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6" r:id="rId2"/>
  </p:sldMasterIdLst>
  <p:notesMasterIdLst>
    <p:notesMasterId r:id="rId73"/>
  </p:notesMasterIdLst>
  <p:handoutMasterIdLst>
    <p:handoutMasterId r:id="rId74"/>
  </p:handoutMasterIdLst>
  <p:sldIdLst>
    <p:sldId id="328" r:id="rId3"/>
    <p:sldId id="327" r:id="rId4"/>
    <p:sldId id="345" r:id="rId5"/>
    <p:sldId id="426" r:id="rId6"/>
    <p:sldId id="435" r:id="rId7"/>
    <p:sldId id="425" r:id="rId8"/>
    <p:sldId id="386" r:id="rId9"/>
    <p:sldId id="431" r:id="rId10"/>
    <p:sldId id="437" r:id="rId11"/>
    <p:sldId id="432" r:id="rId12"/>
    <p:sldId id="387" r:id="rId13"/>
    <p:sldId id="348" r:id="rId14"/>
    <p:sldId id="350" r:id="rId15"/>
    <p:sldId id="353" r:id="rId16"/>
    <p:sldId id="366" r:id="rId17"/>
    <p:sldId id="273" r:id="rId18"/>
    <p:sldId id="388" r:id="rId19"/>
    <p:sldId id="389" r:id="rId20"/>
    <p:sldId id="390" r:id="rId21"/>
    <p:sldId id="391" r:id="rId22"/>
    <p:sldId id="400" r:id="rId23"/>
    <p:sldId id="401" r:id="rId24"/>
    <p:sldId id="402" r:id="rId25"/>
    <p:sldId id="392" r:id="rId26"/>
    <p:sldId id="393" r:id="rId27"/>
    <p:sldId id="394" r:id="rId28"/>
    <p:sldId id="395" r:id="rId29"/>
    <p:sldId id="396" r:id="rId30"/>
    <p:sldId id="397" r:id="rId31"/>
    <p:sldId id="398" r:id="rId32"/>
    <p:sldId id="399" r:id="rId33"/>
    <p:sldId id="421" r:id="rId34"/>
    <p:sldId id="430" r:id="rId35"/>
    <p:sldId id="433" r:id="rId36"/>
    <p:sldId id="434" r:id="rId37"/>
    <p:sldId id="439" r:id="rId38"/>
    <p:sldId id="410" r:id="rId39"/>
    <p:sldId id="411" r:id="rId40"/>
    <p:sldId id="326" r:id="rId41"/>
    <p:sldId id="403" r:id="rId42"/>
    <p:sldId id="404" r:id="rId43"/>
    <p:sldId id="405" r:id="rId44"/>
    <p:sldId id="406" r:id="rId45"/>
    <p:sldId id="407" r:id="rId46"/>
    <p:sldId id="408" r:id="rId47"/>
    <p:sldId id="409" r:id="rId48"/>
    <p:sldId id="412" r:id="rId49"/>
    <p:sldId id="413" r:id="rId50"/>
    <p:sldId id="414" r:id="rId51"/>
    <p:sldId id="443" r:id="rId52"/>
    <p:sldId id="438" r:id="rId53"/>
    <p:sldId id="374" r:id="rId54"/>
    <p:sldId id="285" r:id="rId55"/>
    <p:sldId id="427" r:id="rId56"/>
    <p:sldId id="428" r:id="rId57"/>
    <p:sldId id="441" r:id="rId58"/>
    <p:sldId id="442" r:id="rId59"/>
    <p:sldId id="429" r:id="rId60"/>
    <p:sldId id="323" r:id="rId61"/>
    <p:sldId id="417" r:id="rId62"/>
    <p:sldId id="418" r:id="rId63"/>
    <p:sldId id="419" r:id="rId64"/>
    <p:sldId id="423" r:id="rId65"/>
    <p:sldId id="336" r:id="rId66"/>
    <p:sldId id="381" r:id="rId67"/>
    <p:sldId id="382" r:id="rId68"/>
    <p:sldId id="383" r:id="rId69"/>
    <p:sldId id="266" r:id="rId70"/>
    <p:sldId id="288" r:id="rId71"/>
    <p:sldId id="384" r:id="rId72"/>
  </p:sldIdLst>
  <p:sldSz cx="9144000" cy="6858000" type="screen4x3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2F2F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8571" autoAdjust="0"/>
  </p:normalViewPr>
  <p:slideViewPr>
    <p:cSldViewPr>
      <p:cViewPr>
        <p:scale>
          <a:sx n="66" d="100"/>
          <a:sy n="66" d="100"/>
        </p:scale>
        <p:origin x="2946" y="11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80B76-0C87-4AD8-9BDC-EF874F4EAD78}" type="datetimeFigureOut">
              <a:rPr lang="de-DE" smtClean="0"/>
              <a:pPr/>
              <a:t>13.05.2020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889938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5"/>
            <a:ext cx="2889938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71782-F049-47D5-A661-3FD51CCE499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6675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8CF86-2985-416E-89D5-3BD30A1EDF2B}" type="datetimeFigureOut">
              <a:rPr lang="de-DE" smtClean="0"/>
              <a:pPr/>
              <a:t>13.05.2020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C9632-28A5-4300-985E-A81BD976A50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5920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CE4D1-3E55-4F8C-9240-31747A5DBF8D}" type="slidenum">
              <a:rPr lang="de-DE"/>
              <a:pPr/>
              <a:t>1</a:t>
            </a:fld>
            <a:endParaRPr lang="de-DE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E766C2-91D5-4469-B7D4-C242A20CD726}" type="slidenum">
              <a:rPr lang="de-DE" altLang="de-DE" smtClean="0"/>
              <a:pPr eaLnBrk="1" hangingPunct="1">
                <a:spcBef>
                  <a:spcPct val="0"/>
                </a:spcBef>
              </a:pPr>
              <a:t>11</a:t>
            </a:fld>
            <a:endParaRPr lang="de-DE" altLang="de-DE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MGg: „Materialwissenschaft“ (Studiengang wird an der JLU im Singular bezeichnet)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9632-28A5-4300-985E-A81BD976A50B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1990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  <p:sp>
        <p:nvSpPr>
          <p:cNvPr id="5325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780FD6-2C05-4C74-9546-F09900C53111}" type="slidenum">
              <a:rPr lang="de-DE" smtClean="0">
                <a:latin typeface="Arial" charset="0"/>
              </a:rPr>
              <a:pPr/>
              <a:t>16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</a:endParaRPr>
          </a:p>
        </p:txBody>
      </p:sp>
      <p:sp>
        <p:nvSpPr>
          <p:cNvPr id="593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ED1B1C-C67C-4B62-A9F8-577328C12E44}" type="slidenum">
              <a:rPr lang="de-DE" altLang="de-DE" smtClean="0"/>
              <a:pPr eaLnBrk="1" hangingPunct="1">
                <a:spcBef>
                  <a:spcPct val="0"/>
                </a:spcBef>
              </a:pPr>
              <a:t>17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</a:endParaRPr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81727F-DD1A-4EFE-A38C-7DFB06B13784}" type="slidenum">
              <a:rPr lang="de-DE" altLang="de-DE" smtClean="0"/>
              <a:pPr eaLnBrk="1" hangingPunct="1">
                <a:spcBef>
                  <a:spcPct val="0"/>
                </a:spcBef>
              </a:pPr>
              <a:t>18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</a:endParaRPr>
          </a:p>
        </p:txBody>
      </p:sp>
      <p:sp>
        <p:nvSpPr>
          <p:cNvPr id="614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F01C7B-9437-4618-9160-23B9350BFDC0}" type="slidenum">
              <a:rPr lang="de-DE" altLang="de-DE" smtClean="0"/>
              <a:pPr eaLnBrk="1" hangingPunct="1">
                <a:spcBef>
                  <a:spcPct val="0"/>
                </a:spcBef>
              </a:pPr>
              <a:t>19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MGg: Portrait</a:t>
            </a:r>
            <a:r>
              <a:rPr lang="de-DE" baseline="0" smtClean="0"/>
              <a:t> R. Göttlich in höherer Auflösung, n</a:t>
            </a:r>
            <a:r>
              <a:rPr lang="de-DE" smtClean="0"/>
              <a:t>eues Portrait P. R. Schreiner (von Webseite der AG) eingefügt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9632-28A5-4300-985E-A81BD976A50B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01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MGg: Neue</a:t>
            </a:r>
            <a:r>
              <a:rPr lang="de-DE" baseline="0" smtClean="0"/>
              <a:t> </a:t>
            </a:r>
            <a:r>
              <a:rPr lang="de-DE" smtClean="0"/>
              <a:t>Portraits J. Janek, B. Smarsly und H. Over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9632-28A5-4300-985E-A81BD976A50B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4435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5B2053-4395-4DF8-B5F8-5C334B9CBA9C}" type="slidenum">
              <a:rPr lang="de-DE" smtClean="0">
                <a:latin typeface="Arial" charset="0"/>
              </a:rPr>
              <a:pPr/>
              <a:t>32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5B2053-4395-4DF8-B5F8-5C334B9CBA9C}" type="slidenum">
              <a:rPr lang="de-DE" smtClean="0">
                <a:latin typeface="Arial" charset="0"/>
              </a:rPr>
              <a:pPr/>
              <a:t>33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CE4D1-3E55-4F8C-9240-31747A5DBF8D}" type="slidenum">
              <a:rPr lang="de-DE"/>
              <a:pPr/>
              <a:t>2</a:t>
            </a:fld>
            <a:endParaRPr lang="de-DE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5B2053-4395-4DF8-B5F8-5C334B9CBA9C}" type="slidenum">
              <a:rPr lang="de-DE" smtClean="0">
                <a:latin typeface="Arial" charset="0"/>
              </a:rPr>
              <a:pPr/>
              <a:t>34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5B2053-4395-4DF8-B5F8-5C334B9CBA9C}" type="slidenum">
              <a:rPr lang="de-DE" smtClean="0">
                <a:latin typeface="Arial" charset="0"/>
              </a:rPr>
              <a:pPr/>
              <a:t>35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5B2053-4395-4DF8-B5F8-5C334B9CBA9C}" type="slidenum">
              <a:rPr lang="de-DE" smtClean="0">
                <a:latin typeface="Arial" charset="0"/>
              </a:rPr>
              <a:pPr/>
              <a:t>36</a:t>
            </a:fld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1295400">
              <a:buClr>
                <a:srgbClr val="000000"/>
              </a:buClr>
              <a:defRPr sz="1800"/>
            </a:pP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2002 Pommes, Chips &amp; Co. mit </a:t>
            </a:r>
            <a:r>
              <a: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Acrylamid</a:t>
            </a:r>
            <a:endParaRPr sz="16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defTabSz="1295400">
              <a:buClr>
                <a:srgbClr val="000000"/>
              </a:buClr>
              <a:defRPr sz="1800"/>
            </a:pP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2003 </a:t>
            </a:r>
            <a:r>
              <a: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Dioxin</a:t>
            </a: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in Futtermittel</a:t>
            </a:r>
          </a:p>
          <a:p>
            <a:pPr lvl="0" defTabSz="1295400">
              <a:buClr>
                <a:srgbClr val="000000"/>
              </a:buClr>
              <a:defRPr sz="1800"/>
            </a:pP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2005 importiert Fleischhändler </a:t>
            </a:r>
            <a:r>
              <a: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Geflügelabfälle</a:t>
            </a: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kennzeichnet sie um</a:t>
            </a: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und verkauft sie an Lebensmittelproduzenten</a:t>
            </a:r>
          </a:p>
          <a:p>
            <a:pPr lvl="0" defTabSz="1295400">
              <a:buClr>
                <a:srgbClr val="000000"/>
              </a:buClr>
              <a:defRPr sz="1800"/>
            </a:pP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2006 </a:t>
            </a:r>
            <a:r>
              <a: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Gammelfleisch</a:t>
            </a:r>
            <a:endParaRPr sz="16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defTabSz="1295400">
              <a:buClr>
                <a:srgbClr val="000000"/>
              </a:buClr>
              <a:defRPr sz="1800"/>
            </a:pP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2008 </a:t>
            </a:r>
            <a:r>
              <a: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Melamin</a:t>
            </a: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in chinesischem Milchpulver</a:t>
            </a:r>
          </a:p>
          <a:p>
            <a:pPr lvl="0" defTabSz="1295400">
              <a:buClr>
                <a:srgbClr val="000000"/>
              </a:buClr>
              <a:defRPr sz="1800"/>
            </a:pP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2008 </a:t>
            </a:r>
            <a:r>
              <a: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Mäusekot im Mozzarella</a:t>
            </a: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, außerdem Eisenstücke und Würmer</a:t>
            </a:r>
          </a:p>
          <a:p>
            <a:pPr lvl="0" defTabSz="1295400">
              <a:buClr>
                <a:srgbClr val="000000"/>
              </a:buClr>
              <a:defRPr sz="1800"/>
            </a:pP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2011 </a:t>
            </a:r>
            <a:r>
              <a: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Dioxin</a:t>
            </a: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im Futtermittel eines schleswig-holsteinische Herstellers</a:t>
            </a:r>
          </a:p>
          <a:p>
            <a:pPr lvl="0" defTabSz="1295400">
              <a:buClr>
                <a:srgbClr val="000000"/>
              </a:buClr>
              <a:defRPr sz="1800"/>
            </a:pP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2011 </a:t>
            </a:r>
            <a:r>
              <a: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EHEC</a:t>
            </a: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-Darmkeim </a:t>
            </a:r>
            <a:r>
              <a: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Sprossen</a:t>
            </a:r>
            <a:endParaRPr sz="16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defTabSz="1295400">
              <a:buClr>
                <a:srgbClr val="000000"/>
              </a:buClr>
              <a:defRPr sz="1800"/>
            </a:pP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2012 In </a:t>
            </a:r>
            <a:r>
              <a: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Backwaren</a:t>
            </a: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einer bayerischen Großbäckerei finden sich </a:t>
            </a:r>
            <a:r>
              <a: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Mäusekot</a:t>
            </a: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und Reste von anderen Lebensmitteln.</a:t>
            </a:r>
            <a:endParaRPr sz="1600" b="1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defTabSz="1295400">
              <a:buClr>
                <a:srgbClr val="000000"/>
              </a:buClr>
              <a:defRPr sz="1800"/>
            </a:pP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2013</a:t>
            </a:r>
            <a:r>
              <a: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Pferdefleisch in Lasagne</a:t>
            </a:r>
          </a:p>
          <a:p>
            <a:pPr lvl="0" defTabSz="1295400">
              <a:buClr>
                <a:srgbClr val="000000"/>
              </a:buClr>
              <a:defRPr sz="1800"/>
            </a:pPr>
            <a:r>
              <a: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2013/</a:t>
            </a: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2014 angeblich </a:t>
            </a:r>
            <a:r>
              <a:rPr sz="1600" b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nicht natürliches Piperonal</a:t>
            </a:r>
            <a:r>
              <a:rPr sz="1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in Ritter sport Voll-Nuss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26" name="Shape 3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Am Tag der Zeugnisübergabe: Hälfte der Studierende bereits einen Arbeitsvertrag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MGg: Halbleiter hinzugefügt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9632-28A5-4300-985E-A81BD976A50B}" type="slidenum">
              <a:rPr lang="de-DE" smtClean="0"/>
              <a:pPr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4863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MGg: Neuer Studienverlaufsplan (gültig nach Reakkreditierung)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9632-28A5-4300-985E-A81BD976A50B}" type="slidenum">
              <a:rPr lang="de-DE" smtClean="0"/>
              <a:pPr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48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>
                <a:solidFill>
                  <a:srgbClr val="FF0000"/>
                </a:solidFill>
              </a:rPr>
              <a:t>MGg: Neue Folie zu den am</a:t>
            </a:r>
            <a:r>
              <a:rPr lang="de-DE" baseline="0" smtClean="0">
                <a:solidFill>
                  <a:srgbClr val="FF0000"/>
                </a:solidFill>
              </a:rPr>
              <a:t> MaWi-Studiengang beteiligten Physik-Professoren mit ihren Arbeitsgebieten eingefügt</a:t>
            </a:r>
            <a:endParaRPr lang="de-DE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9632-28A5-4300-985E-A81BD976A50B}" type="slidenum">
              <a:rPr lang="de-DE" smtClean="0">
                <a:solidFill>
                  <a:prstClr val="black"/>
                </a:solidFill>
              </a:rPr>
              <a:pPr/>
              <a:t>56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35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>
                <a:solidFill>
                  <a:srgbClr val="FF0000"/>
                </a:solidFill>
              </a:rPr>
              <a:t>MGg: Neue Folie zu den Methodenplattformen des LaMa (siehe auch http://www.uni-giessen.de/fbz/zentren/lama/Platt) hinzugefügt.</a:t>
            </a:r>
          </a:p>
          <a:p>
            <a:r>
              <a:rPr lang="de-DE" smtClean="0">
                <a:solidFill>
                  <a:srgbClr val="FF0000"/>
                </a:solidFill>
              </a:rPr>
              <a:t>Bild MiNaLab</a:t>
            </a:r>
            <a:r>
              <a:rPr lang="de-DE" baseline="0" smtClean="0">
                <a:solidFill>
                  <a:srgbClr val="FF0000"/>
                </a:solidFill>
              </a:rPr>
              <a:t> -&gt; Fotolithografie</a:t>
            </a:r>
          </a:p>
          <a:p>
            <a:r>
              <a:rPr lang="de-DE" baseline="0" smtClean="0">
                <a:solidFill>
                  <a:srgbClr val="FF0000"/>
                </a:solidFill>
              </a:rPr>
              <a:t>Bild ELCH -&gt; Feldemissions-Rasterelektronenmikroskop</a:t>
            </a:r>
          </a:p>
          <a:p>
            <a:r>
              <a:rPr lang="de-DE" baseline="0" smtClean="0">
                <a:solidFill>
                  <a:srgbClr val="FF0000"/>
                </a:solidFill>
              </a:rPr>
              <a:t>Bild DünE -&gt; Molekularstrahl-Epitaxie (MBE)</a:t>
            </a:r>
          </a:p>
          <a:p>
            <a:r>
              <a:rPr lang="de-DE" baseline="0" smtClean="0">
                <a:solidFill>
                  <a:srgbClr val="FF0000"/>
                </a:solidFill>
              </a:rPr>
              <a:t>Bild OptiSpek -&gt; Fotolumineszenz-Messplatz</a:t>
            </a:r>
            <a:endParaRPr lang="de-DE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9632-28A5-4300-985E-A81BD976A50B}" type="slidenum">
              <a:rPr lang="de-DE" smtClean="0">
                <a:solidFill>
                  <a:prstClr val="black"/>
                </a:solidFill>
              </a:rPr>
              <a:pPr/>
              <a:t>57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351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MGg: Daten des Bsp.-Moduls auf Grundlage der neuen Modulbeschreibung (im Zuge der Reakkreditierung) aktualisiert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9632-28A5-4300-985E-A81BD976A50B}" type="slidenum">
              <a:rPr lang="de-DE" smtClean="0"/>
              <a:pPr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866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CE4D1-3E55-4F8C-9240-31747A5DBF8D}" type="slidenum">
              <a:rPr lang="de-DE"/>
              <a:pPr/>
              <a:t>3</a:t>
            </a:fld>
            <a:endParaRPr lang="de-DE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MGg: Foto vom JLU-Hauptgebäude ersetzt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526867-A3BC-4097-994F-2EFBECFDB460}" type="slidenum">
              <a:rPr lang="de-DE"/>
              <a:pPr/>
              <a:t>59</a:t>
            </a:fld>
            <a:endParaRPr lang="de-DE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Transluzente Bälge, Fensterbeschichtungen, um den Energiehaushalt im Gebäude zu regulieren, Nanolacke: kratzfest,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MGg: Schriftart</a:t>
            </a:r>
            <a:r>
              <a:rPr lang="de-DE" baseline="0" smtClean="0"/>
              <a:t> in Arial geändert (Einheitlichkeit)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9632-28A5-4300-985E-A81BD976A50B}" type="slidenum">
              <a:rPr lang="de-DE" smtClean="0"/>
              <a:pPr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986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MGg: Schriftart</a:t>
            </a:r>
            <a:r>
              <a:rPr lang="de-DE" baseline="0" smtClean="0"/>
              <a:t> in Arial geändert (Einheitlichkeit)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9632-28A5-4300-985E-A81BD976A50B}" type="slidenum">
              <a:rPr lang="de-DE" smtClean="0"/>
              <a:pPr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69426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MGg</a:t>
            </a:r>
            <a:r>
              <a:rPr lang="de-DE" dirty="0" smtClean="0"/>
              <a:t>: Schriftart in Arial geändert (Einheitlichkeit)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9632-28A5-4300-985E-A81BD976A50B}" type="slidenum">
              <a:rPr lang="de-DE" smtClean="0"/>
              <a:pPr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1730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MGg: Schriftart in Arial geändert (Einheitlichkeit)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9632-28A5-4300-985E-A81BD976A50B}" type="slidenum">
              <a:rPr lang="de-DE" smtClean="0"/>
              <a:pPr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227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647700">
              <a:lnSpc>
                <a:spcPts val="3700"/>
              </a:lnSpc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Justus Liebig (* 12. Mai 1803 in Darmstadt; † 18. April 1873 in München), war ein bedeutender deutscher Chemiker und Professor in Gießen und München.</a:t>
            </a:r>
          </a:p>
          <a:p>
            <a:pPr lvl="0" defTabSz="647700">
              <a:lnSpc>
                <a:spcPts val="3700"/>
              </a:lnSpc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Begründer der organischen Chemie, Vater der Agrarwissenschaften - wichtige Beiträge zur Lebensmittelchemie geleistet und genialer Lehrer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647700">
              <a:lnSpc>
                <a:spcPts val="3700"/>
              </a:lnSpc>
              <a:defRPr sz="1800"/>
            </a:pP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Justus Liebig (* 12. Mai 1803 in Darmstadt; † 18. April 1873 in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München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), war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ein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bedeutender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deutscher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Chemiker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 und Professor in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Gießen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 und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München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  <a:p>
            <a:pPr lvl="0" defTabSz="647700">
              <a:lnSpc>
                <a:spcPts val="3700"/>
              </a:lnSpc>
              <a:defRPr sz="1800"/>
            </a:pP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Begründer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 der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organischen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Chemie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Vater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 der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Agrarwissenschaften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 -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wichtige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Beiträge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zur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Lebensmittelchemie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geleistet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 und </a:t>
            </a:r>
            <a:r>
              <a:rPr sz="1400" dirty="0" err="1">
                <a:latin typeface="Helvetica"/>
                <a:ea typeface="Helvetica"/>
                <a:cs typeface="Helvetica"/>
                <a:sym typeface="Helvetica"/>
              </a:rPr>
              <a:t>genialer</a:t>
            </a: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 Lehrer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MGg: Foto</a:t>
            </a:r>
            <a:r>
              <a:rPr lang="de-DE" baseline="0" smtClean="0"/>
              <a:t> Physikgebäude ersetzt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9632-28A5-4300-985E-A81BD976A50B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098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E766C2-91D5-4469-B7D4-C242A20CD726}" type="slidenum">
              <a:rPr lang="de-DE" altLang="de-DE" smtClean="0"/>
              <a:pPr eaLnBrk="1" hangingPunct="1">
                <a:spcBef>
                  <a:spcPct val="0"/>
                </a:spcBef>
              </a:pPr>
              <a:t>8</a:t>
            </a:fld>
            <a:endParaRPr lang="de-DE" altLang="de-DE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E766C2-91D5-4469-B7D4-C242A20CD726}" type="slidenum">
              <a:rPr lang="de-DE" altLang="de-DE" smtClean="0"/>
              <a:pPr eaLnBrk="1" hangingPunct="1">
                <a:spcBef>
                  <a:spcPct val="0"/>
                </a:spcBef>
              </a:pPr>
              <a:t>9</a:t>
            </a:fld>
            <a:endParaRPr lang="de-DE" altLang="de-DE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smtClean="0">
                <a:latin typeface="Arial" charset="0"/>
              </a:rPr>
              <a:t>MGg: Neue</a:t>
            </a:r>
            <a:r>
              <a:rPr lang="de-DE" altLang="de-DE" baseline="0" smtClean="0">
                <a:latin typeface="Arial" charset="0"/>
              </a:rPr>
              <a:t> Folie zum Online-Self-Assessment eingefügt (seit diesem Jahr ist MaWi auch dabei)</a:t>
            </a:r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E766C2-91D5-4469-B7D4-C242A20CD726}" type="slidenum">
              <a:rPr lang="de-DE" altLang="de-DE" smtClean="0"/>
              <a:pPr eaLnBrk="1" hangingPunct="1">
                <a:spcBef>
                  <a:spcPct val="0"/>
                </a:spcBef>
              </a:pPr>
              <a:t>10</a:t>
            </a:fld>
            <a:endParaRPr lang="de-DE" altLang="de-DE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C1DF-2119-448C-91DB-8908DE9E2747}" type="datetimeFigureOut">
              <a:rPr lang="de-DE" smtClean="0"/>
              <a:pPr/>
              <a:t>13.05.2020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2C9E-0F54-42BD-B813-8ECFEE73CC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C1DF-2119-448C-91DB-8908DE9E2747}" type="datetimeFigureOut">
              <a:rPr lang="de-DE" smtClean="0"/>
              <a:pPr/>
              <a:t>13.05.2020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2C9E-0F54-42BD-B813-8ECFEE73CC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C1DF-2119-448C-91DB-8908DE9E2747}" type="datetimeFigureOut">
              <a:rPr lang="de-DE" smtClean="0"/>
              <a:pPr/>
              <a:t>13.05.2020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2C9E-0F54-42BD-B813-8ECFEE73CC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5" y="1341438"/>
            <a:ext cx="4244975" cy="4751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341438"/>
            <a:ext cx="4244975" cy="2298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792538"/>
            <a:ext cx="4244975" cy="2300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91680" y="6356350"/>
            <a:ext cx="6192688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E9C2C9E-0F54-42BD-B813-8ECFEE73CCF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Foliennummernplatzhalter 26"/>
          <p:cNvSpPr txBox="1">
            <a:spLocks/>
          </p:cNvSpPr>
          <p:nvPr userDrawn="1"/>
        </p:nvSpPr>
        <p:spPr>
          <a:xfrm>
            <a:off x="8100392" y="6309320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Dekanat</a:t>
            </a:r>
            <a:endParaRPr kumimoji="0" lang="de-DE" sz="9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Line 168"/>
          <p:cNvSpPr>
            <a:spLocks noChangeShapeType="1"/>
          </p:cNvSpPr>
          <p:nvPr userDrawn="1"/>
        </p:nvSpPr>
        <p:spPr bwMode="auto">
          <a:xfrm>
            <a:off x="250825" y="6321425"/>
            <a:ext cx="8637588" cy="0"/>
          </a:xfrm>
          <a:prstGeom prst="line">
            <a:avLst/>
          </a:prstGeom>
          <a:noFill/>
          <a:ln w="8001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pic>
        <p:nvPicPr>
          <p:cNvPr id="10" name="Picture 188" descr="jlu-logo-600_ohnestric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203950"/>
            <a:ext cx="11525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455414" y="132844"/>
            <a:ext cx="8233172" cy="86618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Titeltext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62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2797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Titeltext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spcBef>
                <a:spcPts val="633"/>
              </a:spcBef>
              <a:buChar char="–"/>
            </a:lvl2pPr>
            <a:lvl3pPr marL="803643" indent="-160729">
              <a:spcBef>
                <a:spcPts val="562"/>
              </a:spcBef>
              <a:defRPr sz="2200"/>
            </a:lvl3pPr>
            <a:lvl4pPr marL="1125101" indent="-160729">
              <a:spcBef>
                <a:spcPts val="422"/>
              </a:spcBef>
              <a:buChar char="–"/>
              <a:defRPr sz="2000"/>
            </a:lvl4pPr>
            <a:lvl5pPr marL="1446558" indent="-160729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5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256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125413"/>
            <a:ext cx="8642350" cy="10001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5" y="1341438"/>
            <a:ext cx="4244975" cy="4751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244975" cy="4751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664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5A60-C32F-4D8E-A2B8-BA53A2E360C5}" type="datetimeFigureOut">
              <a:rPr lang="de-DE" smtClean="0"/>
              <a:t>13.05.2020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3F0C-530A-4BB9-8317-B9FF7A0A8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2602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5A60-C32F-4D8E-A2B8-BA53A2E360C5}" type="datetimeFigureOut">
              <a:rPr lang="de-DE" smtClean="0"/>
              <a:t>13.05.2020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3F0C-530A-4BB9-8317-B9FF7A0A8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947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5A60-C32F-4D8E-A2B8-BA53A2E360C5}" type="datetimeFigureOut">
              <a:rPr lang="de-DE" smtClean="0"/>
              <a:t>13.05.2020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3F0C-530A-4BB9-8317-B9FF7A0A8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58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26"/>
          <p:cNvSpPr txBox="1">
            <a:spLocks/>
          </p:cNvSpPr>
          <p:nvPr userDrawn="1"/>
        </p:nvSpPr>
        <p:spPr>
          <a:xfrm>
            <a:off x="8100392" y="6309320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Line 168"/>
          <p:cNvSpPr>
            <a:spLocks noChangeShapeType="1"/>
          </p:cNvSpPr>
          <p:nvPr userDrawn="1"/>
        </p:nvSpPr>
        <p:spPr bwMode="auto">
          <a:xfrm>
            <a:off x="250825" y="6321425"/>
            <a:ext cx="8637588" cy="0"/>
          </a:xfrm>
          <a:prstGeom prst="line">
            <a:avLst/>
          </a:prstGeom>
          <a:noFill/>
          <a:ln w="8001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pic>
        <p:nvPicPr>
          <p:cNvPr id="9" name="Picture 188" descr="jlu-logo-600_ohnestric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203950"/>
            <a:ext cx="11525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23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8877E7-AAD5-474B-AE19-2C7D3B8A1A5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5A60-C32F-4D8E-A2B8-BA53A2E360C5}" type="datetimeFigureOut">
              <a:rPr lang="de-DE" smtClean="0"/>
              <a:t>13.05.2020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3F0C-530A-4BB9-8317-B9FF7A0A8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41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5A60-C32F-4D8E-A2B8-BA53A2E360C5}" type="datetimeFigureOut">
              <a:rPr lang="de-DE" smtClean="0"/>
              <a:t>13.05.2020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3F0C-530A-4BB9-8317-B9FF7A0A8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755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5A60-C32F-4D8E-A2B8-BA53A2E360C5}" type="datetimeFigureOut">
              <a:rPr lang="de-DE" smtClean="0"/>
              <a:t>13.05.2020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3F0C-530A-4BB9-8317-B9FF7A0A8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3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5A60-C32F-4D8E-A2B8-BA53A2E360C5}" type="datetimeFigureOut">
              <a:rPr lang="de-DE" smtClean="0"/>
              <a:t>13.05.2020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3F0C-530A-4BB9-8317-B9FF7A0A8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7744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5A60-C32F-4D8E-A2B8-BA53A2E360C5}" type="datetimeFigureOut">
              <a:rPr lang="de-DE" smtClean="0"/>
              <a:t>13.05.2020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3F0C-530A-4BB9-8317-B9FF7A0A8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678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5A60-C32F-4D8E-A2B8-BA53A2E360C5}" type="datetimeFigureOut">
              <a:rPr lang="de-DE" smtClean="0"/>
              <a:t>13.05.2020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3F0C-530A-4BB9-8317-B9FF7A0A8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391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5A60-C32F-4D8E-A2B8-BA53A2E360C5}" type="datetimeFigureOut">
              <a:rPr lang="de-DE" smtClean="0"/>
              <a:t>13.05.2020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3F0C-530A-4BB9-8317-B9FF7A0A8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389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5A60-C32F-4D8E-A2B8-BA53A2E360C5}" type="datetimeFigureOut">
              <a:rPr lang="de-DE" smtClean="0"/>
              <a:t>13.05.2020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3F0C-530A-4BB9-8317-B9FF7A0A8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067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C1DF-2119-448C-91DB-8908DE9E2747}" type="datetimeFigureOut">
              <a:rPr lang="de-DE" smtClean="0"/>
              <a:pPr/>
              <a:t>13.05.2020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2C9E-0F54-42BD-B813-8ECFEE73CC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C1DF-2119-448C-91DB-8908DE9E2747}" type="datetimeFigureOut">
              <a:rPr lang="de-DE" smtClean="0"/>
              <a:pPr/>
              <a:t>13.05.2020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2C9E-0F54-42BD-B813-8ECFEE73CC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27C5C1DF-2119-448C-91DB-8908DE9E2747}" type="datetimeFigureOut">
              <a:rPr lang="de-DE" smtClean="0"/>
              <a:pPr/>
              <a:t>13.05.2020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9E9C2C9E-0F54-42BD-B813-8ECFEE73CCF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C2C9E-0F54-42BD-B813-8ECFEE73CCF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oliennummernplatzhalter 26"/>
          <p:cNvSpPr txBox="1">
            <a:spLocks/>
          </p:cNvSpPr>
          <p:nvPr userDrawn="1"/>
        </p:nvSpPr>
        <p:spPr>
          <a:xfrm>
            <a:off x="8100392" y="6309320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Dekanat</a:t>
            </a:r>
            <a:endParaRPr kumimoji="0" lang="de-DE" sz="9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Line 168"/>
          <p:cNvSpPr>
            <a:spLocks noChangeShapeType="1"/>
          </p:cNvSpPr>
          <p:nvPr userDrawn="1"/>
        </p:nvSpPr>
        <p:spPr bwMode="auto">
          <a:xfrm>
            <a:off x="250825" y="6321425"/>
            <a:ext cx="8637588" cy="0"/>
          </a:xfrm>
          <a:prstGeom prst="line">
            <a:avLst/>
          </a:prstGeom>
          <a:noFill/>
          <a:ln w="8001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pic>
        <p:nvPicPr>
          <p:cNvPr id="14" name="Picture 188" descr="jlu-logo-600_ohnestric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203950"/>
            <a:ext cx="11525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C1DF-2119-448C-91DB-8908DE9E2747}" type="datetimeFigureOut">
              <a:rPr lang="de-DE" smtClean="0"/>
              <a:pPr/>
              <a:t>13.05.2020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2C9E-0F54-42BD-B813-8ECFEE73CC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C1DF-2119-448C-91DB-8908DE9E2747}" type="datetimeFigureOut">
              <a:rPr lang="de-DE" smtClean="0"/>
              <a:pPr/>
              <a:t>13.05.2020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2C9E-0F54-42BD-B813-8ECFEE73CCF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oliennummernplatzhalt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C2C9E-0F54-42BD-B813-8ECFEE73CCF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liennummernplatzhalter 26"/>
          <p:cNvSpPr txBox="1">
            <a:spLocks/>
          </p:cNvSpPr>
          <p:nvPr userDrawn="1"/>
        </p:nvSpPr>
        <p:spPr>
          <a:xfrm>
            <a:off x="8100392" y="6309320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Dekanat</a:t>
            </a:r>
            <a:endParaRPr kumimoji="0" lang="de-DE" sz="9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Line 168"/>
          <p:cNvSpPr>
            <a:spLocks noChangeShapeType="1"/>
          </p:cNvSpPr>
          <p:nvPr userDrawn="1"/>
        </p:nvSpPr>
        <p:spPr bwMode="auto">
          <a:xfrm>
            <a:off x="250825" y="6321425"/>
            <a:ext cx="8637588" cy="0"/>
          </a:xfrm>
          <a:prstGeom prst="line">
            <a:avLst/>
          </a:prstGeom>
          <a:noFill/>
          <a:ln w="8001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pic>
        <p:nvPicPr>
          <p:cNvPr id="8" name="Picture 188" descr="jlu-logo-600_ohnestric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203950"/>
            <a:ext cx="11525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C1DF-2119-448C-91DB-8908DE9E2747}" type="datetimeFigureOut">
              <a:rPr lang="de-DE" smtClean="0"/>
              <a:pPr/>
              <a:t>13.05.2020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2C9E-0F54-42BD-B813-8ECFEE73CC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C1DF-2119-448C-91DB-8908DE9E2747}" type="datetimeFigureOut">
              <a:rPr lang="de-DE" smtClean="0"/>
              <a:pPr/>
              <a:t>13.05.2020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2C9E-0F54-42BD-B813-8ECFEE73CCF2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5C1DF-2119-448C-91DB-8908DE9E2747}" type="datetimeFigureOut">
              <a:rPr lang="de-DE" smtClean="0"/>
              <a:pPr/>
              <a:t>13.05.2020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C2C9E-0F54-42BD-B813-8ECFEE73CC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1" r:id="rId12"/>
    <p:sldLayoutId id="2147483722" r:id="rId13"/>
    <p:sldLayoutId id="2147483723" r:id="rId14"/>
    <p:sldLayoutId id="2147483724" r:id="rId15"/>
    <p:sldLayoutId id="2147483725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C5A60-C32F-4D8E-A2B8-BA53A2E360C5}" type="datetimeFigureOut">
              <a:rPr lang="de-DE" smtClean="0"/>
              <a:t>13.05.2020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E3F0C-530A-4BB9-8317-B9FF7A0A8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.png"/><Relationship Id="rId9" Type="http://schemas.openxmlformats.org/officeDocument/2006/relationships/image" Target="../media/image35.jf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hyperlink" Target="http://www.uni-giessen.de/cms/fbz/fb08/chemie/physchem/prof1/gallerypom/pom2008/pommrz08/image_view_fullscreen" TargetMode="External"/><Relationship Id="rId4" Type="http://schemas.openxmlformats.org/officeDocument/2006/relationships/image" Target="../media/image67.png"/><Relationship Id="rId9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tiff"/><Relationship Id="rId5" Type="http://schemas.openxmlformats.org/officeDocument/2006/relationships/image" Target="../media/image92.png"/><Relationship Id="rId4" Type="http://schemas.openxmlformats.org/officeDocument/2006/relationships/image" Target="../media/image91.jpeg"/><Relationship Id="rId9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12" Type="http://schemas.openxmlformats.org/officeDocument/2006/relationships/image" Target="../media/image1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3.png"/><Relationship Id="rId5" Type="http://schemas.openxmlformats.org/officeDocument/2006/relationships/image" Target="../media/image105.jpg"/><Relationship Id="rId10" Type="http://schemas.openxmlformats.org/officeDocument/2006/relationships/image" Target="../media/image2.pn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2.pn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3.png"/><Relationship Id="rId9" Type="http://schemas.openxmlformats.org/officeDocument/2006/relationships/image" Target="../media/image11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1.png"/><Relationship Id="rId7" Type="http://schemas.openxmlformats.org/officeDocument/2006/relationships/image" Target="../media/image2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://www.uni-giessen.de/cms/Studiu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0" y="1700808"/>
            <a:ext cx="5508104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Chemievielfalt an der </a:t>
            </a:r>
            <a:r>
              <a:rPr lang="de-DE" sz="33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JLU</a:t>
            </a:r>
          </a:p>
          <a:p>
            <a:pPr algn="ctr"/>
            <a:r>
              <a:rPr lang="de-D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die BSc-Studiengänge </a:t>
            </a:r>
          </a:p>
          <a:p>
            <a:pPr algn="ctr"/>
            <a:r>
              <a:rPr lang="de-D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Chemie und  Lebensmittelchemie</a:t>
            </a:r>
          </a:p>
          <a:p>
            <a:pPr algn="ctr"/>
            <a:endParaRPr lang="de-D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de-DE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de-DE" sz="2400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de-DE" sz="24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Dr</a:t>
            </a:r>
            <a:r>
              <a:rPr lang="de-DE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Bernd Commerscheidt</a:t>
            </a:r>
          </a:p>
          <a:p>
            <a:pPr algn="ctr"/>
            <a:r>
              <a:rPr lang="de-DE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Studienfachberater Chemie</a:t>
            </a:r>
          </a:p>
          <a:p>
            <a:endParaRPr lang="de-DE" sz="2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Fachbereich </a:t>
            </a:r>
            <a:r>
              <a:rPr lang="de-DE" sz="2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08 Biologie und Chemie</a:t>
            </a:r>
            <a:endParaRPr lang="en-GB" sz="2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https://www.uni-giessen.de/fbz/fb08/fachbereich/neuchem/fotonb/hgef093/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0" y="2181714"/>
            <a:ext cx="3600000" cy="237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uni-giessen.de/fbz/fb08/fachbereich/neuchem/fotonb/hgef069/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0" y="4483412"/>
            <a:ext cx="3600000" cy="238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uni-giessen.de/fbz/fb08/fachbereich/neuchem/fotonb/hgef033/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0" y="-8461"/>
            <a:ext cx="3600000" cy="236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Chemiestudiengänge</a:t>
            </a: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3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80442" y="1700213"/>
            <a:ext cx="7740030" cy="371475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  <a:defRPr/>
            </a:pPr>
            <a:r>
              <a:rPr lang="de-DE" kern="0" dirty="0">
                <a:latin typeface="Calibri" pitchFamily="34" charset="0"/>
                <a:cs typeface="Calibri" pitchFamily="34" charset="0"/>
              </a:rPr>
              <a:t>Abitur (oder </a:t>
            </a:r>
            <a:r>
              <a:rPr lang="de-DE" kern="0" dirty="0" smtClean="0">
                <a:latin typeface="Calibri" pitchFamily="34" charset="0"/>
                <a:cs typeface="Calibri" pitchFamily="34" charset="0"/>
              </a:rPr>
              <a:t>Fachabitur, Meisterbrief)</a:t>
            </a:r>
            <a:endParaRPr lang="de-DE" kern="0" dirty="0">
              <a:latin typeface="Calibri" pitchFamily="34" charset="0"/>
              <a:cs typeface="Calibri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  <a:defRPr/>
            </a:pPr>
            <a:r>
              <a:rPr lang="de-DE" kern="0" dirty="0">
                <a:latin typeface="Calibri" pitchFamily="34" charset="0"/>
                <a:cs typeface="Calibri" pitchFamily="34" charset="0"/>
              </a:rPr>
              <a:t>Interesse an Naturwissenschaften </a:t>
            </a:r>
          </a:p>
          <a:p>
            <a:pPr marL="342900" indent="-3429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  <a:defRPr/>
            </a:pPr>
            <a:r>
              <a:rPr lang="de-DE" kern="0" dirty="0">
                <a:latin typeface="Calibri" pitchFamily="34" charset="0"/>
                <a:cs typeface="Calibri" pitchFamily="34" charset="0"/>
              </a:rPr>
              <a:t>„eine linke und eine rechte Hand“</a:t>
            </a:r>
          </a:p>
          <a:p>
            <a:pPr marL="342900" indent="-3429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  <a:defRPr/>
            </a:pPr>
            <a:r>
              <a:rPr lang="de-DE" kern="0" dirty="0">
                <a:latin typeface="Calibri" pitchFamily="34" charset="0"/>
                <a:cs typeface="Calibri" pitchFamily="34" charset="0"/>
              </a:rPr>
              <a:t>Grundkompetenzen in den Kernfächern </a:t>
            </a:r>
          </a:p>
          <a:p>
            <a:pPr marL="342900" indent="-3429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defRPr/>
            </a:pPr>
            <a:r>
              <a:rPr lang="de-DE" kern="0" dirty="0">
                <a:latin typeface="Calibri" pitchFamily="34" charset="0"/>
                <a:cs typeface="Calibri" pitchFamily="34" charset="0"/>
              </a:rPr>
              <a:t>	</a:t>
            </a:r>
            <a:r>
              <a:rPr lang="de-DE" b="1" kern="0" dirty="0">
                <a:latin typeface="Calibri" pitchFamily="34" charset="0"/>
                <a:cs typeface="Calibri" pitchFamily="34" charset="0"/>
              </a:rPr>
              <a:t>Mathematik </a:t>
            </a:r>
            <a:r>
              <a:rPr lang="de-DE" kern="0" dirty="0">
                <a:latin typeface="Calibri" pitchFamily="34" charset="0"/>
                <a:cs typeface="Calibri" pitchFamily="34" charset="0"/>
              </a:rPr>
              <a:t>(„Rechnen“), Physik, Chemie</a:t>
            </a:r>
          </a:p>
          <a:p>
            <a:pPr marL="342900" indent="-3429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defRPr/>
            </a:pPr>
            <a:endParaRPr lang="de-DE" kern="0" dirty="0">
              <a:latin typeface="Calibri" pitchFamily="34" charset="0"/>
              <a:cs typeface="Calibri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defRPr/>
            </a:pPr>
            <a:endParaRPr lang="de-DE" kern="0" dirty="0">
              <a:latin typeface="Calibri" pitchFamily="34" charset="0"/>
              <a:cs typeface="Calibri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  <a:defRPr/>
            </a:pPr>
            <a:r>
              <a:rPr lang="de-DE" kern="0" dirty="0">
                <a:latin typeface="Calibri" pitchFamily="34" charset="0"/>
                <a:cs typeface="Calibri" pitchFamily="34" charset="0"/>
              </a:rPr>
              <a:t>Arbeitsintensives Studium (</a:t>
            </a:r>
            <a:r>
              <a:rPr lang="de-DE" kern="0" dirty="0" err="1">
                <a:latin typeface="Calibri" pitchFamily="34" charset="0"/>
                <a:cs typeface="Calibri" pitchFamily="34" charset="0"/>
              </a:rPr>
              <a:t>ora</a:t>
            </a:r>
            <a:r>
              <a:rPr lang="de-DE" kern="0" dirty="0">
                <a:latin typeface="Calibri" pitchFamily="34" charset="0"/>
                <a:cs typeface="Calibri" pitchFamily="34" charset="0"/>
              </a:rPr>
              <a:t> et </a:t>
            </a:r>
            <a:r>
              <a:rPr lang="de-DE" kern="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labora</a:t>
            </a:r>
            <a:r>
              <a:rPr lang="de-DE" kern="0" dirty="0">
                <a:latin typeface="Calibri" pitchFamily="34" charset="0"/>
                <a:cs typeface="Calibri" pitchFamily="34" charset="0"/>
              </a:rPr>
              <a:t>) </a:t>
            </a:r>
          </a:p>
          <a:p>
            <a:pPr marL="342900" indent="-3429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  <a:defRPr/>
            </a:pPr>
            <a:r>
              <a:rPr lang="de-DE" kern="0" dirty="0">
                <a:latin typeface="Calibri" pitchFamily="34" charset="0"/>
                <a:cs typeface="Calibri" pitchFamily="34" charset="0"/>
              </a:rPr>
              <a:t>„Parkstudium“ wird nicht unterstützt</a:t>
            </a:r>
          </a:p>
          <a:p>
            <a:pPr marL="342900" indent="-3429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  <a:defRPr/>
            </a:pPr>
            <a:r>
              <a:rPr lang="de-DE" kern="0" dirty="0">
                <a:latin typeface="Calibri" pitchFamily="34" charset="0"/>
                <a:cs typeface="Calibri" pitchFamily="34" charset="0"/>
              </a:rPr>
              <a:t>Seit Wintersemester 2005 Bachelor- und Master-Studiengänge:  </a:t>
            </a:r>
          </a:p>
          <a:p>
            <a:pPr marL="800100" lvl="1" indent="-3429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  <a:defRPr/>
            </a:pPr>
            <a:r>
              <a:rPr lang="de-DE" kern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Beide (BSc und MSc) sind berufsqualifizierend</a:t>
            </a:r>
          </a:p>
          <a:p>
            <a:pPr marL="342900" indent="-3429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  <a:defRPr/>
            </a:pPr>
            <a:r>
              <a:rPr lang="de-DE" kern="0" dirty="0">
                <a:latin typeface="Calibri" pitchFamily="34" charset="0"/>
                <a:cs typeface="Calibri" pitchFamily="34" charset="0"/>
              </a:rPr>
              <a:t>Promotion zum Dr. </a:t>
            </a:r>
            <a:r>
              <a:rPr lang="de-DE" kern="0" dirty="0" err="1">
                <a:latin typeface="Calibri" pitchFamily="34" charset="0"/>
                <a:cs typeface="Calibri" pitchFamily="34" charset="0"/>
              </a:rPr>
              <a:t>rer</a:t>
            </a:r>
            <a:r>
              <a:rPr lang="de-DE" kern="0" dirty="0">
                <a:latin typeface="Calibri" pitchFamily="34" charset="0"/>
                <a:cs typeface="Calibri" pitchFamily="34" charset="0"/>
              </a:rPr>
              <a:t>. nat. 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151880" y="1196975"/>
            <a:ext cx="74628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Welche </a:t>
            </a:r>
            <a:r>
              <a:rPr lang="de-DE" altLang="de-DE" sz="24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Voraussetzunge</a:t>
            </a:r>
            <a:r>
              <a:rPr lang="de-DE" altLang="de-DE" sz="24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</a:t>
            </a:r>
            <a:r>
              <a:rPr lang="de-DE" altLang="de-DE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muss ich mitbringen?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151880" y="3646488"/>
            <a:ext cx="74628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400" b="1">
                <a:latin typeface="Calibri" pitchFamily="34" charset="0"/>
                <a:ea typeface="Calibri" pitchFamily="34" charset="0"/>
                <a:cs typeface="Calibri" pitchFamily="34" charset="0"/>
              </a:rPr>
              <a:t>Zum Studium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10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805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Studium alt und neu</a:t>
            </a:r>
          </a:p>
        </p:txBody>
      </p:sp>
      <p:sp>
        <p:nvSpPr>
          <p:cNvPr id="15364" name="Rectangle 32"/>
          <p:cNvSpPr>
            <a:spLocks noChangeArrowheads="1"/>
          </p:cNvSpPr>
          <p:nvPr/>
        </p:nvSpPr>
        <p:spPr bwMode="auto">
          <a:xfrm>
            <a:off x="2002820" y="1077913"/>
            <a:ext cx="4078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de-DE" sz="1800" b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Chemie</a:t>
            </a:r>
            <a:r>
              <a:rPr lang="en-GB" altLang="de-DE" sz="18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GB" altLang="de-DE" sz="1800" b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Vordiplom</a:t>
            </a:r>
            <a:r>
              <a:rPr lang="en-GB" altLang="de-DE" sz="18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/ </a:t>
            </a:r>
            <a:r>
              <a:rPr lang="en-GB" altLang="de-DE" sz="1800" b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Diplom</a:t>
            </a:r>
            <a:r>
              <a:rPr lang="en-GB" altLang="de-DE" sz="18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/ Promotion</a:t>
            </a:r>
            <a:endParaRPr lang="de-DE" altLang="de-DE" sz="1800" b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365" name="Rectangle 33"/>
          <p:cNvSpPr>
            <a:spLocks noChangeArrowheads="1"/>
          </p:cNvSpPr>
          <p:nvPr/>
        </p:nvSpPr>
        <p:spPr bwMode="auto">
          <a:xfrm>
            <a:off x="206375" y="2924175"/>
            <a:ext cx="4921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de-DE" sz="1800" b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Bachelor / Master of Science Chemie / Promotion</a:t>
            </a:r>
            <a:endParaRPr lang="de-DE" altLang="de-DE" sz="1800" b="1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15366" name="Group 54"/>
          <p:cNvGrpSpPr>
            <a:grpSpLocks/>
          </p:cNvGrpSpPr>
          <p:nvPr/>
        </p:nvGrpSpPr>
        <p:grpSpPr bwMode="auto">
          <a:xfrm>
            <a:off x="1331913" y="1557338"/>
            <a:ext cx="6624637" cy="1195387"/>
            <a:chOff x="158" y="935"/>
            <a:chExt cx="5307" cy="1020"/>
          </a:xfrm>
        </p:grpSpPr>
        <p:sp>
          <p:nvSpPr>
            <p:cNvPr id="15398" name="AutoShape 34"/>
            <p:cNvSpPr>
              <a:spLocks noChangeArrowheads="1"/>
            </p:cNvSpPr>
            <p:nvPr/>
          </p:nvSpPr>
          <p:spPr bwMode="auto">
            <a:xfrm>
              <a:off x="158" y="1389"/>
              <a:ext cx="1089" cy="317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6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Vorlesungen</a:t>
              </a:r>
            </a:p>
          </p:txBody>
        </p:sp>
        <p:sp>
          <p:nvSpPr>
            <p:cNvPr id="15399" name="AutoShape 35"/>
            <p:cNvSpPr>
              <a:spLocks noChangeArrowheads="1"/>
            </p:cNvSpPr>
            <p:nvPr/>
          </p:nvSpPr>
          <p:spPr bwMode="auto">
            <a:xfrm>
              <a:off x="975" y="1162"/>
              <a:ext cx="1089" cy="317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6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Seminare</a:t>
              </a:r>
            </a:p>
          </p:txBody>
        </p:sp>
        <p:sp>
          <p:nvSpPr>
            <p:cNvPr id="15400" name="AutoShape 36"/>
            <p:cNvSpPr>
              <a:spLocks noChangeArrowheads="1"/>
            </p:cNvSpPr>
            <p:nvPr/>
          </p:nvSpPr>
          <p:spPr bwMode="auto">
            <a:xfrm>
              <a:off x="1927" y="1434"/>
              <a:ext cx="1089" cy="317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6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Praktika</a:t>
              </a:r>
            </a:p>
          </p:txBody>
        </p:sp>
        <p:sp>
          <p:nvSpPr>
            <p:cNvPr id="15401" name="AutoShape 37"/>
            <p:cNvSpPr>
              <a:spLocks noChangeArrowheads="1"/>
            </p:cNvSpPr>
            <p:nvPr/>
          </p:nvSpPr>
          <p:spPr bwMode="auto">
            <a:xfrm>
              <a:off x="2789" y="1162"/>
              <a:ext cx="1089" cy="317"/>
            </a:xfrm>
            <a:prstGeom prst="roundRect">
              <a:avLst>
                <a:gd name="adj" fmla="val 16667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6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Übungen</a:t>
              </a:r>
            </a:p>
          </p:txBody>
        </p:sp>
        <p:sp>
          <p:nvSpPr>
            <p:cNvPr id="15402" name="AutoShape 38"/>
            <p:cNvSpPr>
              <a:spLocks noChangeArrowheads="1"/>
            </p:cNvSpPr>
            <p:nvPr/>
          </p:nvSpPr>
          <p:spPr bwMode="auto">
            <a:xfrm>
              <a:off x="4467" y="935"/>
              <a:ext cx="998" cy="998"/>
            </a:xfrm>
            <a:prstGeom prst="roundRect">
              <a:avLst>
                <a:gd name="adj" fmla="val 16667"/>
              </a:avLst>
            </a:prstGeom>
            <a:solidFill>
              <a:srgbClr val="003399"/>
            </a:solidFill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800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Prüfung</a:t>
              </a:r>
            </a:p>
          </p:txBody>
        </p:sp>
        <p:sp>
          <p:nvSpPr>
            <p:cNvPr id="15403" name="Text Box 39"/>
            <p:cNvSpPr txBox="1">
              <a:spLocks noChangeArrowheads="1"/>
            </p:cNvSpPr>
            <p:nvPr/>
          </p:nvSpPr>
          <p:spPr bwMode="auto">
            <a:xfrm>
              <a:off x="3969" y="1252"/>
              <a:ext cx="556" cy="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4800" b="1">
                  <a:solidFill>
                    <a:srgbClr val="FFCC0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...</a:t>
              </a:r>
            </a:p>
          </p:txBody>
        </p:sp>
      </p:grpSp>
      <p:sp>
        <p:nvSpPr>
          <p:cNvPr id="15367" name="AutoShape 41"/>
          <p:cNvSpPr>
            <a:spLocks noChangeArrowheads="1"/>
          </p:cNvSpPr>
          <p:nvPr/>
        </p:nvSpPr>
        <p:spPr bwMode="auto">
          <a:xfrm>
            <a:off x="1444625" y="3381375"/>
            <a:ext cx="863600" cy="3143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400" i="1">
                <a:latin typeface="Calibri" pitchFamily="34" charset="0"/>
                <a:ea typeface="Calibri" pitchFamily="34" charset="0"/>
                <a:cs typeface="Calibri" pitchFamily="34" charset="0"/>
              </a:rPr>
              <a:t>Vorlesung</a:t>
            </a:r>
          </a:p>
        </p:txBody>
      </p:sp>
      <p:sp>
        <p:nvSpPr>
          <p:cNvPr id="15368" name="AutoShape 49"/>
          <p:cNvSpPr>
            <a:spLocks noChangeArrowheads="1"/>
          </p:cNvSpPr>
          <p:nvPr/>
        </p:nvSpPr>
        <p:spPr bwMode="auto">
          <a:xfrm>
            <a:off x="6802438" y="4594225"/>
            <a:ext cx="1441450" cy="419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CP</a:t>
            </a:r>
          </a:p>
        </p:txBody>
      </p:sp>
      <p:sp>
        <p:nvSpPr>
          <p:cNvPr id="15369" name="Line 53"/>
          <p:cNvSpPr>
            <a:spLocks noChangeShapeType="1"/>
          </p:cNvSpPr>
          <p:nvPr/>
        </p:nvSpPr>
        <p:spPr bwMode="auto">
          <a:xfrm>
            <a:off x="4327525" y="3692525"/>
            <a:ext cx="4603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70" name="AutoShape 57"/>
          <p:cNvSpPr>
            <a:spLocks noChangeArrowheads="1"/>
          </p:cNvSpPr>
          <p:nvPr/>
        </p:nvSpPr>
        <p:spPr bwMode="auto">
          <a:xfrm>
            <a:off x="6802438" y="3500438"/>
            <a:ext cx="1441450" cy="419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CP</a:t>
            </a:r>
          </a:p>
        </p:txBody>
      </p:sp>
      <p:sp>
        <p:nvSpPr>
          <p:cNvPr id="15371" name="Text Box 60"/>
          <p:cNvSpPr txBox="1">
            <a:spLocks noChangeArrowheads="1"/>
          </p:cNvSpPr>
          <p:nvPr/>
        </p:nvSpPr>
        <p:spPr bwMode="auto">
          <a:xfrm>
            <a:off x="3227388" y="3500438"/>
            <a:ext cx="927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i="1">
                <a:latin typeface="Calibri" pitchFamily="34" charset="0"/>
                <a:ea typeface="Calibri" pitchFamily="34" charset="0"/>
                <a:cs typeface="Calibri" pitchFamily="34" charset="0"/>
              </a:rPr>
              <a:t>Prüfung</a:t>
            </a:r>
          </a:p>
        </p:txBody>
      </p:sp>
      <p:sp>
        <p:nvSpPr>
          <p:cNvPr id="15372" name="Text Box 61"/>
          <p:cNvSpPr txBox="1">
            <a:spLocks noChangeArrowheads="1"/>
          </p:cNvSpPr>
          <p:nvPr/>
        </p:nvSpPr>
        <p:spPr bwMode="auto">
          <a:xfrm>
            <a:off x="3227388" y="4594225"/>
            <a:ext cx="92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i="1">
                <a:latin typeface="Calibri" pitchFamily="34" charset="0"/>
                <a:ea typeface="Calibri" pitchFamily="34" charset="0"/>
                <a:cs typeface="Calibri" pitchFamily="34" charset="0"/>
              </a:rPr>
              <a:t>Prüfung</a:t>
            </a:r>
          </a:p>
        </p:txBody>
      </p:sp>
      <p:sp>
        <p:nvSpPr>
          <p:cNvPr id="15373" name="Text Box 62"/>
          <p:cNvSpPr txBox="1">
            <a:spLocks noChangeArrowheads="1"/>
          </p:cNvSpPr>
          <p:nvPr/>
        </p:nvSpPr>
        <p:spPr bwMode="auto">
          <a:xfrm>
            <a:off x="5129213" y="4594225"/>
            <a:ext cx="63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i="1">
                <a:latin typeface="Calibri" pitchFamily="34" charset="0"/>
                <a:ea typeface="Calibri" pitchFamily="34" charset="0"/>
                <a:cs typeface="Calibri" pitchFamily="34" charset="0"/>
              </a:rPr>
              <a:t>Note</a:t>
            </a:r>
          </a:p>
        </p:txBody>
      </p:sp>
      <p:sp>
        <p:nvSpPr>
          <p:cNvPr id="15374" name="Text Box 63"/>
          <p:cNvSpPr txBox="1">
            <a:spLocks noChangeArrowheads="1"/>
          </p:cNvSpPr>
          <p:nvPr/>
        </p:nvSpPr>
        <p:spPr bwMode="auto">
          <a:xfrm>
            <a:off x="5129213" y="3500438"/>
            <a:ext cx="638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i="1">
                <a:latin typeface="Calibri" pitchFamily="34" charset="0"/>
                <a:ea typeface="Calibri" pitchFamily="34" charset="0"/>
                <a:cs typeface="Calibri" pitchFamily="34" charset="0"/>
              </a:rPr>
              <a:t>Note</a:t>
            </a:r>
          </a:p>
        </p:txBody>
      </p:sp>
      <p:sp>
        <p:nvSpPr>
          <p:cNvPr id="15375" name="Line 64"/>
          <p:cNvSpPr>
            <a:spLocks noChangeShapeType="1"/>
          </p:cNvSpPr>
          <p:nvPr/>
        </p:nvSpPr>
        <p:spPr bwMode="auto">
          <a:xfrm>
            <a:off x="4327525" y="4810125"/>
            <a:ext cx="4603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76" name="Line 65"/>
          <p:cNvSpPr>
            <a:spLocks noChangeShapeType="1"/>
          </p:cNvSpPr>
          <p:nvPr/>
        </p:nvSpPr>
        <p:spPr bwMode="auto">
          <a:xfrm>
            <a:off x="6056313" y="3692525"/>
            <a:ext cx="4603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77" name="Line 66"/>
          <p:cNvSpPr>
            <a:spLocks noChangeShapeType="1"/>
          </p:cNvSpPr>
          <p:nvPr/>
        </p:nvSpPr>
        <p:spPr bwMode="auto">
          <a:xfrm>
            <a:off x="6056313" y="4810125"/>
            <a:ext cx="4603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78" name="Line 67"/>
          <p:cNvSpPr>
            <a:spLocks noChangeShapeType="1"/>
          </p:cNvSpPr>
          <p:nvPr/>
        </p:nvSpPr>
        <p:spPr bwMode="auto">
          <a:xfrm>
            <a:off x="2700338" y="3692525"/>
            <a:ext cx="4603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79" name="Line 68"/>
          <p:cNvSpPr>
            <a:spLocks noChangeShapeType="1"/>
          </p:cNvSpPr>
          <p:nvPr/>
        </p:nvSpPr>
        <p:spPr bwMode="auto">
          <a:xfrm>
            <a:off x="2700338" y="4810125"/>
            <a:ext cx="4603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80" name="Line 71"/>
          <p:cNvSpPr>
            <a:spLocks noChangeShapeType="1"/>
          </p:cNvSpPr>
          <p:nvPr/>
        </p:nvSpPr>
        <p:spPr bwMode="auto">
          <a:xfrm>
            <a:off x="2700338" y="5300663"/>
            <a:ext cx="61198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81" name="Text Box 72"/>
          <p:cNvSpPr txBox="1">
            <a:spLocks noChangeArrowheads="1"/>
          </p:cNvSpPr>
          <p:nvPr/>
        </p:nvSpPr>
        <p:spPr bwMode="auto">
          <a:xfrm>
            <a:off x="3492500" y="5445125"/>
            <a:ext cx="2019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600" b="1">
                <a:latin typeface="Calibri" pitchFamily="34" charset="0"/>
                <a:ea typeface="Calibri" pitchFamily="34" charset="0"/>
                <a:cs typeface="Calibri" pitchFamily="34" charset="0"/>
              </a:rPr>
              <a:t>„Bachelor of Science“</a:t>
            </a:r>
          </a:p>
        </p:txBody>
      </p:sp>
      <p:sp>
        <p:nvSpPr>
          <p:cNvPr id="15382" name="Text Box 74"/>
          <p:cNvSpPr txBox="1">
            <a:spLocks noChangeArrowheads="1"/>
          </p:cNvSpPr>
          <p:nvPr/>
        </p:nvSpPr>
        <p:spPr bwMode="auto">
          <a:xfrm>
            <a:off x="3635375" y="5949950"/>
            <a:ext cx="1873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600" b="1">
                <a:latin typeface="Calibri" pitchFamily="34" charset="0"/>
                <a:ea typeface="Calibri" pitchFamily="34" charset="0"/>
                <a:cs typeface="Calibri" pitchFamily="34" charset="0"/>
              </a:rPr>
              <a:t>„Master of Science“</a:t>
            </a:r>
          </a:p>
        </p:txBody>
      </p:sp>
      <p:sp>
        <p:nvSpPr>
          <p:cNvPr id="15383" name="AutoShape 76"/>
          <p:cNvSpPr>
            <a:spLocks noChangeArrowheads="1"/>
          </p:cNvSpPr>
          <p:nvPr/>
        </p:nvSpPr>
        <p:spPr bwMode="auto">
          <a:xfrm>
            <a:off x="6802438" y="5516563"/>
            <a:ext cx="1441450" cy="2762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6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180 CP</a:t>
            </a:r>
          </a:p>
        </p:txBody>
      </p:sp>
      <p:sp>
        <p:nvSpPr>
          <p:cNvPr id="15384" name="AutoShape 77"/>
          <p:cNvSpPr>
            <a:spLocks noChangeArrowheads="1"/>
          </p:cNvSpPr>
          <p:nvPr/>
        </p:nvSpPr>
        <p:spPr bwMode="auto">
          <a:xfrm>
            <a:off x="6802438" y="5949950"/>
            <a:ext cx="1441450" cy="2746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6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120 CP</a:t>
            </a:r>
          </a:p>
        </p:txBody>
      </p:sp>
      <p:sp>
        <p:nvSpPr>
          <p:cNvPr id="15385" name="Line 78"/>
          <p:cNvSpPr>
            <a:spLocks noChangeShapeType="1"/>
          </p:cNvSpPr>
          <p:nvPr/>
        </p:nvSpPr>
        <p:spPr bwMode="auto">
          <a:xfrm flipH="1">
            <a:off x="6011863" y="5589588"/>
            <a:ext cx="4603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86" name="Line 79"/>
          <p:cNvSpPr>
            <a:spLocks noChangeShapeType="1"/>
          </p:cNvSpPr>
          <p:nvPr/>
        </p:nvSpPr>
        <p:spPr bwMode="auto">
          <a:xfrm flipH="1">
            <a:off x="6011863" y="6092825"/>
            <a:ext cx="4603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87" name="AutoShape 80"/>
          <p:cNvSpPr>
            <a:spLocks noChangeArrowheads="1"/>
          </p:cNvSpPr>
          <p:nvPr/>
        </p:nvSpPr>
        <p:spPr bwMode="auto">
          <a:xfrm>
            <a:off x="179388" y="3557588"/>
            <a:ext cx="792162" cy="3873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600" b="1">
                <a:latin typeface="Calibri" pitchFamily="34" charset="0"/>
                <a:ea typeface="Calibri" pitchFamily="34" charset="0"/>
                <a:cs typeface="Calibri" pitchFamily="34" charset="0"/>
              </a:rPr>
              <a:t>Modul</a:t>
            </a:r>
          </a:p>
        </p:txBody>
      </p:sp>
      <p:sp>
        <p:nvSpPr>
          <p:cNvPr id="15388" name="AutoShape 81"/>
          <p:cNvSpPr>
            <a:spLocks noChangeArrowheads="1"/>
          </p:cNvSpPr>
          <p:nvPr/>
        </p:nvSpPr>
        <p:spPr bwMode="auto">
          <a:xfrm>
            <a:off x="179388" y="4606925"/>
            <a:ext cx="792162" cy="3873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600" b="1">
                <a:latin typeface="Calibri" pitchFamily="34" charset="0"/>
                <a:ea typeface="Calibri" pitchFamily="34" charset="0"/>
                <a:cs typeface="Calibri" pitchFamily="34" charset="0"/>
              </a:rPr>
              <a:t>Modul</a:t>
            </a:r>
          </a:p>
        </p:txBody>
      </p:sp>
      <p:sp>
        <p:nvSpPr>
          <p:cNvPr id="15389" name="AutoShape 82"/>
          <p:cNvSpPr>
            <a:spLocks noChangeArrowheads="1"/>
          </p:cNvSpPr>
          <p:nvPr/>
        </p:nvSpPr>
        <p:spPr bwMode="auto">
          <a:xfrm>
            <a:off x="1444625" y="3789363"/>
            <a:ext cx="863600" cy="3143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400" i="1">
                <a:latin typeface="Calibri" pitchFamily="34" charset="0"/>
                <a:ea typeface="Calibri" pitchFamily="34" charset="0"/>
                <a:cs typeface="Calibri" pitchFamily="34" charset="0"/>
              </a:rPr>
              <a:t>Übung</a:t>
            </a:r>
          </a:p>
        </p:txBody>
      </p:sp>
      <p:sp>
        <p:nvSpPr>
          <p:cNvPr id="15390" name="AutoShape 83"/>
          <p:cNvSpPr>
            <a:spLocks noChangeArrowheads="1"/>
          </p:cNvSpPr>
          <p:nvPr/>
        </p:nvSpPr>
        <p:spPr bwMode="auto">
          <a:xfrm>
            <a:off x="1444625" y="4221163"/>
            <a:ext cx="863600" cy="3143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400" i="1">
                <a:latin typeface="Calibri" pitchFamily="34" charset="0"/>
                <a:ea typeface="Calibri" pitchFamily="34" charset="0"/>
                <a:cs typeface="Calibri" pitchFamily="34" charset="0"/>
              </a:rPr>
              <a:t>Vorlesung</a:t>
            </a:r>
          </a:p>
        </p:txBody>
      </p:sp>
      <p:sp>
        <p:nvSpPr>
          <p:cNvPr id="15391" name="AutoShape 84"/>
          <p:cNvSpPr>
            <a:spLocks noChangeArrowheads="1"/>
          </p:cNvSpPr>
          <p:nvPr/>
        </p:nvSpPr>
        <p:spPr bwMode="auto">
          <a:xfrm>
            <a:off x="1444625" y="4629150"/>
            <a:ext cx="863600" cy="3143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400" i="1">
                <a:latin typeface="Calibri" pitchFamily="34" charset="0"/>
                <a:ea typeface="Calibri" pitchFamily="34" charset="0"/>
                <a:cs typeface="Calibri" pitchFamily="34" charset="0"/>
              </a:rPr>
              <a:t>Übung</a:t>
            </a:r>
          </a:p>
        </p:txBody>
      </p:sp>
      <p:sp>
        <p:nvSpPr>
          <p:cNvPr id="15392" name="AutoShape 85"/>
          <p:cNvSpPr>
            <a:spLocks noChangeArrowheads="1"/>
          </p:cNvSpPr>
          <p:nvPr/>
        </p:nvSpPr>
        <p:spPr bwMode="auto">
          <a:xfrm>
            <a:off x="1444625" y="5013325"/>
            <a:ext cx="863600" cy="3143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400" i="1">
                <a:latin typeface="Calibri" pitchFamily="34" charset="0"/>
                <a:ea typeface="Calibri" pitchFamily="34" charset="0"/>
                <a:cs typeface="Calibri" pitchFamily="34" charset="0"/>
              </a:rPr>
              <a:t>Praktikum</a:t>
            </a:r>
          </a:p>
        </p:txBody>
      </p:sp>
      <p:sp>
        <p:nvSpPr>
          <p:cNvPr id="15393" name="Line 86"/>
          <p:cNvSpPr>
            <a:spLocks noChangeShapeType="1"/>
          </p:cNvSpPr>
          <p:nvPr/>
        </p:nvSpPr>
        <p:spPr bwMode="auto">
          <a:xfrm flipV="1">
            <a:off x="971550" y="3573463"/>
            <a:ext cx="360363" cy="2159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94" name="Line 87"/>
          <p:cNvSpPr>
            <a:spLocks noChangeShapeType="1"/>
          </p:cNvSpPr>
          <p:nvPr/>
        </p:nvSpPr>
        <p:spPr bwMode="auto">
          <a:xfrm>
            <a:off x="971550" y="3789363"/>
            <a:ext cx="360363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95" name="Line 88"/>
          <p:cNvSpPr>
            <a:spLocks noChangeShapeType="1"/>
          </p:cNvSpPr>
          <p:nvPr/>
        </p:nvSpPr>
        <p:spPr bwMode="auto">
          <a:xfrm flipV="1">
            <a:off x="971550" y="4437063"/>
            <a:ext cx="360363" cy="3603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96" name="Line 89"/>
          <p:cNvSpPr>
            <a:spLocks noChangeShapeType="1"/>
          </p:cNvSpPr>
          <p:nvPr/>
        </p:nvSpPr>
        <p:spPr bwMode="auto">
          <a:xfrm>
            <a:off x="971550" y="4797425"/>
            <a:ext cx="360363" cy="36036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397" name="Line 90"/>
          <p:cNvSpPr>
            <a:spLocks noChangeShapeType="1"/>
          </p:cNvSpPr>
          <p:nvPr/>
        </p:nvSpPr>
        <p:spPr bwMode="auto">
          <a:xfrm>
            <a:off x="971550" y="4797425"/>
            <a:ext cx="3952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3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feld 45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11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219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feld 27"/>
          <p:cNvSpPr txBox="1"/>
          <p:nvPr/>
        </p:nvSpPr>
        <p:spPr>
          <a:xfrm>
            <a:off x="467544" y="1484784"/>
            <a:ext cx="8251312" cy="46782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Bachelor of Science </a:t>
            </a:r>
            <a:r>
              <a:rPr lang="de-D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	</a:t>
            </a:r>
            <a:r>
              <a:rPr lang="de-DE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erster</a:t>
            </a:r>
            <a:r>
              <a:rPr lang="de-D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berufsqualifizierender </a:t>
            </a:r>
          </a:p>
          <a:p>
            <a:r>
              <a:rPr lang="de-D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	Abschluss</a:t>
            </a: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Internationale Anerkennung, Bologna Reform</a:t>
            </a: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Aufbau aus Modulen, </a:t>
            </a:r>
            <a:r>
              <a:rPr lang="de-DE" sz="2000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credit</a:t>
            </a:r>
            <a:r>
              <a:rPr lang="de-DE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points</a:t>
            </a:r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hohe </a:t>
            </a:r>
            <a:r>
              <a:rPr lang="de-D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Praxisorientierung, Berufsfeldpraktika</a:t>
            </a: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Auslandssemester</a:t>
            </a: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Vollzeit-/Teilzeitstudium</a:t>
            </a: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Chemie: </a:t>
            </a:r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Fast-Track-Zugang </a:t>
            </a:r>
            <a:r>
              <a:rPr lang="de-D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zur Promotion</a:t>
            </a:r>
          </a:p>
          <a:p>
            <a:endParaRPr lang="de-DE" sz="20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2F2F2">
              <a:alpha val="78824"/>
            </a:srgbClr>
          </a:solidFill>
        </p:spPr>
        <p:txBody>
          <a:bodyPr>
            <a:normAutofit/>
          </a:bodyPr>
          <a:lstStyle/>
          <a:p>
            <a:r>
              <a:rPr lang="de-DE" sz="2800" b="1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Überblick </a:t>
            </a:r>
            <a:r>
              <a:rPr lang="de-DE" sz="2800" b="1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zum </a:t>
            </a:r>
            <a:r>
              <a:rPr lang="de-DE" sz="28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Bachelor-Studium</a:t>
            </a:r>
            <a:endParaRPr lang="de-DE" sz="28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6605324" y="4279410"/>
            <a:ext cx="2071132" cy="1826218"/>
            <a:chOff x="124604" y="4492590"/>
            <a:chExt cx="2143140" cy="2000264"/>
          </a:xfrm>
        </p:grpSpPr>
        <p:sp>
          <p:nvSpPr>
            <p:cNvPr id="16" name="Legende mit Pfeil nach oben 15"/>
            <p:cNvSpPr/>
            <p:nvPr/>
          </p:nvSpPr>
          <p:spPr>
            <a:xfrm>
              <a:off x="124604" y="4492590"/>
              <a:ext cx="2143140" cy="2000264"/>
            </a:xfrm>
            <a:prstGeom prst="upArrowCallout">
              <a:avLst/>
            </a:prstGeom>
            <a:solidFill>
              <a:schemeClr val="accent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24604" y="5421284"/>
              <a:ext cx="2143140" cy="910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smtClean="0"/>
                <a:t>Bachelor </a:t>
              </a:r>
              <a:r>
                <a:rPr lang="de-DE" sz="1600" b="1" dirty="0" err="1" smtClean="0"/>
                <a:t>of</a:t>
              </a:r>
              <a:r>
                <a:rPr lang="de-DE" sz="1600" b="1" dirty="0" smtClean="0"/>
                <a:t> </a:t>
              </a:r>
              <a:r>
                <a:rPr lang="de-DE" sz="1600" b="1" dirty="0" err="1" smtClean="0"/>
                <a:t>Sciences</a:t>
              </a:r>
              <a:endParaRPr lang="de-DE" sz="1600" b="1" dirty="0" smtClean="0"/>
            </a:p>
            <a:p>
              <a:endParaRPr lang="de-DE" sz="1600" dirty="0" smtClean="0"/>
            </a:p>
            <a:p>
              <a:r>
                <a:rPr lang="de-DE" sz="1600" dirty="0" smtClean="0"/>
                <a:t>6 Semester = 3 Jahre</a:t>
              </a:r>
              <a:endParaRPr lang="de-DE" sz="1600" dirty="0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6658386" y="1628800"/>
            <a:ext cx="2018070" cy="717443"/>
            <a:chOff x="179512" y="1428736"/>
            <a:chExt cx="8784980" cy="785818"/>
          </a:xfrm>
        </p:grpSpPr>
        <p:sp>
          <p:nvSpPr>
            <p:cNvPr id="7" name="Flussdiagramm: Prozess 6"/>
            <p:cNvSpPr/>
            <p:nvPr/>
          </p:nvSpPr>
          <p:spPr>
            <a:xfrm>
              <a:off x="179512" y="1428736"/>
              <a:ext cx="8784976" cy="785818"/>
            </a:xfrm>
            <a:prstGeom prst="flowChartProcess">
              <a:avLst/>
            </a:prstGeom>
            <a:solidFill>
              <a:schemeClr val="accent6">
                <a:alpha val="7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79516" y="1484784"/>
              <a:ext cx="8784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smtClean="0"/>
                <a:t>Promotion</a:t>
              </a:r>
            </a:p>
            <a:p>
              <a:pPr algn="ctr"/>
              <a:r>
                <a:rPr lang="de-DE" dirty="0" smtClean="0"/>
                <a:t>3 bis 5 Jahre</a:t>
              </a:r>
              <a:endParaRPr lang="de-DE" dirty="0"/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6605324" y="2387970"/>
            <a:ext cx="2071132" cy="1826218"/>
            <a:chOff x="124604" y="2420888"/>
            <a:chExt cx="2143140" cy="2000264"/>
          </a:xfrm>
        </p:grpSpPr>
        <p:sp>
          <p:nvSpPr>
            <p:cNvPr id="25" name="Legende mit Pfeil nach oben 24"/>
            <p:cNvSpPr/>
            <p:nvPr/>
          </p:nvSpPr>
          <p:spPr>
            <a:xfrm>
              <a:off x="124604" y="2420888"/>
              <a:ext cx="2143140" cy="2000264"/>
            </a:xfrm>
            <a:prstGeom prst="upArrowCallout">
              <a:avLst/>
            </a:prstGeom>
            <a:solidFill>
              <a:schemeClr val="accent3">
                <a:alpha val="7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24604" y="3278144"/>
              <a:ext cx="2143140" cy="910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smtClean="0"/>
                <a:t>Master </a:t>
              </a:r>
              <a:r>
                <a:rPr lang="de-DE" sz="1600" b="1" dirty="0" err="1" smtClean="0"/>
                <a:t>of</a:t>
              </a:r>
              <a:r>
                <a:rPr lang="de-DE" sz="1600" b="1" dirty="0" smtClean="0"/>
                <a:t> </a:t>
              </a:r>
              <a:r>
                <a:rPr lang="de-DE" sz="1600" b="1" dirty="0" err="1" smtClean="0"/>
                <a:t>Sciences</a:t>
              </a:r>
              <a:endParaRPr lang="de-DE" sz="1600" b="1" dirty="0" smtClean="0"/>
            </a:p>
            <a:p>
              <a:endParaRPr lang="de-DE" sz="1600" dirty="0" smtClean="0"/>
            </a:p>
            <a:p>
              <a:r>
                <a:rPr lang="de-DE" sz="1600" dirty="0" smtClean="0"/>
                <a:t>4 Semester = 2 Jahre</a:t>
              </a:r>
              <a:endParaRPr lang="de-DE" sz="1600" dirty="0"/>
            </a:p>
          </p:txBody>
        </p:sp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20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12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77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feld 27"/>
          <p:cNvSpPr txBox="1"/>
          <p:nvPr/>
        </p:nvSpPr>
        <p:spPr>
          <a:xfrm>
            <a:off x="467544" y="1772073"/>
            <a:ext cx="8251312" cy="43704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Bachelor </a:t>
            </a:r>
            <a:r>
              <a:rPr lang="de-DE" sz="2000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Science </a:t>
            </a:r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	erster berufsqualifizierender </a:t>
            </a:r>
          </a:p>
          <a:p>
            <a:r>
              <a:rPr lang="de-D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Abschluss</a:t>
            </a:r>
          </a:p>
          <a:p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Internationale </a:t>
            </a:r>
            <a:r>
              <a:rPr lang="de-D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Anerkennung, </a:t>
            </a:r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Bologna Reform</a:t>
            </a:r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Aufbau aus Modulen, </a:t>
            </a:r>
            <a:r>
              <a:rPr lang="de-DE" sz="2000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credit</a:t>
            </a:r>
            <a:r>
              <a:rPr lang="de-DE" sz="2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points</a:t>
            </a:r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Hohe Praxisorientierung, Berufsfeldpraktika</a:t>
            </a: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Auslandssemester</a:t>
            </a:r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Vollzeit-</a:t>
            </a:r>
            <a:r>
              <a:rPr lang="de-D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Teilzeitstudium</a:t>
            </a:r>
          </a:p>
          <a:p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Chemie: Fast-Track-Zugang zur Promotion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2F2F2">
              <a:alpha val="78824"/>
            </a:srgbClr>
          </a:solidFill>
        </p:spPr>
        <p:txBody>
          <a:bodyPr>
            <a:normAutofit/>
          </a:bodyPr>
          <a:lstStyle/>
          <a:p>
            <a:r>
              <a:rPr lang="de-DE" sz="2800" b="1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Überblick </a:t>
            </a:r>
            <a:r>
              <a:rPr lang="de-DE" sz="2800" b="1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zum </a:t>
            </a:r>
            <a:r>
              <a:rPr lang="de-DE" sz="28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Bachelor-Studium</a:t>
            </a:r>
            <a:endParaRPr lang="de-DE" sz="28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3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13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38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feld 27"/>
          <p:cNvSpPr txBox="1"/>
          <p:nvPr/>
        </p:nvSpPr>
        <p:spPr>
          <a:xfrm>
            <a:off x="467544" y="1692091"/>
            <a:ext cx="7776864" cy="4401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2F2F2">
              <a:alpha val="78824"/>
            </a:srgbClr>
          </a:solidFill>
        </p:spPr>
        <p:txBody>
          <a:bodyPr>
            <a:normAutofit fontScale="90000"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lang="de-DE" sz="28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de-DE" sz="28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de-DE" sz="31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Bachelor </a:t>
            </a:r>
            <a:r>
              <a:rPr lang="de-DE" sz="3100" b="1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of Science </a:t>
            </a:r>
            <a:r>
              <a:rPr lang="de-DE" sz="31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de-DE" sz="31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de-DE" sz="31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Chemiestudiengänge</a:t>
            </a:r>
            <a:r>
              <a:rPr lang="de-DE" sz="3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3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de-DE" sz="31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Legende mit Pfeil nach oben 6"/>
          <p:cNvSpPr/>
          <p:nvPr/>
        </p:nvSpPr>
        <p:spPr>
          <a:xfrm>
            <a:off x="1259062" y="3942746"/>
            <a:ext cx="1944786" cy="2000264"/>
          </a:xfrm>
          <a:prstGeom prst="upArrowCallou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8" name="Textfeld 7"/>
          <p:cNvSpPr txBox="1"/>
          <p:nvPr/>
        </p:nvSpPr>
        <p:spPr>
          <a:xfrm>
            <a:off x="1250678" y="5121305"/>
            <a:ext cx="1944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solidFill>
                  <a:srgbClr val="FF0000"/>
                </a:solidFill>
              </a:rPr>
              <a:t>B.Sc</a:t>
            </a:r>
            <a:r>
              <a:rPr lang="de-DE" sz="2400" b="1" dirty="0" smtClean="0">
                <a:solidFill>
                  <a:srgbClr val="FF0000"/>
                </a:solidFill>
              </a:rPr>
              <a:t>. Chemie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9" name="Legende mit Pfeil nach oben 8"/>
          <p:cNvSpPr/>
          <p:nvPr/>
        </p:nvSpPr>
        <p:spPr>
          <a:xfrm>
            <a:off x="3347864" y="3933056"/>
            <a:ext cx="2143140" cy="2000264"/>
          </a:xfrm>
          <a:prstGeom prst="upArrowCallou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0" name="Textfeld 9"/>
          <p:cNvSpPr txBox="1"/>
          <p:nvPr/>
        </p:nvSpPr>
        <p:spPr>
          <a:xfrm>
            <a:off x="3347864" y="4934898"/>
            <a:ext cx="214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B.Sc</a:t>
            </a:r>
            <a:r>
              <a:rPr lang="de-DE" sz="2400" b="1" dirty="0" smtClean="0">
                <a:solidFill>
                  <a:srgbClr val="FF0000"/>
                </a:solidFill>
              </a:rPr>
              <a:t>. Lebens-</a:t>
            </a:r>
            <a:r>
              <a:rPr lang="de-DE" sz="2400" b="1" dirty="0" err="1" smtClean="0">
                <a:solidFill>
                  <a:srgbClr val="FF0000"/>
                </a:solidFill>
              </a:rPr>
              <a:t>mittelchemie</a:t>
            </a:r>
            <a:endParaRPr lang="de-DE" sz="2400" b="1" dirty="0" smtClean="0">
              <a:solidFill>
                <a:srgbClr val="FF0000"/>
              </a:solidFill>
            </a:endParaRPr>
          </a:p>
        </p:txBody>
      </p:sp>
      <p:sp>
        <p:nvSpPr>
          <p:cNvPr id="11" name="Legende mit Pfeil nach oben 10"/>
          <p:cNvSpPr/>
          <p:nvPr/>
        </p:nvSpPr>
        <p:spPr>
          <a:xfrm>
            <a:off x="5652120" y="3934196"/>
            <a:ext cx="2304256" cy="2000264"/>
          </a:xfrm>
          <a:prstGeom prst="upArrowCallou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2" name="Textfeld 11"/>
          <p:cNvSpPr txBox="1"/>
          <p:nvPr/>
        </p:nvSpPr>
        <p:spPr>
          <a:xfrm>
            <a:off x="5652120" y="4862890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0000"/>
                </a:solidFill>
              </a:rPr>
              <a:t>B.Sc</a:t>
            </a:r>
            <a:r>
              <a:rPr lang="de-DE" sz="2400" b="1" smtClean="0">
                <a:solidFill>
                  <a:srgbClr val="FF0000"/>
                </a:solidFill>
              </a:rPr>
              <a:t>. Material-wissenschaft</a:t>
            </a:r>
            <a:endParaRPr lang="de-DE" sz="2400" b="1" dirty="0" smtClean="0">
              <a:solidFill>
                <a:srgbClr val="FF0000"/>
              </a:solidFill>
            </a:endParaRPr>
          </a:p>
        </p:txBody>
      </p:sp>
      <p:sp>
        <p:nvSpPr>
          <p:cNvPr id="16" name="Legende mit Pfeil nach oben 15"/>
          <p:cNvSpPr/>
          <p:nvPr/>
        </p:nvSpPr>
        <p:spPr>
          <a:xfrm>
            <a:off x="1241962" y="1717338"/>
            <a:ext cx="1944786" cy="2000264"/>
          </a:xfrm>
          <a:prstGeom prst="upArrowCallout">
            <a:avLst/>
          </a:prstGeom>
          <a:solidFill>
            <a:schemeClr val="accent3">
              <a:alpha val="7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7" name="Textfeld 16"/>
          <p:cNvSpPr txBox="1"/>
          <p:nvPr/>
        </p:nvSpPr>
        <p:spPr>
          <a:xfrm>
            <a:off x="1241962" y="2823319"/>
            <a:ext cx="1944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M.Sc. Chemie</a:t>
            </a:r>
          </a:p>
        </p:txBody>
      </p:sp>
      <p:sp>
        <p:nvSpPr>
          <p:cNvPr id="18" name="Legende mit Pfeil nach oben 17"/>
          <p:cNvSpPr/>
          <p:nvPr/>
        </p:nvSpPr>
        <p:spPr>
          <a:xfrm>
            <a:off x="3330764" y="1707648"/>
            <a:ext cx="2143140" cy="2000264"/>
          </a:xfrm>
          <a:prstGeom prst="upArrowCallout">
            <a:avLst/>
          </a:prstGeom>
          <a:solidFill>
            <a:schemeClr val="accent3">
              <a:alpha val="7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9" name="Textfeld 18"/>
          <p:cNvSpPr txBox="1"/>
          <p:nvPr/>
        </p:nvSpPr>
        <p:spPr>
          <a:xfrm>
            <a:off x="3330764" y="2708920"/>
            <a:ext cx="214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M.Sc. Lebens-</a:t>
            </a:r>
            <a:r>
              <a:rPr lang="de-DE" sz="2400" b="1" dirty="0" err="1" smtClean="0"/>
              <a:t>mittelchemie</a:t>
            </a:r>
            <a:endParaRPr lang="de-DE" sz="2400" b="1" dirty="0" smtClean="0"/>
          </a:p>
        </p:txBody>
      </p:sp>
      <p:sp>
        <p:nvSpPr>
          <p:cNvPr id="20" name="Legende mit Pfeil nach oben 19"/>
          <p:cNvSpPr/>
          <p:nvPr/>
        </p:nvSpPr>
        <p:spPr>
          <a:xfrm>
            <a:off x="5635020" y="1708788"/>
            <a:ext cx="2304256" cy="2000264"/>
          </a:xfrm>
          <a:prstGeom prst="upArrowCallout">
            <a:avLst/>
          </a:prstGeom>
          <a:solidFill>
            <a:schemeClr val="accent3">
              <a:alpha val="7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21" name="Textfeld 20"/>
          <p:cNvSpPr txBox="1"/>
          <p:nvPr/>
        </p:nvSpPr>
        <p:spPr>
          <a:xfrm>
            <a:off x="5635020" y="2708920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M.Sc</a:t>
            </a:r>
            <a:r>
              <a:rPr lang="de-DE" sz="2400" b="1" smtClean="0"/>
              <a:t>. Material-wissenschaft</a:t>
            </a:r>
            <a:endParaRPr lang="de-DE" sz="2400" dirty="0"/>
          </a:p>
        </p:txBody>
      </p:sp>
      <p:sp>
        <p:nvSpPr>
          <p:cNvPr id="3" name="Rechteck 2"/>
          <p:cNvSpPr/>
          <p:nvPr/>
        </p:nvSpPr>
        <p:spPr>
          <a:xfrm>
            <a:off x="971600" y="3861048"/>
            <a:ext cx="7200800" cy="2160810"/>
          </a:xfrm>
          <a:prstGeom prst="rect">
            <a:avLst/>
          </a:prstGeom>
          <a:noFill/>
          <a:ln w="5397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3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feld 21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14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668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feld 27"/>
          <p:cNvSpPr txBox="1"/>
          <p:nvPr/>
        </p:nvSpPr>
        <p:spPr>
          <a:xfrm>
            <a:off x="467544" y="1772073"/>
            <a:ext cx="8251312" cy="42011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Inhalte</a:t>
            </a:r>
            <a:endParaRPr lang="de-DE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Fundiertes Wissen in vier Kernbereichen der Chemie: </a:t>
            </a: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anorganische Chemie, organische Chemie, physikalische Chemie, Biochemie/Bioanalytik</a:t>
            </a:r>
          </a:p>
          <a:p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Naturwissenschaftliche Grundlagen</a:t>
            </a:r>
          </a:p>
          <a:p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Berufsrelevante Zusatzqualifikationen wie Toxikologie, Rechtskunde, Unternehmensführung, wissenschaftliches Schreiben</a:t>
            </a:r>
          </a:p>
          <a:p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Berufsfeldpraktikum in chemietypischen Feldern</a:t>
            </a:r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Bachelor-Thesis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2F2F2">
              <a:alpha val="78824"/>
            </a:srgbClr>
          </a:solidFill>
        </p:spPr>
        <p:txBody>
          <a:bodyPr>
            <a:normAutofit/>
          </a:bodyPr>
          <a:lstStyle/>
          <a:p>
            <a:r>
              <a:rPr lang="de-DE" sz="3600" b="1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B.Sc</a:t>
            </a:r>
            <a:r>
              <a:rPr lang="de-DE" sz="36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. Chemie</a:t>
            </a:r>
            <a:endParaRPr lang="de-DE" sz="36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15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88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395413"/>
            <a:ext cx="8874125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de-DE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Studienverlauf</a:t>
            </a:r>
          </a:p>
        </p:txBody>
      </p:sp>
      <p:sp>
        <p:nvSpPr>
          <p:cNvPr id="3" name="Rechteck 2"/>
          <p:cNvSpPr/>
          <p:nvPr/>
        </p:nvSpPr>
        <p:spPr>
          <a:xfrm>
            <a:off x="900113" y="2348879"/>
            <a:ext cx="2782887" cy="2928505"/>
          </a:xfrm>
          <a:prstGeom prst="rect">
            <a:avLst/>
          </a:prstGeom>
          <a:solidFill>
            <a:srgbClr val="FFFF00">
              <a:alpha val="20000"/>
            </a:srgbClr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917575" y="2348880"/>
            <a:ext cx="1650708" cy="7386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>
                <a:latin typeface="Calibri" pitchFamily="34" charset="0"/>
                <a:cs typeface="Calibri" pitchFamily="34" charset="0"/>
              </a:rPr>
              <a:t>Allgemeine,</a:t>
            </a:r>
          </a:p>
          <a:p>
            <a:r>
              <a:rPr lang="de-DE" sz="1400" b="1" dirty="0" smtClean="0">
                <a:latin typeface="Calibri" pitchFamily="34" charset="0"/>
                <a:cs typeface="Calibri" pitchFamily="34" charset="0"/>
              </a:rPr>
              <a:t>Anorganische </a:t>
            </a:r>
            <a:r>
              <a:rPr lang="de-DE" sz="1400" b="1" dirty="0">
                <a:latin typeface="Calibri" pitchFamily="34" charset="0"/>
                <a:cs typeface="Calibri" pitchFamily="34" charset="0"/>
              </a:rPr>
              <a:t>und </a:t>
            </a:r>
          </a:p>
          <a:p>
            <a:r>
              <a:rPr lang="de-DE" sz="1400" b="1" dirty="0">
                <a:latin typeface="Calibri" pitchFamily="34" charset="0"/>
                <a:cs typeface="Calibri" pitchFamily="34" charset="0"/>
              </a:rPr>
              <a:t>Analytische Chemie</a:t>
            </a:r>
          </a:p>
        </p:txBody>
      </p:sp>
      <p:sp>
        <p:nvSpPr>
          <p:cNvPr id="9" name="Rechteck 8"/>
          <p:cNvSpPr/>
          <p:nvPr/>
        </p:nvSpPr>
        <p:spPr>
          <a:xfrm>
            <a:off x="3740150" y="1888852"/>
            <a:ext cx="1343025" cy="2908300"/>
          </a:xfrm>
          <a:prstGeom prst="rect">
            <a:avLst/>
          </a:prstGeom>
          <a:solidFill>
            <a:srgbClr val="7030A0">
              <a:alpha val="20000"/>
            </a:srgbClr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3752850" y="1897013"/>
            <a:ext cx="1169988" cy="523875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Physikalische</a:t>
            </a:r>
          </a:p>
          <a:p>
            <a:r>
              <a:rPr lang="de-DE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Chemie</a:t>
            </a:r>
          </a:p>
        </p:txBody>
      </p:sp>
      <p:grpSp>
        <p:nvGrpSpPr>
          <p:cNvPr id="2" name="Gruppieren 4"/>
          <p:cNvGrpSpPr>
            <a:grpSpLocks/>
          </p:cNvGrpSpPr>
          <p:nvPr/>
        </p:nvGrpSpPr>
        <p:grpSpPr bwMode="auto">
          <a:xfrm>
            <a:off x="5132388" y="2410569"/>
            <a:ext cx="2535956" cy="2314575"/>
            <a:chOff x="5082746" y="2858530"/>
            <a:chExt cx="2685536" cy="2314831"/>
          </a:xfrm>
        </p:grpSpPr>
        <p:sp>
          <p:nvSpPr>
            <p:cNvPr id="11" name="Rechteck 10"/>
            <p:cNvSpPr/>
            <p:nvPr/>
          </p:nvSpPr>
          <p:spPr>
            <a:xfrm>
              <a:off x="5082746" y="2858530"/>
              <a:ext cx="1342768" cy="1771846"/>
            </a:xfrm>
            <a:prstGeom prst="rect">
              <a:avLst/>
            </a:prstGeom>
            <a:solidFill>
              <a:srgbClr val="92D050">
                <a:alpha val="20000"/>
              </a:srgbClr>
            </a:solidFill>
            <a:ln w="38100"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6425514" y="4028646"/>
              <a:ext cx="1342768" cy="1144715"/>
            </a:xfrm>
            <a:prstGeom prst="rect">
              <a:avLst/>
            </a:prstGeom>
            <a:solidFill>
              <a:srgbClr val="92D050">
                <a:alpha val="20000"/>
              </a:srgbClr>
            </a:solidFill>
            <a:ln w="38100"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</p:grp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5132388" y="2420888"/>
            <a:ext cx="1012825" cy="523875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latin typeface="Calibri" pitchFamily="34" charset="0"/>
                <a:cs typeface="Calibri" pitchFamily="34" charset="0"/>
              </a:rPr>
              <a:t>Organische</a:t>
            </a:r>
          </a:p>
          <a:p>
            <a:r>
              <a:rPr lang="de-DE" sz="1400" b="1" dirty="0">
                <a:latin typeface="Calibri" pitchFamily="34" charset="0"/>
                <a:cs typeface="Calibri" pitchFamily="34" charset="0"/>
              </a:rPr>
              <a:t>Chemie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feld 18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16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/>
          <p:cNvSpPr>
            <a:spLocks noChangeArrowheads="1"/>
          </p:cNvSpPr>
          <p:nvPr/>
        </p:nvSpPr>
        <p:spPr bwMode="auto">
          <a:xfrm>
            <a:off x="1259632" y="125413"/>
            <a:ext cx="65754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Beispielmodul (BK13/BLC-12)</a:t>
            </a:r>
          </a:p>
        </p:txBody>
      </p:sp>
      <p:sp>
        <p:nvSpPr>
          <p:cNvPr id="17412" name="AutoShape 19"/>
          <p:cNvSpPr>
            <a:spLocks noChangeArrowheads="1"/>
          </p:cNvSpPr>
          <p:nvPr/>
        </p:nvSpPr>
        <p:spPr bwMode="auto">
          <a:xfrm>
            <a:off x="3352800" y="1052513"/>
            <a:ext cx="2268538" cy="66357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latin typeface="Calibri" pitchFamily="34" charset="0"/>
                <a:ea typeface="Calibri" pitchFamily="34" charset="0"/>
                <a:cs typeface="Calibri" pitchFamily="34" charset="0"/>
              </a:rPr>
              <a:t>Analytik I</a:t>
            </a:r>
          </a:p>
        </p:txBody>
      </p:sp>
      <p:sp>
        <p:nvSpPr>
          <p:cNvPr id="17413" name="AutoShape 20"/>
          <p:cNvSpPr>
            <a:spLocks noChangeArrowheads="1"/>
          </p:cNvSpPr>
          <p:nvPr/>
        </p:nvSpPr>
        <p:spPr bwMode="auto">
          <a:xfrm>
            <a:off x="3422541" y="5635729"/>
            <a:ext cx="2268538" cy="6635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 CP</a:t>
            </a:r>
          </a:p>
        </p:txBody>
      </p:sp>
      <p:sp>
        <p:nvSpPr>
          <p:cNvPr id="13318" name="Rectangle 21"/>
          <p:cNvSpPr>
            <a:spLocks noChangeArrowheads="1"/>
          </p:cNvSpPr>
          <p:nvPr/>
        </p:nvSpPr>
        <p:spPr bwMode="auto">
          <a:xfrm>
            <a:off x="4788024" y="2109788"/>
            <a:ext cx="4059237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Aft>
                <a:spcPct val="45000"/>
              </a:spcAft>
              <a:tabLst>
                <a:tab pos="215900" algn="l"/>
                <a:tab pos="457200" algn="l"/>
              </a:tabLst>
              <a:defRPr/>
            </a:pPr>
            <a:r>
              <a:rPr lang="de-DE" sz="1700" u="sng" dirty="0">
                <a:latin typeface="Calibri" pitchFamily="34" charset="0"/>
                <a:cs typeface="Calibri" pitchFamily="34" charset="0"/>
              </a:rPr>
              <a:t>Praktikum</a:t>
            </a:r>
            <a:r>
              <a:rPr lang="de-DE" sz="1700" dirty="0">
                <a:latin typeface="Calibri" pitchFamily="34" charset="0"/>
                <a:cs typeface="Calibri" pitchFamily="34" charset="0"/>
              </a:rPr>
              <a:t>  </a:t>
            </a:r>
            <a:r>
              <a:rPr lang="de-DE" sz="17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30 h</a:t>
            </a:r>
            <a:r>
              <a:rPr lang="de-DE" sz="17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344488" indent="-344488">
              <a:spcAft>
                <a:spcPct val="45000"/>
              </a:spcAft>
              <a:buFont typeface="Wingdings" pitchFamily="2" charset="2"/>
              <a:buChar char="ü"/>
              <a:tabLst>
                <a:tab pos="215900" algn="l"/>
                <a:tab pos="457200" algn="l"/>
              </a:tabLst>
              <a:defRPr/>
            </a:pPr>
            <a:r>
              <a:rPr lang="de-DE" sz="1700" dirty="0">
                <a:latin typeface="Calibri" pitchFamily="34" charset="0"/>
                <a:cs typeface="Calibri" pitchFamily="34" charset="0"/>
              </a:rPr>
              <a:t>10 quantitative Bestimmungen</a:t>
            </a:r>
          </a:p>
          <a:p>
            <a:pPr>
              <a:spcAft>
                <a:spcPct val="45000"/>
              </a:spcAft>
              <a:tabLst>
                <a:tab pos="215900" algn="l"/>
                <a:tab pos="457200" algn="l"/>
              </a:tabLst>
              <a:defRPr/>
            </a:pPr>
            <a:r>
              <a:rPr lang="de-DE" sz="1700" dirty="0">
                <a:latin typeface="Calibri" pitchFamily="34" charset="0"/>
                <a:cs typeface="Calibri" pitchFamily="34" charset="0"/>
              </a:rPr>
              <a:t>		(2 Gravimetrie, 8 Volumetrie) </a:t>
            </a:r>
          </a:p>
          <a:p>
            <a:pPr marL="344488" indent="-344488">
              <a:spcAft>
                <a:spcPct val="45000"/>
              </a:spcAft>
              <a:buFont typeface="Wingdings" pitchFamily="2" charset="2"/>
              <a:buChar char="ü"/>
              <a:tabLst>
                <a:tab pos="215900" algn="l"/>
                <a:tab pos="457200" algn="l"/>
              </a:tabLst>
              <a:defRPr/>
            </a:pPr>
            <a:r>
              <a:rPr lang="de-DE" sz="1700" dirty="0">
                <a:latin typeface="Calibri" pitchFamily="34" charset="0"/>
                <a:cs typeface="Calibri" pitchFamily="34" charset="0"/>
              </a:rPr>
              <a:t>Davon 8 im Fehlertoleranzbereich</a:t>
            </a:r>
          </a:p>
          <a:p>
            <a:pPr>
              <a:spcAft>
                <a:spcPct val="45000"/>
              </a:spcAft>
              <a:tabLst>
                <a:tab pos="215900" algn="l"/>
                <a:tab pos="457200" algn="l"/>
              </a:tabLst>
              <a:defRPr/>
            </a:pPr>
            <a:r>
              <a:rPr lang="de-DE" sz="1700" dirty="0">
                <a:latin typeface="Calibri" pitchFamily="34" charset="0"/>
                <a:cs typeface="Calibri" pitchFamily="34" charset="0"/>
              </a:rPr>
              <a:t>		(in der Regel 2%)</a:t>
            </a:r>
          </a:p>
          <a:p>
            <a:pPr marL="344488" indent="-344488">
              <a:spcAft>
                <a:spcPct val="45000"/>
              </a:spcAft>
              <a:buFont typeface="Wingdings" pitchFamily="2" charset="2"/>
              <a:buChar char="ü"/>
              <a:tabLst>
                <a:tab pos="215900" algn="l"/>
                <a:tab pos="457200" algn="l"/>
              </a:tabLst>
              <a:defRPr/>
            </a:pPr>
            <a:r>
              <a:rPr lang="de-DE" sz="1700" dirty="0">
                <a:latin typeface="Calibri" pitchFamily="34" charset="0"/>
                <a:cs typeface="Calibri" pitchFamily="34" charset="0"/>
              </a:rPr>
              <a:t>10 testierte Protokolle</a:t>
            </a:r>
          </a:p>
        </p:txBody>
      </p:sp>
      <p:sp>
        <p:nvSpPr>
          <p:cNvPr id="17415" name="Rectangle 22"/>
          <p:cNvSpPr>
            <a:spLocks noChangeArrowheads="1"/>
          </p:cNvSpPr>
          <p:nvPr/>
        </p:nvSpPr>
        <p:spPr bwMode="auto">
          <a:xfrm>
            <a:off x="657548" y="2133600"/>
            <a:ext cx="3554412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tabLst>
                <a:tab pos="3841750" algn="r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tabLst>
                <a:tab pos="3841750" algn="r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tabLst>
                <a:tab pos="3841750" algn="r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tabLst>
                <a:tab pos="38417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tabLst>
                <a:tab pos="38417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tabLst>
                <a:tab pos="38417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tabLst>
                <a:tab pos="38417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tabLst>
                <a:tab pos="38417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tabLst>
                <a:tab pos="38417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7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Vorlesung</a:t>
            </a:r>
            <a:r>
              <a:rPr lang="de-DE" altLang="de-DE" sz="1700" dirty="0"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de-DE" altLang="de-DE" sz="17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 SWS ·15 Wochen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700" dirty="0">
                <a:latin typeface="Calibri" pitchFamily="34" charset="0"/>
                <a:ea typeface="Calibri" pitchFamily="34" charset="0"/>
                <a:cs typeface="Calibri" pitchFamily="34" charset="0"/>
              </a:rPr>
              <a:t>+ Vor- und Nachbereitung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700" dirty="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de-DE" altLang="de-DE" sz="1700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de-DE" altLang="de-DE" sz="17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Übungen</a:t>
            </a:r>
            <a:r>
              <a:rPr lang="de-DE" altLang="de-DE" sz="1700" dirty="0"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de-DE" altLang="de-DE" sz="17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14 Stunden </a:t>
            </a:r>
            <a:r>
              <a:rPr lang="de-DE" altLang="de-DE" sz="1700" dirty="0">
                <a:latin typeface="Calibri" pitchFamily="34" charset="0"/>
                <a:ea typeface="Calibri" pitchFamily="34" charset="0"/>
                <a:cs typeface="Calibri" pitchFamily="34" charset="0"/>
              </a:rPr>
              <a:t>+ Vor- und Nachbereitung</a:t>
            </a:r>
          </a:p>
        </p:txBody>
      </p:sp>
      <p:sp>
        <p:nvSpPr>
          <p:cNvPr id="17416" name="Rectangle 23"/>
          <p:cNvSpPr>
            <a:spLocks noChangeArrowheads="1"/>
          </p:cNvSpPr>
          <p:nvPr/>
        </p:nvSpPr>
        <p:spPr bwMode="auto">
          <a:xfrm>
            <a:off x="2843808" y="4659163"/>
            <a:ext cx="35052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700" dirty="0">
                <a:sym typeface="Symbol" pitchFamily="18" charset="2"/>
              </a:rPr>
              <a:t>Kontaktzeit: </a:t>
            </a:r>
            <a:r>
              <a:rPr lang="de-DE" altLang="de-DE" sz="1700" dirty="0">
                <a:solidFill>
                  <a:srgbClr val="FF0000"/>
                </a:solidFill>
                <a:sym typeface="Symbol" pitchFamily="18" charset="2"/>
              </a:rPr>
              <a:t>74 h</a:t>
            </a:r>
            <a:r>
              <a:rPr lang="de-DE" altLang="de-DE" sz="1700" dirty="0">
                <a:sym typeface="Symbol" pitchFamily="18" charset="2"/>
              </a:rPr>
              <a:t> ; 	  </a:t>
            </a:r>
            <a:r>
              <a:rPr lang="de-DE" altLang="de-DE" sz="1700" dirty="0"/>
              <a:t>  18</a:t>
            </a:r>
            <a:r>
              <a:rPr lang="de-DE" altLang="de-DE" sz="1700" dirty="0">
                <a:sym typeface="Symbol" pitchFamily="18" charset="2"/>
              </a:rPr>
              <a:t>0 h </a:t>
            </a:r>
          </a:p>
        </p:txBody>
      </p:sp>
      <p:sp>
        <p:nvSpPr>
          <p:cNvPr id="17417" name="AutoShape 24"/>
          <p:cNvSpPr>
            <a:spLocks noChangeArrowheads="1"/>
          </p:cNvSpPr>
          <p:nvPr/>
        </p:nvSpPr>
        <p:spPr bwMode="auto">
          <a:xfrm>
            <a:off x="374080" y="1916113"/>
            <a:ext cx="4125912" cy="272415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17418" name="AutoShape 25"/>
          <p:cNvSpPr>
            <a:spLocks noChangeArrowheads="1"/>
          </p:cNvSpPr>
          <p:nvPr/>
        </p:nvSpPr>
        <p:spPr bwMode="auto">
          <a:xfrm>
            <a:off x="4622800" y="1916113"/>
            <a:ext cx="4125913" cy="272415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17419" name="Line 26"/>
          <p:cNvSpPr>
            <a:spLocks noChangeShapeType="1"/>
          </p:cNvSpPr>
          <p:nvPr/>
        </p:nvSpPr>
        <p:spPr bwMode="auto">
          <a:xfrm>
            <a:off x="4548188" y="5313169"/>
            <a:ext cx="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20" name="Text Box 27"/>
          <p:cNvSpPr txBox="1">
            <a:spLocks noChangeArrowheads="1"/>
          </p:cNvSpPr>
          <p:nvPr/>
        </p:nvSpPr>
        <p:spPr bwMode="auto">
          <a:xfrm>
            <a:off x="2555776" y="5003328"/>
            <a:ext cx="39892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Prüfung (mindestens </a:t>
            </a:r>
            <a:r>
              <a:rPr lang="de-DE" altLang="de-DE" sz="1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50% zum </a:t>
            </a:r>
            <a:r>
              <a:rPr lang="de-DE" altLang="de-DE" sz="18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Bestehen)</a:t>
            </a:r>
            <a:endParaRPr lang="de-DE" altLang="de-DE" sz="1800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17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496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sz="4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Modulbeschreibung I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36" y="1052736"/>
            <a:ext cx="6891338" cy="51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18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09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sz="4000" dirty="0" smtClean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Modulbeschreibung II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84" y="1628800"/>
            <a:ext cx="6912000" cy="377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19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altes_schloss_giessen.jpg"/>
          <p:cNvPicPr>
            <a:picLocks noChangeAspect="1"/>
          </p:cNvPicPr>
          <p:nvPr/>
        </p:nvPicPr>
        <p:blipFill>
          <a:blip r:embed="rId3" cstate="print"/>
          <a:srcRect t="8929" r="3570" b="19642"/>
          <a:stretch>
            <a:fillRect/>
          </a:stretch>
        </p:blipFill>
        <p:spPr>
          <a:xfrm>
            <a:off x="500034" y="4000504"/>
            <a:ext cx="3857652" cy="2143140"/>
          </a:xfrm>
          <a:prstGeom prst="rect">
            <a:avLst/>
          </a:prstGeom>
        </p:spPr>
      </p:pic>
      <p:pic>
        <p:nvPicPr>
          <p:cNvPr id="13" name="Grafik 12" descr="giessen_stadttheater_6.jpg"/>
          <p:cNvPicPr>
            <a:picLocks noChangeAspect="1"/>
          </p:cNvPicPr>
          <p:nvPr/>
        </p:nvPicPr>
        <p:blipFill>
          <a:blip r:embed="rId4" cstate="print"/>
          <a:srcRect r="648" b="7041"/>
          <a:stretch>
            <a:fillRect/>
          </a:stretch>
        </p:blipFill>
        <p:spPr>
          <a:xfrm>
            <a:off x="5143504" y="4000504"/>
            <a:ext cx="3286144" cy="2171202"/>
          </a:xfrm>
          <a:prstGeom prst="rect">
            <a:avLst/>
          </a:prstGeom>
        </p:spPr>
      </p:pic>
      <p:pic>
        <p:nvPicPr>
          <p:cNvPr id="63490" name="Picture 2" descr="Layout-Grafi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394" y="1357298"/>
            <a:ext cx="8483213" cy="226219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2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altLang="de-DE" sz="4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Chemie in Gießen</a:t>
            </a:r>
          </a:p>
        </p:txBody>
      </p:sp>
      <p:sp>
        <p:nvSpPr>
          <p:cNvPr id="27651" name="Textfeld 3"/>
          <p:cNvSpPr txBox="1">
            <a:spLocks noChangeArrowheads="1"/>
          </p:cNvSpPr>
          <p:nvPr/>
        </p:nvSpPr>
        <p:spPr bwMode="auto">
          <a:xfrm>
            <a:off x="2611413" y="1357313"/>
            <a:ext cx="3760787" cy="36988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Fachbereich 08 – Biologie und Chemie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538017" y="2370138"/>
            <a:ext cx="1970087" cy="369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latin typeface="Calibri" pitchFamily="34" charset="0"/>
                <a:cs typeface="Calibri" pitchFamily="34" charset="0"/>
              </a:rPr>
              <a:t>Fachgebiet Chemie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01638" y="3780904"/>
            <a:ext cx="2609850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600" dirty="0">
                <a:latin typeface="Calibri" pitchFamily="34" charset="0"/>
                <a:cs typeface="Calibri" pitchFamily="34" charset="0"/>
              </a:rPr>
              <a:t>Institut für Anorganische und</a:t>
            </a:r>
          </a:p>
          <a:p>
            <a:pPr algn="ctr">
              <a:defRPr/>
            </a:pPr>
            <a:r>
              <a:rPr lang="de-DE" sz="1600" dirty="0">
                <a:latin typeface="Calibri" pitchFamily="34" charset="0"/>
                <a:cs typeface="Calibri" pitchFamily="34" charset="0"/>
              </a:rPr>
              <a:t>Analytische Chemie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465513" y="3780904"/>
            <a:ext cx="2428875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600" dirty="0">
                <a:latin typeface="Calibri" pitchFamily="34" charset="0"/>
                <a:cs typeface="Calibri" pitchFamily="34" charset="0"/>
              </a:rPr>
              <a:t>Institut für </a:t>
            </a:r>
          </a:p>
          <a:p>
            <a:pPr algn="ctr">
              <a:defRPr/>
            </a:pPr>
            <a:r>
              <a:rPr lang="de-DE" sz="1600" dirty="0">
                <a:latin typeface="Calibri" pitchFamily="34" charset="0"/>
                <a:cs typeface="Calibri" pitchFamily="34" charset="0"/>
              </a:rPr>
              <a:t>Organische Chemie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267450" y="3780904"/>
            <a:ext cx="2428875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600" dirty="0">
                <a:latin typeface="Calibri" pitchFamily="34" charset="0"/>
                <a:cs typeface="Calibri" pitchFamily="34" charset="0"/>
              </a:rPr>
              <a:t>Physikalisch-chemisches Institut</a:t>
            </a:r>
          </a:p>
        </p:txBody>
      </p:sp>
      <p:sp>
        <p:nvSpPr>
          <p:cNvPr id="27656" name="Textfeld 8"/>
          <p:cNvSpPr txBox="1">
            <a:spLocks noChangeArrowheads="1"/>
          </p:cNvSpPr>
          <p:nvPr/>
        </p:nvSpPr>
        <p:spPr bwMode="auto">
          <a:xfrm>
            <a:off x="452002" y="4441825"/>
            <a:ext cx="292907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altLang="de-DE" sz="15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Prof. Dr. </a:t>
            </a:r>
            <a:r>
              <a:rPr lang="de-DE" altLang="de-DE" sz="15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Klaus Müller-Buschbaum</a:t>
            </a:r>
            <a:endParaRPr lang="de-DE" altLang="de-DE" sz="15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altLang="de-DE" sz="15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Prof</a:t>
            </a:r>
            <a:r>
              <a:rPr lang="de-DE" altLang="de-DE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. Dr. Siegfried Schindler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altLang="de-DE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 Prof. Dr. Bernhard </a:t>
            </a:r>
            <a:r>
              <a:rPr lang="de-DE" altLang="de-DE" sz="15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Spengler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altLang="de-DE" sz="15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Prof. Dr. Wolf Eckhard Müller</a:t>
            </a:r>
            <a:endParaRPr lang="de-DE" altLang="de-DE" sz="1500" dirty="0">
              <a:solidFill>
                <a:schemeClr val="bg1">
                  <a:lumMod val="6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7657" name="Textfeld 10"/>
          <p:cNvSpPr txBox="1">
            <a:spLocks noChangeArrowheads="1"/>
          </p:cNvSpPr>
          <p:nvPr/>
        </p:nvSpPr>
        <p:spPr bwMode="auto">
          <a:xfrm>
            <a:off x="3502025" y="4441825"/>
            <a:ext cx="25479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altLang="de-DE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 Prof. Dr. Peter R. Schreiner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altLang="de-DE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 Prof. Dr. Richard Göttlich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altLang="de-DE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 Prof. Dr. Hermann A. Wegner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de-DE" altLang="de-DE" sz="15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7658" name="Textfeld 11"/>
          <p:cNvSpPr txBox="1">
            <a:spLocks noChangeArrowheads="1"/>
          </p:cNvSpPr>
          <p:nvPr/>
        </p:nvSpPr>
        <p:spPr bwMode="auto">
          <a:xfrm>
            <a:off x="6300192" y="4441825"/>
            <a:ext cx="261552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altLang="de-DE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 Prof. Dr. Jürgen Janek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altLang="de-DE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 Prof. Dr. Herbert Over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altLang="de-DE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 Prof. Dr. Bernd </a:t>
            </a:r>
            <a:r>
              <a:rPr lang="de-DE" altLang="de-DE" sz="15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Smarsly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altLang="de-DE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15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Prof. Dr. Doreen Mollenhauer</a:t>
            </a:r>
            <a:endParaRPr lang="de-DE" altLang="de-DE" sz="15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" name="Pfeil nach unten 12"/>
          <p:cNvSpPr/>
          <p:nvPr/>
        </p:nvSpPr>
        <p:spPr>
          <a:xfrm>
            <a:off x="4358258" y="1928813"/>
            <a:ext cx="285750" cy="285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15" name="Gerade Verbindung mit Pfeil 14"/>
          <p:cNvCxnSpPr>
            <a:stCxn id="5" idx="2"/>
            <a:endCxn id="6" idx="0"/>
          </p:cNvCxnSpPr>
          <p:nvPr/>
        </p:nvCxnSpPr>
        <p:spPr>
          <a:xfrm flipH="1">
            <a:off x="1706563" y="2740025"/>
            <a:ext cx="2816498" cy="10408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5" idx="2"/>
            <a:endCxn id="7" idx="0"/>
          </p:cNvCxnSpPr>
          <p:nvPr/>
        </p:nvCxnSpPr>
        <p:spPr>
          <a:xfrm>
            <a:off x="4523061" y="2740025"/>
            <a:ext cx="156890" cy="10408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5" idx="2"/>
            <a:endCxn id="8" idx="0"/>
          </p:cNvCxnSpPr>
          <p:nvPr/>
        </p:nvCxnSpPr>
        <p:spPr>
          <a:xfrm>
            <a:off x="4523061" y="2740025"/>
            <a:ext cx="2958827" cy="10408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feld 19"/>
          <p:cNvSpPr txBox="1"/>
          <p:nvPr/>
        </p:nvSpPr>
        <p:spPr>
          <a:xfrm>
            <a:off x="6478313" y="1357313"/>
            <a:ext cx="242887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600" dirty="0" smtClean="0">
                <a:latin typeface="Calibri" pitchFamily="34" charset="0"/>
                <a:cs typeface="Calibri" pitchFamily="34" charset="0"/>
              </a:rPr>
              <a:t>Institut für Lebensmittel-chemie und Lebensmittel-biotechnologie</a:t>
            </a:r>
            <a:endParaRPr lang="de-DE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feld 11"/>
          <p:cNvSpPr txBox="1">
            <a:spLocks noChangeArrowheads="1"/>
          </p:cNvSpPr>
          <p:nvPr/>
        </p:nvSpPr>
        <p:spPr bwMode="auto">
          <a:xfrm>
            <a:off x="6656113" y="2214563"/>
            <a:ext cx="2198679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altLang="de-DE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 Prof. Dr. </a:t>
            </a:r>
            <a:r>
              <a:rPr lang="de-DE" altLang="de-DE" sz="15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Holger Zorn</a:t>
            </a:r>
            <a:endParaRPr lang="de-DE" altLang="de-DE" sz="15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altLang="de-DE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 Prof. Dr. </a:t>
            </a:r>
            <a:r>
              <a:rPr lang="de-DE" altLang="de-DE" sz="15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Gerd Hamscher</a:t>
            </a:r>
            <a:endParaRPr lang="de-DE" altLang="de-DE" sz="15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altLang="de-DE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 Prof. Dr. </a:t>
            </a:r>
            <a:r>
              <a:rPr lang="de-DE" altLang="de-DE" sz="15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Martin Rühl</a:t>
            </a:r>
            <a:endParaRPr lang="de-DE" altLang="de-DE" sz="15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 flipV="1">
            <a:off x="5403005" y="1928814"/>
            <a:ext cx="1042245" cy="5714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20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59620" y="2195902"/>
            <a:ext cx="2428875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600" dirty="0">
                <a:latin typeface="Calibri" pitchFamily="34" charset="0"/>
                <a:cs typeface="Calibri" pitchFamily="34" charset="0"/>
              </a:rPr>
              <a:t>Institut für </a:t>
            </a:r>
          </a:p>
          <a:p>
            <a:pPr algn="ctr">
              <a:defRPr/>
            </a:pPr>
            <a:r>
              <a:rPr lang="de-DE" sz="1600" dirty="0" smtClean="0">
                <a:latin typeface="Calibri" pitchFamily="34" charset="0"/>
                <a:cs typeface="Calibri" pitchFamily="34" charset="0"/>
              </a:rPr>
              <a:t>Didaktik der </a:t>
            </a:r>
            <a:r>
              <a:rPr lang="de-DE" sz="1600" dirty="0">
                <a:latin typeface="Calibri" pitchFamily="34" charset="0"/>
                <a:cs typeface="Calibri" pitchFamily="34" charset="0"/>
              </a:rPr>
              <a:t>Chemie</a:t>
            </a:r>
          </a:p>
        </p:txBody>
      </p:sp>
      <p:cxnSp>
        <p:nvCxnSpPr>
          <p:cNvPr id="26" name="Gerade Verbindung mit Pfeil 25"/>
          <p:cNvCxnSpPr>
            <a:stCxn id="5" idx="1"/>
            <a:endCxn id="24" idx="3"/>
          </p:cNvCxnSpPr>
          <p:nvPr/>
        </p:nvCxnSpPr>
        <p:spPr>
          <a:xfrm flipH="1" flipV="1">
            <a:off x="2788495" y="2488002"/>
            <a:ext cx="749522" cy="67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11"/>
          <p:cNvSpPr txBox="1">
            <a:spLocks noChangeArrowheads="1"/>
          </p:cNvSpPr>
          <p:nvPr/>
        </p:nvSpPr>
        <p:spPr bwMode="auto">
          <a:xfrm>
            <a:off x="395536" y="2846402"/>
            <a:ext cx="216848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altLang="de-DE" sz="1500" dirty="0">
                <a:latin typeface="Calibri" pitchFamily="34" charset="0"/>
                <a:ea typeface="Calibri" pitchFamily="34" charset="0"/>
                <a:cs typeface="Calibri" pitchFamily="34" charset="0"/>
              </a:rPr>
              <a:t> Prof. Dr. </a:t>
            </a:r>
            <a:r>
              <a:rPr lang="de-DE" altLang="de-DE" sz="15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Nicole Graulich</a:t>
            </a:r>
            <a:endParaRPr lang="de-DE" altLang="de-DE" sz="15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2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Shape 268"/>
          <p:cNvSpPr txBox="1">
            <a:spLocks/>
          </p:cNvSpPr>
          <p:nvPr/>
        </p:nvSpPr>
        <p:spPr>
          <a:xfrm>
            <a:off x="607814" y="285244"/>
            <a:ext cx="8233172" cy="866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>
                <a:uFillTx/>
              </a:defRPr>
            </a:pPr>
            <a:r>
              <a:rPr lang="de-DE" sz="4000" dirty="0" smtClean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Chemie an der JLU </a:t>
            </a:r>
            <a:endParaRPr lang="de-DE" sz="4000" dirty="0">
              <a:uFill>
                <a:solidFill/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21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grpSp>
        <p:nvGrpSpPr>
          <p:cNvPr id="24" name="Gruppieren 21"/>
          <p:cNvGrpSpPr/>
          <p:nvPr/>
        </p:nvGrpSpPr>
        <p:grpSpPr>
          <a:xfrm>
            <a:off x="3571868" y="4509120"/>
            <a:ext cx="2143140" cy="714380"/>
            <a:chOff x="3714744" y="4286256"/>
            <a:chExt cx="2143140" cy="714380"/>
          </a:xfrm>
        </p:grpSpPr>
        <p:sp>
          <p:nvSpPr>
            <p:cNvPr id="25" name="Ellipse 24"/>
            <p:cNvSpPr/>
            <p:nvPr/>
          </p:nvSpPr>
          <p:spPr>
            <a:xfrm>
              <a:off x="3786182" y="4286256"/>
              <a:ext cx="2000264" cy="71438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3714744" y="4429132"/>
              <a:ext cx="2143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Life </a:t>
              </a:r>
              <a:r>
                <a:rPr lang="de-DE" sz="18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Sciences</a:t>
              </a:r>
              <a:endParaRPr lang="de-DE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uppieren 23"/>
          <p:cNvGrpSpPr/>
          <p:nvPr/>
        </p:nvGrpSpPr>
        <p:grpSpPr>
          <a:xfrm>
            <a:off x="54306" y="1427278"/>
            <a:ext cx="2357454" cy="2071041"/>
            <a:chOff x="857224" y="1371230"/>
            <a:chExt cx="2357454" cy="2071041"/>
          </a:xfrm>
        </p:grpSpPr>
        <p:pic>
          <p:nvPicPr>
            <p:cNvPr id="28" name="Grafik 27" descr="bernhard.jpe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9201" y="1371230"/>
              <a:ext cx="1391007" cy="1391007"/>
            </a:xfrm>
            <a:prstGeom prst="rect">
              <a:avLst/>
            </a:prstGeom>
          </p:spPr>
        </p:pic>
        <p:sp>
          <p:nvSpPr>
            <p:cNvPr id="29" name="Textfeld 28"/>
            <p:cNvSpPr txBox="1"/>
            <p:nvPr/>
          </p:nvSpPr>
          <p:spPr>
            <a:xfrm>
              <a:off x="857224" y="2857496"/>
              <a:ext cx="2357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Bernhard Spengler</a:t>
              </a:r>
            </a:p>
            <a:p>
              <a:pPr algn="ctr"/>
              <a:r>
                <a:rPr lang="de-DE" sz="1600" i="1" dirty="0" smtClean="0">
                  <a:latin typeface="Arial" pitchFamily="34" charset="0"/>
                  <a:cs typeface="Arial" pitchFamily="34" charset="0"/>
                </a:rPr>
                <a:t>Bioanalytische Chemie</a:t>
              </a:r>
              <a:endParaRPr lang="de-DE" sz="1600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3422524" y="3091164"/>
            <a:ext cx="2357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latin typeface="Arial" pitchFamily="34" charset="0"/>
                <a:cs typeface="Arial" pitchFamily="34" charset="0"/>
              </a:rPr>
              <a:t>Peter R. Schreiner</a:t>
            </a:r>
          </a:p>
          <a:p>
            <a:pPr algn="ctr"/>
            <a:r>
              <a:rPr lang="de-DE" sz="1600" i="1" dirty="0" err="1" smtClean="0">
                <a:latin typeface="Arial" pitchFamily="34" charset="0"/>
                <a:cs typeface="Arial" pitchFamily="34" charset="0"/>
              </a:rPr>
              <a:t>Organokatalyse</a:t>
            </a:r>
            <a:r>
              <a:rPr lang="de-DE" sz="1600" i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de-DE" sz="1600" i="1" dirty="0" smtClean="0">
                <a:latin typeface="Arial" pitchFamily="34" charset="0"/>
                <a:cs typeface="Arial" pitchFamily="34" charset="0"/>
              </a:rPr>
              <a:t>Computerchemie</a:t>
            </a:r>
            <a:endParaRPr lang="de-DE" sz="16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uppieren 33"/>
          <p:cNvGrpSpPr/>
          <p:nvPr/>
        </p:nvGrpSpPr>
        <p:grpSpPr>
          <a:xfrm>
            <a:off x="6516216" y="1232327"/>
            <a:ext cx="2357454" cy="2545509"/>
            <a:chOff x="785786" y="3857628"/>
            <a:chExt cx="2357454" cy="2545509"/>
          </a:xfrm>
        </p:grpSpPr>
        <p:sp>
          <p:nvSpPr>
            <p:cNvPr id="34" name="Textfeld 33"/>
            <p:cNvSpPr txBox="1"/>
            <p:nvPr/>
          </p:nvSpPr>
          <p:spPr>
            <a:xfrm>
              <a:off x="785786" y="5572140"/>
              <a:ext cx="23574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Richard Göttlich</a:t>
              </a:r>
            </a:p>
            <a:p>
              <a:pPr algn="ctr"/>
              <a:r>
                <a:rPr lang="de-DE" sz="1600" i="1" dirty="0" smtClean="0">
                  <a:latin typeface="Arial" pitchFamily="34" charset="0"/>
                  <a:cs typeface="Arial" pitchFamily="34" charset="0"/>
                </a:rPr>
                <a:t>Katalyse, Organische Synthese</a:t>
              </a:r>
              <a:endParaRPr lang="de-DE" sz="1600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5" name="Grafik 34" descr="RG1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5682" y="3857628"/>
              <a:ext cx="1117662" cy="1698232"/>
            </a:xfrm>
            <a:prstGeom prst="rect">
              <a:avLst/>
            </a:prstGeom>
          </p:spPr>
        </p:pic>
      </p:grpSp>
      <p:pic>
        <p:nvPicPr>
          <p:cNvPr id="37" name="Picture 2" descr="Foto Hermann A. Weg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73" y="3777836"/>
            <a:ext cx="1454611" cy="181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hteck 37"/>
          <p:cNvSpPr/>
          <p:nvPr/>
        </p:nvSpPr>
        <p:spPr>
          <a:xfrm>
            <a:off x="395536" y="5611178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Hermann A. Wegner</a:t>
            </a:r>
          </a:p>
          <a:p>
            <a:pPr lvl="0" algn="ctr"/>
            <a:r>
              <a:rPr lang="de-DE" sz="16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Katalyse</a:t>
            </a:r>
            <a:r>
              <a:rPr lang="de-DE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Organische Synthese</a:t>
            </a:r>
          </a:p>
        </p:txBody>
      </p:sp>
      <p:grpSp>
        <p:nvGrpSpPr>
          <p:cNvPr id="39" name="Gruppieren 38"/>
          <p:cNvGrpSpPr/>
          <p:nvPr/>
        </p:nvGrpSpPr>
        <p:grpSpPr>
          <a:xfrm>
            <a:off x="5940152" y="3964178"/>
            <a:ext cx="2357454" cy="2273134"/>
            <a:chOff x="5676584" y="3809550"/>
            <a:chExt cx="2357454" cy="2273134"/>
          </a:xfrm>
        </p:grpSpPr>
        <p:pic>
          <p:nvPicPr>
            <p:cNvPr id="40" name="Picture 2" descr="&#10;                  Nicole Graulich&#10;                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266" y="3809550"/>
              <a:ext cx="1284716" cy="160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feld 40"/>
            <p:cNvSpPr txBox="1"/>
            <p:nvPr/>
          </p:nvSpPr>
          <p:spPr>
            <a:xfrm>
              <a:off x="5676584" y="5497909"/>
              <a:ext cx="2357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Nicole Graulich</a:t>
              </a:r>
            </a:p>
            <a:p>
              <a:pPr algn="ctr"/>
              <a:r>
                <a:rPr lang="de-DE" sz="1600" i="1" dirty="0" smtClean="0">
                  <a:latin typeface="Arial" pitchFamily="34" charset="0"/>
                  <a:cs typeface="Arial" pitchFamily="34" charset="0"/>
                </a:rPr>
                <a:t>Didaktik</a:t>
              </a:r>
              <a:endParaRPr lang="de-DE" sz="1600" i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37" y="1157011"/>
            <a:ext cx="130492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Shape 268"/>
          <p:cNvSpPr txBox="1">
            <a:spLocks/>
          </p:cNvSpPr>
          <p:nvPr/>
        </p:nvSpPr>
        <p:spPr>
          <a:xfrm>
            <a:off x="607814" y="285244"/>
            <a:ext cx="8233172" cy="866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>
                <a:uFillTx/>
              </a:defRPr>
            </a:pPr>
            <a:r>
              <a:rPr lang="de-DE" sz="4000" smtClean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Chemie an der JLU </a:t>
            </a:r>
            <a:endParaRPr lang="de-DE" sz="4000" dirty="0">
              <a:uFill>
                <a:solidFill/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22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grpSp>
        <p:nvGrpSpPr>
          <p:cNvPr id="19" name="Gruppieren 17"/>
          <p:cNvGrpSpPr/>
          <p:nvPr/>
        </p:nvGrpSpPr>
        <p:grpSpPr>
          <a:xfrm>
            <a:off x="3368954" y="3362122"/>
            <a:ext cx="2643206" cy="642942"/>
            <a:chOff x="3500430" y="3286124"/>
            <a:chExt cx="2643206" cy="642942"/>
          </a:xfrm>
        </p:grpSpPr>
        <p:sp>
          <p:nvSpPr>
            <p:cNvPr id="20" name="Ellipse 19"/>
            <p:cNvSpPr/>
            <p:nvPr/>
          </p:nvSpPr>
          <p:spPr>
            <a:xfrm>
              <a:off x="3714744" y="3286124"/>
              <a:ext cx="2214578" cy="642942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3500430" y="3429000"/>
              <a:ext cx="26432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Material Science</a:t>
              </a:r>
              <a:endParaRPr lang="de-DE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527780" y="5478323"/>
            <a:ext cx="3100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latin typeface="Arial" pitchFamily="34" charset="0"/>
                <a:cs typeface="Arial" pitchFamily="34" charset="0"/>
              </a:rPr>
              <a:t>Jürgen Janek</a:t>
            </a:r>
          </a:p>
          <a:p>
            <a:pPr algn="ctr"/>
            <a:r>
              <a:rPr lang="de-DE" sz="1600" i="1" dirty="0" smtClean="0">
                <a:latin typeface="Arial" pitchFamily="34" charset="0"/>
                <a:cs typeface="Arial" pitchFamily="34" charset="0"/>
              </a:rPr>
              <a:t>Elektrochemie, Physikalische Festkörperchemie</a:t>
            </a:r>
            <a:endParaRPr lang="de-DE" sz="16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Gruppieren 26"/>
          <p:cNvGrpSpPr/>
          <p:nvPr/>
        </p:nvGrpSpPr>
        <p:grpSpPr>
          <a:xfrm>
            <a:off x="6535026" y="3947446"/>
            <a:ext cx="2357454" cy="2188319"/>
            <a:chOff x="3643306" y="4357694"/>
            <a:chExt cx="2357454" cy="2188319"/>
          </a:xfrm>
        </p:grpSpPr>
        <p:pic>
          <p:nvPicPr>
            <p:cNvPr id="30" name="Grafik 29" descr="herbert.jpeg"/>
            <p:cNvPicPr>
              <a:picLocks noChangeAspect="1"/>
            </p:cNvPicPr>
            <p:nvPr/>
          </p:nvPicPr>
          <p:blipFill>
            <a:blip r:embed="rId5" cstate="print"/>
            <a:srcRect l="8654" r="16346" b="4623"/>
            <a:stretch>
              <a:fillRect/>
            </a:stretch>
          </p:blipFill>
          <p:spPr>
            <a:xfrm>
              <a:off x="4000496" y="4357694"/>
              <a:ext cx="1643074" cy="1390293"/>
            </a:xfrm>
            <a:prstGeom prst="rect">
              <a:avLst/>
            </a:prstGeom>
          </p:spPr>
        </p:pic>
        <p:sp>
          <p:nvSpPr>
            <p:cNvPr id="31" name="Textfeld 30"/>
            <p:cNvSpPr txBox="1"/>
            <p:nvPr/>
          </p:nvSpPr>
          <p:spPr>
            <a:xfrm>
              <a:off x="3643306" y="5715016"/>
              <a:ext cx="23574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Herbert Over</a:t>
              </a:r>
            </a:p>
            <a:p>
              <a:pPr algn="ctr"/>
              <a:r>
                <a:rPr lang="de-DE" sz="1600" i="1" dirty="0" smtClean="0">
                  <a:latin typeface="Arial" pitchFamily="34" charset="0"/>
                  <a:cs typeface="Arial" pitchFamily="34" charset="0"/>
                </a:rPr>
                <a:t>Theoretische Chemie</a:t>
              </a:r>
              <a:r>
                <a:rPr lang="de-DE" sz="1600" i="1" dirty="0" smtClean="0">
                  <a:latin typeface="Arial" pitchFamily="34" charset="0"/>
                  <a:cs typeface="Arial" pitchFamily="34" charset="0"/>
                </a:rPr>
                <a:t>, </a:t>
              </a:r>
            </a:p>
            <a:p>
              <a:pPr algn="ctr"/>
              <a:r>
                <a:rPr lang="de-DE" sz="1600" i="1" dirty="0" err="1" smtClean="0">
                  <a:latin typeface="Arial" pitchFamily="34" charset="0"/>
                  <a:cs typeface="Arial" pitchFamily="34" charset="0"/>
                </a:rPr>
                <a:t>Katalyseforschung</a:t>
              </a:r>
              <a:endParaRPr lang="de-DE" sz="1600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uppieren 24"/>
          <p:cNvGrpSpPr/>
          <p:nvPr/>
        </p:nvGrpSpPr>
        <p:grpSpPr>
          <a:xfrm>
            <a:off x="6357950" y="1412776"/>
            <a:ext cx="2357454" cy="2084973"/>
            <a:chOff x="5848353" y="1357298"/>
            <a:chExt cx="2357454" cy="2084973"/>
          </a:xfrm>
        </p:grpSpPr>
        <p:sp>
          <p:nvSpPr>
            <p:cNvPr id="33" name="Textfeld 32"/>
            <p:cNvSpPr txBox="1"/>
            <p:nvPr/>
          </p:nvSpPr>
          <p:spPr>
            <a:xfrm>
              <a:off x="5848353" y="2857496"/>
              <a:ext cx="2357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Bernd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Smarsly</a:t>
              </a:r>
              <a:endParaRPr lang="de-DE" sz="16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de-DE" sz="1600" i="1" dirty="0" smtClean="0">
                  <a:latin typeface="Arial" pitchFamily="34" charset="0"/>
                  <a:cs typeface="Arial" pitchFamily="34" charset="0"/>
                </a:rPr>
                <a:t>Nanomaterialien</a:t>
              </a:r>
              <a:endParaRPr lang="de-DE" sz="1600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4" name="Grafik 33" descr="foto_bernd1_Seite_2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24623" y="1357298"/>
              <a:ext cx="1204915" cy="1457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Gruppieren 19"/>
          <p:cNvGrpSpPr/>
          <p:nvPr/>
        </p:nvGrpSpPr>
        <p:grpSpPr>
          <a:xfrm>
            <a:off x="571472" y="1285860"/>
            <a:ext cx="2357454" cy="2331195"/>
            <a:chOff x="1571604" y="1285860"/>
            <a:chExt cx="2357454" cy="2331195"/>
          </a:xfrm>
        </p:grpSpPr>
        <p:pic>
          <p:nvPicPr>
            <p:cNvPr id="36" name="Grafik 35" descr="siggy.jpg"/>
            <p:cNvPicPr>
              <a:picLocks noChangeAspect="1"/>
            </p:cNvPicPr>
            <p:nvPr/>
          </p:nvPicPr>
          <p:blipFill>
            <a:blip r:embed="rId7" cstate="print"/>
            <a:srcRect t="15661" r="13047" b="18564"/>
            <a:stretch>
              <a:fillRect/>
            </a:stretch>
          </p:blipFill>
          <p:spPr>
            <a:xfrm>
              <a:off x="2071670" y="1285860"/>
              <a:ext cx="1357322" cy="1500198"/>
            </a:xfrm>
            <a:prstGeom prst="rect">
              <a:avLst/>
            </a:prstGeom>
          </p:spPr>
        </p:pic>
        <p:sp>
          <p:nvSpPr>
            <p:cNvPr id="37" name="Textfeld 36"/>
            <p:cNvSpPr txBox="1"/>
            <p:nvPr/>
          </p:nvSpPr>
          <p:spPr>
            <a:xfrm>
              <a:off x="1571604" y="2786058"/>
              <a:ext cx="23574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Siegfried Schindler</a:t>
              </a:r>
            </a:p>
            <a:p>
              <a:pPr algn="ctr"/>
              <a:r>
                <a:rPr lang="de-DE" sz="1600" i="1" dirty="0" smtClean="0">
                  <a:latin typeface="Arial" pitchFamily="34" charset="0"/>
                  <a:cs typeface="Arial" pitchFamily="34" charset="0"/>
                </a:rPr>
                <a:t>Bioanorganische und</a:t>
              </a:r>
            </a:p>
            <a:p>
              <a:pPr algn="ctr"/>
              <a:r>
                <a:rPr lang="de-DE" sz="1600" i="1" dirty="0" smtClean="0">
                  <a:latin typeface="Arial" pitchFamily="34" charset="0"/>
                  <a:cs typeface="Arial" pitchFamily="34" charset="0"/>
                </a:rPr>
                <a:t>Koordinationschemie</a:t>
              </a:r>
              <a:endParaRPr lang="de-DE" sz="1600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8" name="Textfeld 37"/>
          <p:cNvSpPr txBox="1"/>
          <p:nvPr/>
        </p:nvSpPr>
        <p:spPr>
          <a:xfrm>
            <a:off x="2843808" y="2483384"/>
            <a:ext cx="3728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 smtClean="0">
                <a:latin typeface="Arial" pitchFamily="34" charset="0"/>
                <a:cs typeface="Arial" pitchFamily="34" charset="0"/>
              </a:rPr>
              <a:t>Klaus Müller-Buschbaum</a:t>
            </a:r>
          </a:p>
          <a:p>
            <a:pPr algn="ctr"/>
            <a:r>
              <a:rPr lang="de-DE" sz="1600" i="1" dirty="0" smtClean="0">
                <a:latin typeface="Arial" pitchFamily="34" charset="0"/>
                <a:cs typeface="Arial" pitchFamily="34" charset="0"/>
              </a:rPr>
              <a:t>Festkörperchemie</a:t>
            </a:r>
            <a:r>
              <a:rPr lang="de-DE" sz="1600" i="1" dirty="0" smtClean="0">
                <a:latin typeface="Arial" pitchFamily="34" charset="0"/>
                <a:cs typeface="Arial" pitchFamily="34" charset="0"/>
              </a:rPr>
              <a:t>, Funktionale Materialien</a:t>
            </a:r>
            <a:endParaRPr lang="de-DE" sz="16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Gruppieren 38"/>
          <p:cNvGrpSpPr/>
          <p:nvPr/>
        </p:nvGrpSpPr>
        <p:grpSpPr>
          <a:xfrm>
            <a:off x="3603827" y="4152807"/>
            <a:ext cx="2357454" cy="1965608"/>
            <a:chOff x="3357554" y="3617055"/>
            <a:chExt cx="2357454" cy="1965608"/>
          </a:xfrm>
        </p:grpSpPr>
        <p:pic>
          <p:nvPicPr>
            <p:cNvPr id="40" name="Picture 2" descr="Doreen Mollenhaue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1453" y="3617055"/>
              <a:ext cx="1029656" cy="1379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feld 40"/>
            <p:cNvSpPr txBox="1"/>
            <p:nvPr/>
          </p:nvSpPr>
          <p:spPr>
            <a:xfrm>
              <a:off x="3357554" y="4997888"/>
              <a:ext cx="2357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Doreen Mollenhauer</a:t>
              </a:r>
            </a:p>
            <a:p>
              <a:pPr algn="ctr"/>
              <a:r>
                <a:rPr lang="de-DE" sz="1600" i="1" dirty="0" smtClean="0">
                  <a:latin typeface="Arial" pitchFamily="34" charset="0"/>
                  <a:cs typeface="Arial" pitchFamily="34" charset="0"/>
                </a:rPr>
                <a:t>Theoretische Chemie</a:t>
              </a:r>
              <a:endParaRPr lang="de-DE" sz="1600" i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8914" y="1262708"/>
            <a:ext cx="835855" cy="121113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7664" y="4086293"/>
            <a:ext cx="1061594" cy="138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0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roup 297"/>
          <p:cNvGrpSpPr/>
          <p:nvPr/>
        </p:nvGrpSpPr>
        <p:grpSpPr>
          <a:xfrm>
            <a:off x="354608" y="1412776"/>
            <a:ext cx="3464719" cy="2832765"/>
            <a:chOff x="0" y="0"/>
            <a:chExt cx="4927600" cy="4028820"/>
          </a:xfrm>
        </p:grpSpPr>
        <p:pic>
          <p:nvPicPr>
            <p:cNvPr id="295" name="image_preview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51468" y="0"/>
              <a:ext cx="2032001" cy="2705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6" name="Shape 296"/>
            <p:cNvSpPr/>
            <p:nvPr/>
          </p:nvSpPr>
          <p:spPr>
            <a:xfrm>
              <a:off x="0" y="2781300"/>
              <a:ext cx="4927600" cy="1247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algn="ctr" defTabSz="910796">
                <a:buClr>
                  <a:srgbClr val="000000"/>
                </a:buClr>
                <a:defRPr sz="1800"/>
              </a:pPr>
              <a:r>
                <a:rPr sz="17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Holger Zorn</a:t>
              </a:r>
            </a:p>
            <a:p>
              <a:pPr algn="ctr" defTabSz="910796">
                <a:buClr>
                  <a:srgbClr val="000000"/>
                </a:buClr>
                <a:defRPr sz="1800"/>
              </a:pPr>
              <a:r>
                <a:rPr sz="17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Lebensmittelchemie</a:t>
              </a:r>
            </a:p>
            <a:p>
              <a:pPr algn="ctr" defTabSz="910796">
                <a:buClr>
                  <a:srgbClr val="000000"/>
                </a:buClr>
                <a:defRPr sz="1800"/>
              </a:pPr>
              <a:r>
                <a:rPr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Biotechnologie</a:t>
              </a:r>
              <a:r>
                <a:rPr sz="17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</p:txBody>
        </p:sp>
      </p:grpSp>
      <p:grpSp>
        <p:nvGrpSpPr>
          <p:cNvPr id="300" name="Group 300"/>
          <p:cNvGrpSpPr/>
          <p:nvPr/>
        </p:nvGrpSpPr>
        <p:grpSpPr>
          <a:xfrm>
            <a:off x="5634633" y="1412776"/>
            <a:ext cx="3161109" cy="3087872"/>
            <a:chOff x="0" y="0"/>
            <a:chExt cx="4495800" cy="4391639"/>
          </a:xfrm>
        </p:grpSpPr>
        <p:pic>
          <p:nvPicPr>
            <p:cNvPr id="298" name="image47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31900" y="0"/>
              <a:ext cx="2032000" cy="2705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9" name="Shape 299"/>
            <p:cNvSpPr/>
            <p:nvPr/>
          </p:nvSpPr>
          <p:spPr>
            <a:xfrm>
              <a:off x="0" y="2750164"/>
              <a:ext cx="4495800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algn="ctr" defTabSz="910796">
                <a:buClr>
                  <a:srgbClr val="000000"/>
                </a:buClr>
                <a:defRPr sz="1800"/>
              </a:pPr>
              <a:r>
                <a:rPr sz="17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Gerd Hamscher</a:t>
              </a:r>
            </a:p>
            <a:p>
              <a:pPr algn="ctr" defTabSz="910796">
                <a:buClr>
                  <a:srgbClr val="000000"/>
                </a:buClr>
                <a:defRPr sz="1800"/>
              </a:pPr>
              <a:r>
                <a:rPr sz="17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Lebensmittelchemie</a:t>
              </a:r>
            </a:p>
            <a:p>
              <a:pPr algn="ctr" defTabSz="910796">
                <a:buClr>
                  <a:srgbClr val="000000"/>
                </a:buClr>
                <a:defRPr sz="1800"/>
              </a:pPr>
              <a:r>
                <a:rPr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Toxikologie,</a:t>
              </a:r>
            </a:p>
            <a:p>
              <a:pPr algn="ctr" defTabSz="910796">
                <a:buClr>
                  <a:srgbClr val="000000"/>
                </a:buClr>
                <a:defRPr sz="1800"/>
              </a:pPr>
              <a:r>
                <a:rPr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Rückstandsanalytik</a:t>
              </a:r>
            </a:p>
          </p:txBody>
        </p:sp>
      </p:grpSp>
      <p:grpSp>
        <p:nvGrpSpPr>
          <p:cNvPr id="305" name="Group 305"/>
          <p:cNvGrpSpPr/>
          <p:nvPr/>
        </p:nvGrpSpPr>
        <p:grpSpPr>
          <a:xfrm>
            <a:off x="2152055" y="3267174"/>
            <a:ext cx="4839891" cy="3099777"/>
            <a:chOff x="0" y="0"/>
            <a:chExt cx="6883400" cy="4408570"/>
          </a:xfrm>
        </p:grpSpPr>
        <p:pic>
          <p:nvPicPr>
            <p:cNvPr id="303" name="image_mini.pn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5700" y="0"/>
              <a:ext cx="2032001" cy="2709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" name="Shape 304"/>
            <p:cNvSpPr/>
            <p:nvPr/>
          </p:nvSpPr>
          <p:spPr>
            <a:xfrm>
              <a:off x="0" y="2767096"/>
              <a:ext cx="6883400" cy="1641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algn="ctr" defTabSz="910796">
                <a:buClr>
                  <a:srgbClr val="000000"/>
                </a:buClr>
                <a:defRPr sz="1800"/>
              </a:pPr>
              <a:r>
                <a:rPr sz="17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Martin Rühl</a:t>
              </a:r>
            </a:p>
            <a:p>
              <a:pPr algn="ctr" defTabSz="910796">
                <a:buClr>
                  <a:srgbClr val="000000"/>
                </a:buClr>
                <a:defRPr sz="1800"/>
              </a:pPr>
              <a:r>
                <a:rPr sz="17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Lebensmittelchemie</a:t>
              </a:r>
            </a:p>
            <a:p>
              <a:pPr algn="ctr" defTabSz="910796">
                <a:buClr>
                  <a:srgbClr val="000000"/>
                </a:buClr>
                <a:defRPr sz="1800"/>
              </a:pPr>
              <a:r>
                <a:rPr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Biochemische Methoden der Lebensmittelanalytik,</a:t>
              </a:r>
            </a:p>
            <a:p>
              <a:pPr algn="ctr" defTabSz="910796">
                <a:buClr>
                  <a:srgbClr val="000000"/>
                </a:buClr>
                <a:defRPr sz="1800"/>
              </a:pPr>
              <a:r>
                <a:rPr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Biotechnologie  von Speisepilzen</a:t>
              </a:r>
            </a:p>
          </p:txBody>
        </p:sp>
      </p:grp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hape 268"/>
          <p:cNvSpPr txBox="1">
            <a:spLocks/>
          </p:cNvSpPr>
          <p:nvPr/>
        </p:nvSpPr>
        <p:spPr>
          <a:xfrm>
            <a:off x="607814" y="285244"/>
            <a:ext cx="8233172" cy="866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>
                <a:uFillTx/>
              </a:defRPr>
            </a:pPr>
            <a:r>
              <a:rPr lang="de-DE" sz="4000" smtClean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Chemie an der JLU </a:t>
            </a:r>
            <a:endParaRPr lang="de-DE" sz="4000" dirty="0">
              <a:uFill>
                <a:solidFill/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277"/>
          <p:cNvGrpSpPr/>
          <p:nvPr/>
        </p:nvGrpSpPr>
        <p:grpSpPr>
          <a:xfrm>
            <a:off x="2987824" y="1640756"/>
            <a:ext cx="3481834" cy="1316636"/>
            <a:chOff x="0" y="0"/>
            <a:chExt cx="3771900" cy="914407"/>
          </a:xfrm>
        </p:grpSpPr>
        <p:sp>
          <p:nvSpPr>
            <p:cNvPr id="20" name="Shape 275"/>
            <p:cNvSpPr/>
            <p:nvPr/>
          </p:nvSpPr>
          <p:spPr>
            <a:xfrm>
              <a:off x="304789" y="0"/>
              <a:ext cx="3149623" cy="914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pPr defTabSz="910796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" name="Shape 276"/>
            <p:cNvSpPr/>
            <p:nvPr/>
          </p:nvSpPr>
          <p:spPr>
            <a:xfrm>
              <a:off x="0" y="249108"/>
              <a:ext cx="3771900" cy="352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2800" b="1" dirty="0" smtClean="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Food</a:t>
              </a:r>
              <a:r>
                <a:rPr sz="2800" dirty="0" smtClean="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sz="2800" b="1" dirty="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Science</a:t>
              </a: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23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517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Institut für Anorganische und Analytische Chemie</a:t>
            </a:r>
            <a:b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der Justus-Liebig-Universität Gießen</a:t>
            </a:r>
          </a:p>
        </p:txBody>
      </p:sp>
      <p:sp>
        <p:nvSpPr>
          <p:cNvPr id="29699" name="Textfeld 14"/>
          <p:cNvSpPr txBox="1">
            <a:spLocks noChangeArrowheads="1"/>
          </p:cNvSpPr>
          <p:nvPr/>
        </p:nvSpPr>
        <p:spPr bwMode="auto">
          <a:xfrm>
            <a:off x="0" y="13573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Arbeitsgruppe Prof. Dr. Siegfried Schindler – Koordinationschemie</a:t>
            </a:r>
          </a:p>
        </p:txBody>
      </p:sp>
      <p:sp>
        <p:nvSpPr>
          <p:cNvPr id="29700" name="Rechteck 4"/>
          <p:cNvSpPr>
            <a:spLocks noChangeArrowheads="1"/>
          </p:cNvSpPr>
          <p:nvPr/>
        </p:nvSpPr>
        <p:spPr bwMode="auto">
          <a:xfrm>
            <a:off x="3357563" y="28575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/>
            </a:r>
            <a:br>
              <a:rPr lang="de-DE" altLang="de-DE" sz="1800"/>
            </a:br>
            <a:endParaRPr lang="de-DE" altLang="de-DE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/>
            </a:r>
            <a:br>
              <a:rPr lang="de-DE" altLang="de-DE" sz="1800"/>
            </a:br>
            <a:endParaRPr lang="de-DE" altLang="de-DE" sz="1800"/>
          </a:p>
        </p:txBody>
      </p:sp>
      <p:sp>
        <p:nvSpPr>
          <p:cNvPr id="29701" name="Rechteck 7"/>
          <p:cNvSpPr>
            <a:spLocks noChangeArrowheads="1"/>
          </p:cNvSpPr>
          <p:nvPr/>
        </p:nvSpPr>
        <p:spPr bwMode="auto">
          <a:xfrm>
            <a:off x="395288" y="2560638"/>
            <a:ext cx="3214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Koordinationschemie von Fe-, Co-, Cu-, Ni-, Zn-Komplexen</a:t>
            </a:r>
          </a:p>
        </p:txBody>
      </p:sp>
      <p:sp>
        <p:nvSpPr>
          <p:cNvPr id="29702" name="Rechteck 8"/>
          <p:cNvSpPr>
            <a:spLocks noChangeArrowheads="1"/>
          </p:cNvSpPr>
          <p:nvPr/>
        </p:nvSpPr>
        <p:spPr bwMode="auto">
          <a:xfrm>
            <a:off x="365125" y="4076700"/>
            <a:ext cx="3244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Molekularer Magnetismus</a:t>
            </a:r>
          </a:p>
        </p:txBody>
      </p:sp>
      <p:sp>
        <p:nvSpPr>
          <p:cNvPr id="29703" name="Rechteck 9"/>
          <p:cNvSpPr>
            <a:spLocks noChangeArrowheads="1"/>
          </p:cNvSpPr>
          <p:nvPr/>
        </p:nvSpPr>
        <p:spPr bwMode="auto">
          <a:xfrm>
            <a:off x="395288" y="3333750"/>
            <a:ext cx="3313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Anorganische Reaktionskinetik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(Tieftemperatur-Stopped-Flow)</a:t>
            </a:r>
          </a:p>
        </p:txBody>
      </p:sp>
      <p:sp>
        <p:nvSpPr>
          <p:cNvPr id="29704" name="Textfeld 4"/>
          <p:cNvSpPr txBox="1">
            <a:spLocks noChangeArrowheads="1"/>
          </p:cNvSpPr>
          <p:nvPr/>
        </p:nvSpPr>
        <p:spPr bwMode="auto">
          <a:xfrm>
            <a:off x="395288" y="206057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latin typeface="Calibri" pitchFamily="34" charset="0"/>
                <a:ea typeface="Calibri" pitchFamily="34" charset="0"/>
                <a:cs typeface="Calibri" pitchFamily="34" charset="0"/>
              </a:rPr>
              <a:t>Interessen:</a:t>
            </a:r>
          </a:p>
        </p:txBody>
      </p:sp>
      <p:sp>
        <p:nvSpPr>
          <p:cNvPr id="29705" name="Rechteck 10"/>
          <p:cNvSpPr>
            <a:spLocks noChangeArrowheads="1"/>
          </p:cNvSpPr>
          <p:nvPr/>
        </p:nvSpPr>
        <p:spPr bwMode="auto">
          <a:xfrm>
            <a:off x="395288" y="5157788"/>
            <a:ext cx="272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Aktivierung von Sauerstoff</a:t>
            </a:r>
          </a:p>
        </p:txBody>
      </p:sp>
      <p:pic>
        <p:nvPicPr>
          <p:cNvPr id="29706" name="Picture 2" descr="Siegfried Schind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0"/>
            <a:ext cx="801687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http://www.uni-giessen.de/cms/fbz/fb08/chemie/iaac/schindler/forschung/forschung/imag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2100" y="2857500"/>
            <a:ext cx="3200400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9963" y="1916113"/>
            <a:ext cx="1219200" cy="91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9" name="Rechteck 10"/>
          <p:cNvSpPr>
            <a:spLocks noChangeArrowheads="1"/>
          </p:cNvSpPr>
          <p:nvPr/>
        </p:nvSpPr>
        <p:spPr bwMode="auto">
          <a:xfrm>
            <a:off x="395288" y="4652963"/>
            <a:ext cx="2076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Homogene Katalyse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24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759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Institut für Anorganische und Analytische Chemie</a:t>
            </a:r>
            <a:b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der Justus-Liebig-Universität Gießen</a:t>
            </a:r>
          </a:p>
        </p:txBody>
      </p:sp>
      <p:sp>
        <p:nvSpPr>
          <p:cNvPr id="30723" name="Textfeld 14"/>
          <p:cNvSpPr txBox="1">
            <a:spLocks noChangeArrowheads="1"/>
          </p:cNvSpPr>
          <p:nvPr/>
        </p:nvSpPr>
        <p:spPr bwMode="auto">
          <a:xfrm>
            <a:off x="0" y="13573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Arbeitsgruppe Prof. Dr. Bernhard Spengler – Hochleistungs-Massenspektrometrie</a:t>
            </a:r>
          </a:p>
        </p:txBody>
      </p:sp>
      <p:sp>
        <p:nvSpPr>
          <p:cNvPr id="30724" name="Rechteck 4"/>
          <p:cNvSpPr>
            <a:spLocks noChangeArrowheads="1"/>
          </p:cNvSpPr>
          <p:nvPr/>
        </p:nvSpPr>
        <p:spPr bwMode="auto">
          <a:xfrm>
            <a:off x="3357563" y="28575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/>
            </a:r>
            <a:br>
              <a:rPr lang="de-DE" altLang="de-DE" sz="1800"/>
            </a:br>
            <a:endParaRPr lang="de-DE" altLang="de-DE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/>
            </a:r>
            <a:br>
              <a:rPr lang="de-DE" altLang="de-DE" sz="1800"/>
            </a:br>
            <a:endParaRPr lang="de-DE" altLang="de-DE" sz="1800"/>
          </a:p>
        </p:txBody>
      </p:sp>
      <p:sp>
        <p:nvSpPr>
          <p:cNvPr id="30725" name="Rechteck 7"/>
          <p:cNvSpPr>
            <a:spLocks noChangeArrowheads="1"/>
          </p:cNvSpPr>
          <p:nvPr/>
        </p:nvSpPr>
        <p:spPr bwMode="auto">
          <a:xfrm>
            <a:off x="395288" y="2560638"/>
            <a:ext cx="36718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Massenspektrometrische in-situ-Analytik für die Problembereiche Gesundheit, Umwelt, Klima und Sicherheit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(LOEWE-Schwerpunkt „AmbiProbe“)</a:t>
            </a:r>
          </a:p>
        </p:txBody>
      </p:sp>
      <p:sp>
        <p:nvSpPr>
          <p:cNvPr id="30726" name="Rechteck 8"/>
          <p:cNvSpPr>
            <a:spLocks noChangeArrowheads="1"/>
          </p:cNvSpPr>
          <p:nvPr/>
        </p:nvSpPr>
        <p:spPr bwMode="auto">
          <a:xfrm>
            <a:off x="395288" y="4926013"/>
            <a:ext cx="2643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Massenspektrometrie an Biomolekülen</a:t>
            </a:r>
          </a:p>
        </p:txBody>
      </p:sp>
      <p:sp>
        <p:nvSpPr>
          <p:cNvPr id="30727" name="Textfeld 4"/>
          <p:cNvSpPr txBox="1">
            <a:spLocks noChangeArrowheads="1"/>
          </p:cNvSpPr>
          <p:nvPr/>
        </p:nvSpPr>
        <p:spPr bwMode="auto">
          <a:xfrm>
            <a:off x="395288" y="206057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latin typeface="Calibri" pitchFamily="34" charset="0"/>
                <a:ea typeface="Calibri" pitchFamily="34" charset="0"/>
                <a:cs typeface="Calibri" pitchFamily="34" charset="0"/>
              </a:rPr>
              <a:t>Interessen:</a:t>
            </a:r>
          </a:p>
        </p:txBody>
      </p:sp>
      <p:sp>
        <p:nvSpPr>
          <p:cNvPr id="30728" name="Rechteck 10"/>
          <p:cNvSpPr>
            <a:spLocks noChangeArrowheads="1"/>
          </p:cNvSpPr>
          <p:nvPr/>
        </p:nvSpPr>
        <p:spPr bwMode="auto">
          <a:xfrm>
            <a:off x="395288" y="4354513"/>
            <a:ext cx="3521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Bildgebende Massenspektrometrie</a:t>
            </a:r>
          </a:p>
        </p:txBody>
      </p:sp>
      <p:sp>
        <p:nvSpPr>
          <p:cNvPr id="30729" name="Rechteck 8"/>
          <p:cNvSpPr>
            <a:spLocks noChangeArrowheads="1"/>
          </p:cNvSpPr>
          <p:nvPr/>
        </p:nvSpPr>
        <p:spPr bwMode="auto">
          <a:xfrm>
            <a:off x="395288" y="5661025"/>
            <a:ext cx="3313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Aerosol Massenspektrometrie</a:t>
            </a:r>
          </a:p>
        </p:txBody>
      </p:sp>
      <p:pic>
        <p:nvPicPr>
          <p:cNvPr id="30730" name="Picture 2" descr="http://www.uni-giessen.de/cms/fbz/fb08/chemie/iaac/spengler/loewe/image1_2colum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88" y="2230604"/>
            <a:ext cx="1230486" cy="106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0" descr="http://www.uni-giessen.de/cms/fbz/fb08/chemie/iaac/spengler/coworkers/spengler/image1_4colum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17" descr="http://www.proloewe.de/files/img_2963_edit_bearbeit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68775" y="3429000"/>
            <a:ext cx="2305050" cy="1095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3" name="Picture 19" descr="http://www.proloewe.de/files/img_2906_edit_bearbeite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962525"/>
            <a:ext cx="2363787" cy="1122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727200"/>
            <a:ext cx="2244725" cy="4560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25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863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Institut für Organische Chemie</a:t>
            </a:r>
            <a:b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der Justus-Liebig-Universität Gießen</a:t>
            </a:r>
          </a:p>
        </p:txBody>
      </p:sp>
      <p:sp>
        <p:nvSpPr>
          <p:cNvPr id="31747" name="Textfeld 14"/>
          <p:cNvSpPr txBox="1">
            <a:spLocks noChangeArrowheads="1"/>
          </p:cNvSpPr>
          <p:nvPr/>
        </p:nvSpPr>
        <p:spPr bwMode="auto">
          <a:xfrm>
            <a:off x="0" y="13573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Arbeitsgruppe Prof. Dr. Peter R. Schreiner – Organokatalyse, Computational Chemistry</a:t>
            </a:r>
          </a:p>
        </p:txBody>
      </p:sp>
      <p:sp>
        <p:nvSpPr>
          <p:cNvPr id="31748" name="Rechteck 4"/>
          <p:cNvSpPr>
            <a:spLocks noChangeArrowheads="1"/>
          </p:cNvSpPr>
          <p:nvPr/>
        </p:nvSpPr>
        <p:spPr bwMode="auto">
          <a:xfrm>
            <a:off x="3357563" y="28575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/>
            </a:r>
            <a:br>
              <a:rPr lang="de-DE" altLang="de-DE" sz="1800"/>
            </a:br>
            <a:endParaRPr lang="de-DE" altLang="de-DE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/>
            </a:r>
            <a:br>
              <a:rPr lang="de-DE" altLang="de-DE" sz="1800"/>
            </a:br>
            <a:endParaRPr lang="de-DE" altLang="de-DE" sz="1800"/>
          </a:p>
        </p:txBody>
      </p:sp>
      <p:sp>
        <p:nvSpPr>
          <p:cNvPr id="31749" name="Rechteck 7"/>
          <p:cNvSpPr>
            <a:spLocks noChangeArrowheads="1"/>
          </p:cNvSpPr>
          <p:nvPr/>
        </p:nvSpPr>
        <p:spPr bwMode="auto">
          <a:xfrm>
            <a:off x="395288" y="2533650"/>
            <a:ext cx="36718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Organokatalytische Reaktionen und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Methoden (Thioharnstoffe, Oligopeptide)</a:t>
            </a:r>
          </a:p>
        </p:txBody>
      </p:sp>
      <p:sp>
        <p:nvSpPr>
          <p:cNvPr id="31750" name="Rechteck 8"/>
          <p:cNvSpPr>
            <a:spLocks noChangeArrowheads="1"/>
          </p:cNvSpPr>
          <p:nvPr/>
        </p:nvSpPr>
        <p:spPr bwMode="auto">
          <a:xfrm>
            <a:off x="395288" y="4718050"/>
            <a:ext cx="3521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Matrixisolation reaktiver Zwischenstufen (z. B. Carbene)</a:t>
            </a:r>
          </a:p>
        </p:txBody>
      </p:sp>
      <p:sp>
        <p:nvSpPr>
          <p:cNvPr id="31751" name="Textfeld 4"/>
          <p:cNvSpPr txBox="1">
            <a:spLocks noChangeArrowheads="1"/>
          </p:cNvSpPr>
          <p:nvPr/>
        </p:nvSpPr>
        <p:spPr bwMode="auto">
          <a:xfrm>
            <a:off x="395288" y="206057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latin typeface="Calibri" pitchFamily="34" charset="0"/>
                <a:ea typeface="Calibri" pitchFamily="34" charset="0"/>
                <a:cs typeface="Calibri" pitchFamily="34" charset="0"/>
              </a:rPr>
              <a:t>Interessen:</a:t>
            </a:r>
          </a:p>
        </p:txBody>
      </p:sp>
      <p:sp>
        <p:nvSpPr>
          <p:cNvPr id="31752" name="Rechteck 10"/>
          <p:cNvSpPr>
            <a:spLocks noChangeArrowheads="1"/>
          </p:cNvSpPr>
          <p:nvPr/>
        </p:nvSpPr>
        <p:spPr bwMode="auto">
          <a:xfrm>
            <a:off x="395288" y="5672138"/>
            <a:ext cx="2625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Computational Chemistry</a:t>
            </a:r>
          </a:p>
        </p:txBody>
      </p:sp>
      <p:sp>
        <p:nvSpPr>
          <p:cNvPr id="31753" name="Rechteck 8"/>
          <p:cNvSpPr>
            <a:spLocks noChangeArrowheads="1"/>
          </p:cNvSpPr>
          <p:nvPr/>
        </p:nvSpPr>
        <p:spPr bwMode="auto">
          <a:xfrm>
            <a:off x="395288" y="3763963"/>
            <a:ext cx="26431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Nanodiamanten (Diamantoide)</a:t>
            </a:r>
          </a:p>
        </p:txBody>
      </p:sp>
      <p:pic>
        <p:nvPicPr>
          <p:cNvPr id="46084" name="Picture 4" descr="Organokatalys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1988" y="1844675"/>
            <a:ext cx="1511300" cy="1677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CS_tri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2060575"/>
            <a:ext cx="1514475" cy="949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0" name="Picture 10" descr="aminotriam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3282950"/>
            <a:ext cx="2190750" cy="1019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2" name="Picture 12" descr="3,5,7,9-Substituted Hexaazaacridin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4397375"/>
            <a:ext cx="5227638" cy="1892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oxat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1425" y="3271838"/>
            <a:ext cx="1770063" cy="1260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1" name="Picture 17" descr="PRS Leitung 26.08.20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364" y="0"/>
            <a:ext cx="832636" cy="121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26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6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Institut für Organische Chemie</a:t>
            </a:r>
            <a:b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der Justus-Liebig-Universität Gießen</a:t>
            </a:r>
          </a:p>
        </p:txBody>
      </p:sp>
      <p:sp>
        <p:nvSpPr>
          <p:cNvPr id="32771" name="Textfeld 14"/>
          <p:cNvSpPr txBox="1">
            <a:spLocks noChangeArrowheads="1"/>
          </p:cNvSpPr>
          <p:nvPr/>
        </p:nvSpPr>
        <p:spPr bwMode="auto">
          <a:xfrm>
            <a:off x="323850" y="1357313"/>
            <a:ext cx="8496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Arbeitsgruppe Prof. Dr. Herrmann A. Wegner – Katalyse und molekulare Schalter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32772" name="Rechteck 4"/>
          <p:cNvSpPr>
            <a:spLocks noChangeArrowheads="1"/>
          </p:cNvSpPr>
          <p:nvPr/>
        </p:nvSpPr>
        <p:spPr bwMode="auto">
          <a:xfrm>
            <a:off x="3357563" y="28575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/>
            </a:r>
            <a:br>
              <a:rPr lang="de-DE" altLang="de-DE" sz="1800"/>
            </a:br>
            <a:endParaRPr lang="de-DE" altLang="de-DE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/>
            </a:r>
            <a:br>
              <a:rPr lang="de-DE" altLang="de-DE" sz="1800"/>
            </a:br>
            <a:endParaRPr lang="de-DE" altLang="de-DE" sz="1800"/>
          </a:p>
        </p:txBody>
      </p:sp>
      <p:sp>
        <p:nvSpPr>
          <p:cNvPr id="32773" name="Rechteck 7"/>
          <p:cNvSpPr>
            <a:spLocks noChangeArrowheads="1"/>
          </p:cNvSpPr>
          <p:nvPr/>
        </p:nvSpPr>
        <p:spPr bwMode="auto">
          <a:xfrm>
            <a:off x="395288" y="2533650"/>
            <a:ext cx="36718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Bidentate</a:t>
            </a:r>
            <a:r>
              <a:rPr lang="de-DE" altLang="de-DE" sz="1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18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Lewissäuren</a:t>
            </a:r>
            <a:r>
              <a:rPr lang="de-DE" altLang="de-DE" sz="1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in der Katalyse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e-DE" altLang="de-DE" sz="1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2774" name="Rechteck 8"/>
          <p:cNvSpPr>
            <a:spLocks noChangeArrowheads="1"/>
          </p:cNvSpPr>
          <p:nvPr/>
        </p:nvSpPr>
        <p:spPr bwMode="auto">
          <a:xfrm>
            <a:off x="395288" y="4718050"/>
            <a:ext cx="3521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Funktionale </a:t>
            </a:r>
            <a:r>
              <a:rPr lang="de-DE" altLang="de-DE" sz="1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makrozyklische </a:t>
            </a:r>
            <a:r>
              <a:rPr lang="de-DE" altLang="de-DE" sz="1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molekulare </a:t>
            </a:r>
            <a:r>
              <a:rPr lang="de-DE" altLang="de-DE" sz="1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Schalter</a:t>
            </a:r>
          </a:p>
        </p:txBody>
      </p:sp>
      <p:sp>
        <p:nvSpPr>
          <p:cNvPr id="32775" name="Textfeld 4"/>
          <p:cNvSpPr txBox="1">
            <a:spLocks noChangeArrowheads="1"/>
          </p:cNvSpPr>
          <p:nvPr/>
        </p:nvSpPr>
        <p:spPr bwMode="auto">
          <a:xfrm>
            <a:off x="395288" y="206057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latin typeface="Calibri" pitchFamily="34" charset="0"/>
                <a:ea typeface="Calibri" pitchFamily="34" charset="0"/>
                <a:cs typeface="Calibri" pitchFamily="34" charset="0"/>
              </a:rPr>
              <a:t>Interessen:</a:t>
            </a:r>
          </a:p>
        </p:txBody>
      </p:sp>
      <p:pic>
        <p:nvPicPr>
          <p:cNvPr id="32779" name="Picture 6" descr="http://fss.plone.uni-giessen.de/fss/fbz/fb08/Inst/organische-chemie/Wegner/Foto.png/image_preview/Fo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-26988"/>
            <a:ext cx="10795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010" y="1975217"/>
            <a:ext cx="1844393" cy="181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63" y="5041106"/>
            <a:ext cx="4518625" cy="112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363" y="2132856"/>
            <a:ext cx="1994805" cy="108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7032"/>
            <a:ext cx="1951003" cy="125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27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637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Institut für Organische Chemie</a:t>
            </a:r>
            <a:b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der Justus-Liebig-Universität Gießen</a:t>
            </a:r>
          </a:p>
        </p:txBody>
      </p:sp>
      <p:sp>
        <p:nvSpPr>
          <p:cNvPr id="33795" name="Textfeld 14"/>
          <p:cNvSpPr txBox="1">
            <a:spLocks noChangeArrowheads="1"/>
          </p:cNvSpPr>
          <p:nvPr/>
        </p:nvSpPr>
        <p:spPr bwMode="auto">
          <a:xfrm>
            <a:off x="0" y="13573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Arbeitsgruppe Prof. Dr. Richard Göttlich – Organische Stickstoffchemie</a:t>
            </a:r>
          </a:p>
        </p:txBody>
      </p:sp>
      <p:sp>
        <p:nvSpPr>
          <p:cNvPr id="33796" name="Rechteck 4"/>
          <p:cNvSpPr>
            <a:spLocks noChangeArrowheads="1"/>
          </p:cNvSpPr>
          <p:nvPr/>
        </p:nvSpPr>
        <p:spPr bwMode="auto">
          <a:xfrm>
            <a:off x="3357563" y="28575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/>
            </a:r>
            <a:br>
              <a:rPr lang="de-DE" altLang="de-DE" sz="1800"/>
            </a:br>
            <a:endParaRPr lang="de-DE" altLang="de-DE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/>
            </a:r>
            <a:br>
              <a:rPr lang="de-DE" altLang="de-DE" sz="1800"/>
            </a:br>
            <a:endParaRPr lang="de-DE" altLang="de-DE" sz="1800"/>
          </a:p>
        </p:txBody>
      </p:sp>
      <p:pic>
        <p:nvPicPr>
          <p:cNvPr id="33797" name="Picture 2" descr="Übersic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1916113"/>
            <a:ext cx="4968875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 descr="R.Göttlich kl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1" y="-1"/>
            <a:ext cx="979538" cy="149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28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517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Physikalisch-chemisches Institut </a:t>
            </a:r>
            <a:b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der Justus-Liebig-Universität Gießen</a:t>
            </a:r>
          </a:p>
        </p:txBody>
      </p:sp>
      <p:sp>
        <p:nvSpPr>
          <p:cNvPr id="34819" name="Textfeld 14"/>
          <p:cNvSpPr txBox="1">
            <a:spLocks noChangeArrowheads="1"/>
          </p:cNvSpPr>
          <p:nvPr/>
        </p:nvSpPr>
        <p:spPr bwMode="auto">
          <a:xfrm>
            <a:off x="0" y="13573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Arbeitsgruppe Prof. Dr. Jürgen Janek - Festkörperelektrochemie</a:t>
            </a:r>
          </a:p>
        </p:txBody>
      </p:sp>
      <p:sp>
        <p:nvSpPr>
          <p:cNvPr id="34820" name="Rechteck 4"/>
          <p:cNvSpPr>
            <a:spLocks noChangeArrowheads="1"/>
          </p:cNvSpPr>
          <p:nvPr/>
        </p:nvSpPr>
        <p:spPr bwMode="auto">
          <a:xfrm>
            <a:off x="3357563" y="28575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/>
            </a:r>
            <a:br>
              <a:rPr lang="de-DE" altLang="de-DE" sz="1800"/>
            </a:br>
            <a:endParaRPr lang="de-DE" altLang="de-DE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/>
            </a:r>
            <a:br>
              <a:rPr lang="de-DE" altLang="de-DE" sz="1800"/>
            </a:br>
            <a:endParaRPr lang="de-DE" altLang="de-DE" sz="1800"/>
          </a:p>
        </p:txBody>
      </p:sp>
      <p:sp>
        <p:nvSpPr>
          <p:cNvPr id="34821" name="Rechteck 7"/>
          <p:cNvSpPr>
            <a:spLocks noChangeArrowheads="1"/>
          </p:cNvSpPr>
          <p:nvPr/>
        </p:nvSpPr>
        <p:spPr bwMode="auto">
          <a:xfrm>
            <a:off x="395288" y="2560638"/>
            <a:ext cx="32146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Materialien für Energie- /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Sensortechnologien,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Batterieforschung</a:t>
            </a:r>
          </a:p>
        </p:txBody>
      </p:sp>
      <p:sp>
        <p:nvSpPr>
          <p:cNvPr id="34822" name="Rechteck 8"/>
          <p:cNvSpPr>
            <a:spLocks noChangeArrowheads="1"/>
          </p:cNvSpPr>
          <p:nvPr/>
        </p:nvSpPr>
        <p:spPr bwMode="auto">
          <a:xfrm>
            <a:off x="395288" y="4600575"/>
            <a:ext cx="2643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Elektrodenkinetik von festen Ionenleitern</a:t>
            </a:r>
          </a:p>
        </p:txBody>
      </p:sp>
      <p:sp>
        <p:nvSpPr>
          <p:cNvPr id="34823" name="Rechteck 9"/>
          <p:cNvSpPr>
            <a:spLocks noChangeArrowheads="1"/>
          </p:cNvSpPr>
          <p:nvPr/>
        </p:nvSpPr>
        <p:spPr bwMode="auto">
          <a:xfrm>
            <a:off x="395288" y="3721100"/>
            <a:ext cx="2714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Elektrochemische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Oberflächenkontrolle</a:t>
            </a:r>
          </a:p>
        </p:txBody>
      </p:sp>
      <p:sp>
        <p:nvSpPr>
          <p:cNvPr id="34824" name="Textfeld 4"/>
          <p:cNvSpPr txBox="1">
            <a:spLocks noChangeArrowheads="1"/>
          </p:cNvSpPr>
          <p:nvPr/>
        </p:nvSpPr>
        <p:spPr bwMode="auto">
          <a:xfrm>
            <a:off x="395288" y="206057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latin typeface="Calibri" pitchFamily="34" charset="0"/>
                <a:ea typeface="Calibri" pitchFamily="34" charset="0"/>
                <a:cs typeface="Calibri" pitchFamily="34" charset="0"/>
              </a:rPr>
              <a:t>Interessen:</a:t>
            </a:r>
          </a:p>
        </p:txBody>
      </p:sp>
      <p:pic>
        <p:nvPicPr>
          <p:cNvPr id="34825" name="Picture 17" descr="Janek_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-1"/>
            <a:ext cx="928687" cy="12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legende+"/>
          <p:cNvPicPr>
            <a:picLocks noChangeAspect="1" noChangeArrowheads="1"/>
          </p:cNvPicPr>
          <p:nvPr/>
        </p:nvPicPr>
        <p:blipFill>
          <a:blip r:embed="rId3"/>
          <a:srcRect t="41023" r="74702" b="41614"/>
          <a:stretch>
            <a:fillRect/>
          </a:stretch>
        </p:blipFill>
        <p:spPr bwMode="auto">
          <a:xfrm>
            <a:off x="3132138" y="4797425"/>
            <a:ext cx="1655762" cy="1216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4868863"/>
            <a:ext cx="2339975" cy="1181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März 2008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5" y="3357563"/>
            <a:ext cx="2405063" cy="180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D:\Eigene Dateien\Eigene Dateien_\Bilder\Bilder für\GdCH Wissenschaftsforum 2009 vorschläge\b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13" y="2357438"/>
            <a:ext cx="1714500" cy="142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500" y="2165350"/>
            <a:ext cx="2151063" cy="133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1" name="Rechteck 10"/>
          <p:cNvSpPr>
            <a:spLocks noChangeArrowheads="1"/>
          </p:cNvSpPr>
          <p:nvPr/>
        </p:nvSpPr>
        <p:spPr bwMode="auto">
          <a:xfrm>
            <a:off x="395288" y="5480050"/>
            <a:ext cx="1901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Elektrochemie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und Plasmaphysik</a:t>
            </a:r>
          </a:p>
        </p:txBody>
      </p:sp>
      <p:pic>
        <p:nvPicPr>
          <p:cNvPr id="34832" name="Picture 17" descr="LaMa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3573463"/>
            <a:ext cx="17780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29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784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769270" y="4941168"/>
            <a:ext cx="5616624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Char char="•"/>
            </a:pPr>
            <a:r>
              <a:rPr lang="de-DE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gegründet </a:t>
            </a:r>
            <a:r>
              <a:rPr lang="de-DE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1607, </a:t>
            </a:r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zweitälteste Universität Hessens</a:t>
            </a:r>
            <a:endParaRPr lang="de-DE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Tx/>
              <a:buChar char="•"/>
            </a:pPr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über 28.000 Studierende und 5.400 Beschäftigte</a:t>
            </a:r>
            <a:endParaRPr lang="de-DE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Tx/>
              <a:buChar char="•"/>
            </a:pPr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 </a:t>
            </a:r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Fachbereiche</a:t>
            </a:r>
            <a:endParaRPr lang="de-DE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Tx/>
              <a:buChar char="•"/>
            </a:pPr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150 </a:t>
            </a:r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unterschiedliche Studiengänge/Programme</a:t>
            </a:r>
            <a:endParaRPr lang="de-DE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475656" y="166328"/>
            <a:ext cx="6120680" cy="82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Justus-Liebig-Universität Gießen</a:t>
            </a:r>
            <a:endParaRPr lang="de-DE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s://www.uni-giessen.de/ueber-uns/pressestelle/bildergalerie/innenstadt/hauptgebaeude-sonnig.jpg/image_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98130"/>
            <a:ext cx="605983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3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693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Physikalisch-chemisches Institut </a:t>
            </a:r>
            <a:b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der Justus-Liebig-Universität Gießen</a:t>
            </a:r>
          </a:p>
        </p:txBody>
      </p:sp>
      <p:sp>
        <p:nvSpPr>
          <p:cNvPr id="35843" name="Textfeld 14"/>
          <p:cNvSpPr txBox="1">
            <a:spLocks noChangeArrowheads="1"/>
          </p:cNvSpPr>
          <p:nvPr/>
        </p:nvSpPr>
        <p:spPr bwMode="auto">
          <a:xfrm>
            <a:off x="0" y="13573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Arbeitsgruppe Prof. Dr. Herbert Over - Oberflächenchemie und Modellkatalyse</a:t>
            </a:r>
          </a:p>
        </p:txBody>
      </p:sp>
      <p:sp>
        <p:nvSpPr>
          <p:cNvPr id="35844" name="Textfeld 4"/>
          <p:cNvSpPr txBox="1">
            <a:spLocks noChangeArrowheads="1"/>
          </p:cNvSpPr>
          <p:nvPr/>
        </p:nvSpPr>
        <p:spPr bwMode="auto">
          <a:xfrm>
            <a:off x="642938" y="1928813"/>
            <a:ext cx="1223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latin typeface="Calibri" pitchFamily="34" charset="0"/>
                <a:ea typeface="Calibri" pitchFamily="34" charset="0"/>
                <a:cs typeface="Calibri" pitchFamily="34" charset="0"/>
              </a:rPr>
              <a:t>Interessen:</a:t>
            </a:r>
          </a:p>
        </p:txBody>
      </p:sp>
      <p:sp>
        <p:nvSpPr>
          <p:cNvPr id="35845" name="Rechteck 6"/>
          <p:cNvSpPr>
            <a:spLocks noChangeArrowheads="1"/>
          </p:cNvSpPr>
          <p:nvPr/>
        </p:nvSpPr>
        <p:spPr bwMode="auto">
          <a:xfrm>
            <a:off x="642938" y="2349500"/>
            <a:ext cx="2236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Rutheniumdioxid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als Modellkatalysator</a:t>
            </a:r>
          </a:p>
        </p:txBody>
      </p:sp>
      <p:sp>
        <p:nvSpPr>
          <p:cNvPr id="35846" name="Rechteck 7"/>
          <p:cNvSpPr>
            <a:spLocks noChangeArrowheads="1"/>
          </p:cNvSpPr>
          <p:nvPr/>
        </p:nvSpPr>
        <p:spPr bwMode="auto">
          <a:xfrm>
            <a:off x="665163" y="4005263"/>
            <a:ext cx="177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DFT Rechnungen</a:t>
            </a:r>
          </a:p>
        </p:txBody>
      </p:sp>
      <p:sp>
        <p:nvSpPr>
          <p:cNvPr id="35847" name="Rechteck 8"/>
          <p:cNvSpPr>
            <a:spLocks noChangeArrowheads="1"/>
          </p:cNvSpPr>
          <p:nvPr/>
        </p:nvSpPr>
        <p:spPr bwMode="auto">
          <a:xfrm>
            <a:off x="642938" y="3573463"/>
            <a:ext cx="318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Oxidation von Nanomaterialien</a:t>
            </a:r>
          </a:p>
        </p:txBody>
      </p:sp>
      <p:sp>
        <p:nvSpPr>
          <p:cNvPr id="35848" name="Rechteck 9"/>
          <p:cNvSpPr>
            <a:spLocks noChangeArrowheads="1"/>
          </p:cNvSpPr>
          <p:nvPr/>
        </p:nvSpPr>
        <p:spPr bwMode="auto">
          <a:xfrm>
            <a:off x="665163" y="4437063"/>
            <a:ext cx="3035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VT-STM - Temperaturvariable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Rastertunnelmikroskopie</a:t>
            </a:r>
          </a:p>
        </p:txBody>
      </p:sp>
      <p:sp>
        <p:nvSpPr>
          <p:cNvPr id="35849" name="Rechteck 11"/>
          <p:cNvSpPr>
            <a:spLocks noChangeArrowheads="1"/>
          </p:cNvSpPr>
          <p:nvPr/>
        </p:nvSpPr>
        <p:spPr bwMode="auto">
          <a:xfrm>
            <a:off x="642938" y="5157788"/>
            <a:ext cx="37607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In-situ Methoden: RAIRS - Reflexions-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Absorptions-Infrarot-Spektroskopie, </a:t>
            </a:r>
            <a:b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SXRD - Oberflächenröntgenbeugung  </a:t>
            </a:r>
          </a:p>
        </p:txBody>
      </p:sp>
      <p:sp>
        <p:nvSpPr>
          <p:cNvPr id="35850" name="Rechteck 11"/>
          <p:cNvSpPr>
            <a:spLocks noChangeArrowheads="1"/>
          </p:cNvSpPr>
          <p:nvPr/>
        </p:nvSpPr>
        <p:spPr bwMode="auto">
          <a:xfrm>
            <a:off x="644525" y="3068638"/>
            <a:ext cx="3257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Deacon Prozess: HCl Oxidierung </a:t>
            </a:r>
          </a:p>
        </p:txBody>
      </p:sp>
      <p:pic>
        <p:nvPicPr>
          <p:cNvPr id="35851" name="Picture 11" descr="Mechanism_HClox_Vortr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73238"/>
            <a:ext cx="3960813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RuO2_110_balsac_gif"/>
          <p:cNvPicPr>
            <a:picLocks noChangeAspect="1" noChangeArrowheads="1"/>
          </p:cNvPicPr>
          <p:nvPr/>
        </p:nvPicPr>
        <p:blipFill>
          <a:blip r:embed="rId3"/>
          <a:srcRect r="73610" b="61101"/>
          <a:stretch>
            <a:fillRect/>
          </a:stretch>
        </p:blipFill>
        <p:spPr bwMode="auto">
          <a:xfrm>
            <a:off x="5795963" y="4808538"/>
            <a:ext cx="1747837" cy="1500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5" descr="http://www.uni-giessen.de/cms/fbz/fb08/chemie/physchem/over/mitarbeiter-innen/professor/image1_2colum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152" y="-2391"/>
            <a:ext cx="14081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30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33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Physikalisch-chemisches Institut </a:t>
            </a:r>
            <a:b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de-DE" altLang="de-DE" sz="240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der Justus-Liebig-Universität Gießen</a:t>
            </a:r>
          </a:p>
        </p:txBody>
      </p:sp>
      <p:sp>
        <p:nvSpPr>
          <p:cNvPr id="36867" name="Textfeld 14"/>
          <p:cNvSpPr txBox="1">
            <a:spLocks noChangeArrowheads="1"/>
          </p:cNvSpPr>
          <p:nvPr/>
        </p:nvSpPr>
        <p:spPr bwMode="auto">
          <a:xfrm>
            <a:off x="-3175" y="135096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Arbeitsgruppe Prof. Dr. Bernd Smarsly - Funktionelle Nanomaterialien</a:t>
            </a:r>
            <a:endParaRPr lang="de-DE" altLang="de-DE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6868" name="Textfeld 4"/>
          <p:cNvSpPr txBox="1">
            <a:spLocks noChangeArrowheads="1"/>
          </p:cNvSpPr>
          <p:nvPr/>
        </p:nvSpPr>
        <p:spPr bwMode="auto">
          <a:xfrm>
            <a:off x="642938" y="2071688"/>
            <a:ext cx="1223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latin typeface="Calibri" pitchFamily="34" charset="0"/>
                <a:ea typeface="Calibri" pitchFamily="34" charset="0"/>
                <a:cs typeface="Calibri" pitchFamily="34" charset="0"/>
              </a:rPr>
              <a:t>Interessen:</a:t>
            </a:r>
          </a:p>
        </p:txBody>
      </p:sp>
      <p:sp>
        <p:nvSpPr>
          <p:cNvPr id="36869" name="Textfeld 7"/>
          <p:cNvSpPr txBox="1">
            <a:spLocks noChangeArrowheads="1"/>
          </p:cNvSpPr>
          <p:nvPr/>
        </p:nvSpPr>
        <p:spPr bwMode="auto">
          <a:xfrm>
            <a:off x="642938" y="2571750"/>
            <a:ext cx="3578225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Sol-Gel-Chemie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e-DE" altLang="de-DE" sz="6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Mesostrukturierte Oxide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e-DE" altLang="de-DE" sz="6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Poröser Kohlenstoff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e-DE" altLang="de-DE" sz="6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Ionische Flüssigkeiten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e-DE" altLang="de-DE" sz="6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Hierarchische Porensysteme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e-DE" altLang="de-DE" sz="6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Röntgen-Klein- und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Weitwinkelstreuung: Theorie + Exp.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e-DE" altLang="de-DE" sz="6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Angewandte Elektrochemie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e-DE" altLang="de-DE" sz="6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Physisorption: Theorie + Exp.</a:t>
            </a:r>
          </a:p>
        </p:txBody>
      </p:sp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25" y="3143250"/>
            <a:ext cx="1571625" cy="1290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4786313"/>
            <a:ext cx="2024062" cy="1355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072063"/>
            <a:ext cx="1495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3" name="Group 12"/>
          <p:cNvGrpSpPr>
            <a:grpSpLocks/>
          </p:cNvGrpSpPr>
          <p:nvPr/>
        </p:nvGrpSpPr>
        <p:grpSpPr bwMode="auto">
          <a:xfrm>
            <a:off x="5643563" y="1857375"/>
            <a:ext cx="2638425" cy="835025"/>
            <a:chOff x="1248" y="1152"/>
            <a:chExt cx="3181" cy="1006"/>
          </a:xfrm>
        </p:grpSpPr>
        <p:pic>
          <p:nvPicPr>
            <p:cNvPr id="36876" name="Picture 13" descr="sqlam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488"/>
              <a:ext cx="76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7" name="Rectangle 14"/>
            <p:cNvSpPr>
              <a:spLocks noChangeArrowheads="1"/>
            </p:cNvSpPr>
            <p:nvPr/>
          </p:nvSpPr>
          <p:spPr bwMode="auto">
            <a:xfrm>
              <a:off x="1248" y="1632"/>
              <a:ext cx="378" cy="2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de-DE" altLang="de-DE" sz="1800"/>
            </a:p>
          </p:txBody>
        </p:sp>
        <p:sp>
          <p:nvSpPr>
            <p:cNvPr id="36878" name="Line 15"/>
            <p:cNvSpPr>
              <a:spLocks noChangeShapeType="1"/>
            </p:cNvSpPr>
            <p:nvPr/>
          </p:nvSpPr>
          <p:spPr bwMode="auto">
            <a:xfrm flipV="1">
              <a:off x="2596" y="1344"/>
              <a:ext cx="1148" cy="362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879" name="Line 16"/>
            <p:cNvSpPr>
              <a:spLocks noChangeShapeType="1"/>
            </p:cNvSpPr>
            <p:nvPr/>
          </p:nvSpPr>
          <p:spPr bwMode="auto">
            <a:xfrm>
              <a:off x="2596" y="1728"/>
              <a:ext cx="1052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880" name="Rectangle 17"/>
            <p:cNvSpPr>
              <a:spLocks noChangeArrowheads="1"/>
            </p:cNvSpPr>
            <p:nvPr/>
          </p:nvSpPr>
          <p:spPr bwMode="auto">
            <a:xfrm rot="-1072169">
              <a:off x="3744" y="1152"/>
              <a:ext cx="401" cy="288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de-DE" altLang="de-DE" sz="1800"/>
            </a:p>
          </p:txBody>
        </p:sp>
        <p:sp>
          <p:nvSpPr>
            <p:cNvPr id="36881" name="Line 18"/>
            <p:cNvSpPr>
              <a:spLocks noChangeShapeType="1"/>
            </p:cNvSpPr>
            <p:nvPr/>
          </p:nvSpPr>
          <p:spPr bwMode="auto">
            <a:xfrm>
              <a:off x="1632" y="1728"/>
              <a:ext cx="970" cy="1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882" name="Text Box 19"/>
            <p:cNvSpPr txBox="1">
              <a:spLocks noChangeArrowheads="1"/>
            </p:cNvSpPr>
            <p:nvPr/>
          </p:nvSpPr>
          <p:spPr bwMode="auto">
            <a:xfrm>
              <a:off x="2683" y="1558"/>
              <a:ext cx="22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de-DE" sz="1800"/>
            </a:p>
          </p:txBody>
        </p:sp>
        <p:sp>
          <p:nvSpPr>
            <p:cNvPr id="36883" name="Text Box 20"/>
            <p:cNvSpPr txBox="1">
              <a:spLocks noChangeArrowheads="1"/>
            </p:cNvSpPr>
            <p:nvPr/>
          </p:nvSpPr>
          <p:spPr bwMode="auto">
            <a:xfrm>
              <a:off x="3738" y="1443"/>
              <a:ext cx="222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de-DE" sz="1800"/>
            </a:p>
          </p:txBody>
        </p:sp>
        <p:sp>
          <p:nvSpPr>
            <p:cNvPr id="36884" name="Freeform 21"/>
            <p:cNvSpPr>
              <a:spLocks/>
            </p:cNvSpPr>
            <p:nvPr/>
          </p:nvSpPr>
          <p:spPr bwMode="auto">
            <a:xfrm>
              <a:off x="3456" y="1440"/>
              <a:ext cx="152" cy="287"/>
            </a:xfrm>
            <a:custGeom>
              <a:avLst/>
              <a:gdLst>
                <a:gd name="T0" fmla="*/ 0 w 211"/>
                <a:gd name="T1" fmla="*/ 0 h 382"/>
                <a:gd name="T2" fmla="*/ 1 w 211"/>
                <a:gd name="T3" fmla="*/ 2 h 382"/>
                <a:gd name="T4" fmla="*/ 1 w 211"/>
                <a:gd name="T5" fmla="*/ 2 h 382"/>
                <a:gd name="T6" fmla="*/ 1 w 211"/>
                <a:gd name="T7" fmla="*/ 4 h 382"/>
                <a:gd name="T8" fmla="*/ 1 w 211"/>
                <a:gd name="T9" fmla="*/ 6 h 3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82"/>
                <a:gd name="T17" fmla="*/ 211 w 211"/>
                <a:gd name="T18" fmla="*/ 382 h 3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82">
                  <a:moveTo>
                    <a:pt x="0" y="0"/>
                  </a:moveTo>
                  <a:cubicBezTo>
                    <a:pt x="40" y="13"/>
                    <a:pt x="52" y="44"/>
                    <a:pt x="81" y="73"/>
                  </a:cubicBezTo>
                  <a:cubicBezTo>
                    <a:pt x="102" y="132"/>
                    <a:pt x="73" y="66"/>
                    <a:pt x="114" y="114"/>
                  </a:cubicBezTo>
                  <a:cubicBezTo>
                    <a:pt x="141" y="145"/>
                    <a:pt x="149" y="178"/>
                    <a:pt x="171" y="211"/>
                  </a:cubicBezTo>
                  <a:cubicBezTo>
                    <a:pt x="191" y="271"/>
                    <a:pt x="211" y="319"/>
                    <a:pt x="211" y="382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885" name="Rectangle 22"/>
            <p:cNvSpPr>
              <a:spLocks noChangeArrowheads="1"/>
            </p:cNvSpPr>
            <p:nvPr/>
          </p:nvSpPr>
          <p:spPr bwMode="auto">
            <a:xfrm>
              <a:off x="3648" y="1680"/>
              <a:ext cx="48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de-DE" altLang="de-DE" sz="1800"/>
            </a:p>
          </p:txBody>
        </p:sp>
        <p:sp>
          <p:nvSpPr>
            <p:cNvPr id="36886" name="Text Box 23"/>
            <p:cNvSpPr txBox="1">
              <a:spLocks noChangeArrowheads="1"/>
            </p:cNvSpPr>
            <p:nvPr/>
          </p:nvSpPr>
          <p:spPr bwMode="auto">
            <a:xfrm>
              <a:off x="3457" y="1824"/>
              <a:ext cx="97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200" b="1"/>
                <a:t>Detector</a:t>
              </a:r>
              <a:endParaRPr lang="en-GB" altLang="de-DE" sz="1200"/>
            </a:p>
          </p:txBody>
        </p:sp>
        <p:sp>
          <p:nvSpPr>
            <p:cNvPr id="36887" name="Text Box 24"/>
            <p:cNvSpPr txBox="1">
              <a:spLocks noChangeArrowheads="1"/>
            </p:cNvSpPr>
            <p:nvPr/>
          </p:nvSpPr>
          <p:spPr bwMode="auto">
            <a:xfrm>
              <a:off x="1296" y="1391"/>
              <a:ext cx="679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Char char="-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25000"/>
                </a:spcBef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A50A0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200" b="1"/>
                <a:t>X-ray</a:t>
              </a:r>
              <a:endParaRPr lang="en-US" altLang="de-DE" sz="1200" b="1"/>
            </a:p>
          </p:txBody>
        </p:sp>
      </p:grpSp>
      <p:pic>
        <p:nvPicPr>
          <p:cNvPr id="15371" name="Picture 1553" descr="Fig2und3_2"/>
          <p:cNvPicPr>
            <a:picLocks noChangeAspect="1" noChangeArrowheads="1"/>
          </p:cNvPicPr>
          <p:nvPr/>
        </p:nvPicPr>
        <p:blipFill>
          <a:blip r:embed="rId6"/>
          <a:srcRect l="6163" r="50415" b="50266"/>
          <a:stretch>
            <a:fillRect/>
          </a:stretch>
        </p:blipFill>
        <p:spPr bwMode="auto">
          <a:xfrm>
            <a:off x="4143375" y="2643188"/>
            <a:ext cx="1643063" cy="1873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25" descr="Prof. Dr. Bernd Smars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1" y="784"/>
            <a:ext cx="869950" cy="116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31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499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DE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 arbeiten Chemiker?</a:t>
            </a:r>
          </a:p>
        </p:txBody>
      </p:sp>
      <p:sp>
        <p:nvSpPr>
          <p:cNvPr id="6148" name="Rectangle 9"/>
          <p:cNvSpPr>
            <a:spLocks noChangeArrowheads="1"/>
          </p:cNvSpPr>
          <p:nvPr/>
        </p:nvSpPr>
        <p:spPr bwMode="auto">
          <a:xfrm>
            <a:off x="2051720" y="1052736"/>
            <a:ext cx="4799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Erster</a:t>
            </a:r>
            <a:r>
              <a:rPr lang="en-GB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Berufsschritt</a:t>
            </a:r>
            <a:r>
              <a:rPr lang="en-GB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der </a:t>
            </a:r>
            <a:r>
              <a:rPr lang="en-GB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Masterabsolventen</a:t>
            </a:r>
            <a:r>
              <a:rPr lang="en-GB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2018</a:t>
            </a:r>
            <a:endParaRPr lang="de-DE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32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1542951"/>
            <a:ext cx="7469857" cy="45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8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DE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 arbeiten Chemiker?</a:t>
            </a:r>
          </a:p>
        </p:txBody>
      </p:sp>
      <p:sp>
        <p:nvSpPr>
          <p:cNvPr id="6148" name="Rectangle 9"/>
          <p:cNvSpPr>
            <a:spLocks noChangeArrowheads="1"/>
          </p:cNvSpPr>
          <p:nvPr/>
        </p:nvSpPr>
        <p:spPr bwMode="auto">
          <a:xfrm>
            <a:off x="1455233" y="1052736"/>
            <a:ext cx="62131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Erster</a:t>
            </a:r>
            <a:r>
              <a:rPr lang="en-GB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Berufsschritt</a:t>
            </a:r>
            <a:r>
              <a:rPr lang="en-GB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der </a:t>
            </a:r>
            <a:r>
              <a:rPr lang="en-GB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promovierten</a:t>
            </a:r>
            <a:r>
              <a:rPr lang="en-GB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Chemieabsolventen</a:t>
            </a:r>
            <a:r>
              <a:rPr lang="en-GB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2018</a:t>
            </a:r>
            <a:endParaRPr lang="de-DE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33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" y="1541616"/>
            <a:ext cx="8003232" cy="455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DE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 arbeiten Chemiker?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52" y="1261750"/>
            <a:ext cx="3352800" cy="47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3"/>
            <a:ext cx="334810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34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067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DE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 arbeiten Chemiker?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36" y="1244634"/>
            <a:ext cx="7200000" cy="493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32" y="1272055"/>
            <a:ext cx="7200000" cy="489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35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809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www.montypython.com/uploads/Films_FOLDER_Movies-102sq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01" y="404664"/>
            <a:ext cx="5813598" cy="581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42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de-DE" sz="28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lang="de-DE" sz="3600" dirty="0" err="1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B.Sc</a:t>
            </a:r>
            <a:r>
              <a:rPr lang="de-DE" sz="36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. Lebensmittelchemie</a:t>
            </a:r>
            <a:endParaRPr lang="de-DE" sz="36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Grafik 5" descr="Praktikum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1916832"/>
            <a:ext cx="4224469" cy="3168352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355976" y="1722288"/>
            <a:ext cx="460851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800" b="1" dirty="0">
                <a:solidFill>
                  <a:srgbClr val="002060"/>
                </a:solidFill>
                <a:latin typeface="Arial" charset="0"/>
                <a:cs typeface="Arial" charset="0"/>
              </a:rPr>
              <a:t>„Lehre von den Eigenschaften und Umwandlungen der </a:t>
            </a:r>
            <a:r>
              <a:rPr lang="de-DE" sz="1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Lebensmittel </a:t>
            </a:r>
            <a:r>
              <a:rPr lang="de-DE" sz="1800" b="1" dirty="0">
                <a:solidFill>
                  <a:srgbClr val="002060"/>
                </a:solidFill>
                <a:latin typeface="Arial" charset="0"/>
                <a:cs typeface="Arial" charset="0"/>
              </a:rPr>
              <a:t>und ihrer Bestandteile</a:t>
            </a:r>
            <a:r>
              <a:rPr lang="de-DE" sz="1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“</a:t>
            </a:r>
          </a:p>
          <a:p>
            <a:pPr>
              <a:lnSpc>
                <a:spcPct val="150000"/>
              </a:lnSpc>
            </a:pPr>
            <a:endParaRPr lang="de-DE" sz="18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de-DE" sz="1600" b="1" dirty="0" smtClean="0">
                <a:solidFill>
                  <a:srgbClr val="002060"/>
                </a:solidFill>
                <a:latin typeface="Arial" charset="0"/>
                <a:cs typeface="Arial" charset="0"/>
                <a:sym typeface="Wingdings" pitchFamily="2" charset="2"/>
              </a:rPr>
              <a:t> </a:t>
            </a:r>
            <a:r>
              <a:rPr lang="de-DE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Zusammensetzung der Lebensmittel</a:t>
            </a:r>
          </a:p>
          <a:p>
            <a:pPr>
              <a:lnSpc>
                <a:spcPct val="150000"/>
              </a:lnSpc>
            </a:pPr>
            <a:r>
              <a:rPr lang="de-DE" sz="1600" b="1" dirty="0" smtClean="0">
                <a:solidFill>
                  <a:srgbClr val="002060"/>
                </a:solidFill>
                <a:latin typeface="Arial" charset="0"/>
                <a:cs typeface="Arial" charset="0"/>
                <a:sym typeface="Wingdings" pitchFamily="2" charset="2"/>
              </a:rPr>
              <a:t> </a:t>
            </a:r>
            <a:r>
              <a:rPr lang="de-DE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Reaktionen </a:t>
            </a:r>
            <a:r>
              <a:rPr lang="de-DE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der </a:t>
            </a:r>
            <a:r>
              <a:rPr lang="de-DE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Lebensmittelinhalts-</a:t>
            </a:r>
            <a:r>
              <a:rPr lang="de-DE" sz="16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stoffe</a:t>
            </a:r>
            <a:endParaRPr lang="de-DE" sz="16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de-DE" sz="1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 </a:t>
            </a:r>
            <a:r>
              <a:rPr lang="de-DE" sz="3200" b="1" dirty="0" smtClean="0">
                <a:solidFill>
                  <a:srgbClr val="002060"/>
                </a:solidFill>
                <a:latin typeface="Arial" charset="0"/>
                <a:cs typeface="Arial" charset="0"/>
                <a:sym typeface="Wingdings" pitchFamily="2" charset="2"/>
              </a:rPr>
              <a:t></a:t>
            </a:r>
            <a:r>
              <a:rPr lang="de-DE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de-DE" b="1" dirty="0">
                <a:solidFill>
                  <a:srgbClr val="002060"/>
                </a:solidFill>
                <a:latin typeface="Arial" charset="0"/>
                <a:cs typeface="Arial" charset="0"/>
              </a:rPr>
              <a:t>Qualität, Verfälschung, Betrug</a:t>
            </a:r>
          </a:p>
        </p:txBody>
      </p:sp>
      <p:pic>
        <p:nvPicPr>
          <p:cNvPr id="8" name="Picture 9" descr="LChG-Brosch"/>
          <p:cNvPicPr>
            <a:picLocks noChangeAspect="1" noChangeArrowheads="1"/>
          </p:cNvPicPr>
          <p:nvPr/>
        </p:nvPicPr>
        <p:blipFill>
          <a:blip r:embed="rId3" cstate="print"/>
          <a:srcRect l="35958" t="28984" b="56835"/>
          <a:stretch>
            <a:fillRect/>
          </a:stretch>
        </p:blipFill>
        <p:spPr bwMode="auto">
          <a:xfrm>
            <a:off x="4644009" y="5085184"/>
            <a:ext cx="396043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37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41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feld 27"/>
          <p:cNvSpPr txBox="1"/>
          <p:nvPr/>
        </p:nvSpPr>
        <p:spPr>
          <a:xfrm>
            <a:off x="467544" y="1484784"/>
            <a:ext cx="8251312" cy="4662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Inhalte</a:t>
            </a:r>
          </a:p>
          <a:p>
            <a:pPr lvl="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b="1" dirty="0">
                <a:solidFill>
                  <a:srgbClr val="CC0000"/>
                </a:solidFill>
                <a:latin typeface="Arial" charset="0"/>
                <a:cs typeface="Arial" charset="0"/>
              </a:rPr>
              <a:t>Grundlagen:</a:t>
            </a:r>
          </a:p>
          <a:p>
            <a:pPr lvl="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dirty="0">
                <a:solidFill>
                  <a:srgbClr val="000099"/>
                </a:solidFill>
                <a:latin typeface="Arial" charset="0"/>
                <a:cs typeface="Arial" charset="0"/>
              </a:rPr>
              <a:t>Physik, Mathematik, EDV, Toxikologie, Rechtskunde, Biologie</a:t>
            </a:r>
          </a:p>
          <a:p>
            <a:pPr lvl="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b="1" dirty="0">
                <a:solidFill>
                  <a:srgbClr val="CC0000"/>
                </a:solidFill>
                <a:latin typeface="Arial" charset="0"/>
                <a:cs typeface="Arial" charset="0"/>
              </a:rPr>
              <a:t>Chemie:</a:t>
            </a:r>
          </a:p>
          <a:p>
            <a:pPr lvl="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dirty="0">
                <a:solidFill>
                  <a:srgbClr val="000099"/>
                </a:solidFill>
                <a:latin typeface="Arial" charset="0"/>
                <a:cs typeface="Arial" charset="0"/>
              </a:rPr>
              <a:t>Anorganische-, Analytische-, Organische-, Physikalische- und Biochemie</a:t>
            </a:r>
          </a:p>
          <a:p>
            <a:pPr lvl="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b="1" dirty="0">
                <a:solidFill>
                  <a:srgbClr val="CC0000"/>
                </a:solidFill>
                <a:latin typeface="Arial" charset="0"/>
                <a:cs typeface="Arial" charset="0"/>
              </a:rPr>
              <a:t>Lebensmittelchemie:</a:t>
            </a:r>
          </a:p>
          <a:p>
            <a:pPr lvl="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dirty="0">
                <a:solidFill>
                  <a:srgbClr val="000099"/>
                </a:solidFill>
                <a:latin typeface="Arial" charset="0"/>
                <a:cs typeface="Arial" charset="0"/>
              </a:rPr>
              <a:t>Lebensmittelchemie, Mikrobiologie, Botanik der Nutzpflanzen (inklusive Mikroskopie), tierische &amp; pflanzliche Lebensmittel, Futtermittel, Trink- und </a:t>
            </a:r>
            <a:r>
              <a:rPr lang="de-DE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Mineralwasser</a:t>
            </a:r>
            <a:endParaRPr lang="de-DE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2F2F2">
              <a:alpha val="78824"/>
            </a:srgbClr>
          </a:solidFill>
        </p:spPr>
        <p:txBody>
          <a:bodyPr>
            <a:normAutofit/>
          </a:bodyPr>
          <a:lstStyle/>
          <a:p>
            <a:r>
              <a:rPr lang="de-DE" sz="3600" b="1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B.Sc</a:t>
            </a:r>
            <a:r>
              <a:rPr lang="de-DE" sz="36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. Lebensmittelchemie</a:t>
            </a:r>
            <a:endParaRPr lang="de-DE" sz="36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38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896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8" y="1412776"/>
            <a:ext cx="9000000" cy="478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Studienverlauf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1067992" y="2902933"/>
            <a:ext cx="7915729" cy="3292936"/>
            <a:chOff x="1067992" y="2955424"/>
            <a:chExt cx="7915729" cy="3292936"/>
          </a:xfrm>
        </p:grpSpPr>
        <p:sp>
          <p:nvSpPr>
            <p:cNvPr id="6" name="Rechteck 5"/>
            <p:cNvSpPr/>
            <p:nvPr/>
          </p:nvSpPr>
          <p:spPr>
            <a:xfrm>
              <a:off x="1067992" y="2955424"/>
              <a:ext cx="1656184" cy="3240360"/>
            </a:xfrm>
            <a:prstGeom prst="rect">
              <a:avLst/>
            </a:prstGeom>
            <a:solidFill>
              <a:srgbClr val="FFFF00">
                <a:alpha val="27843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/>
            <p:cNvSpPr/>
            <p:nvPr/>
          </p:nvSpPr>
          <p:spPr>
            <a:xfrm>
              <a:off x="2699792" y="3501008"/>
              <a:ext cx="3119204" cy="1584176"/>
            </a:xfrm>
            <a:prstGeom prst="rect">
              <a:avLst/>
            </a:prstGeom>
            <a:solidFill>
              <a:srgbClr val="FFFF00">
                <a:alpha val="27843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>
              <a:off x="4295016" y="2984760"/>
              <a:ext cx="1512168" cy="432048"/>
            </a:xfrm>
            <a:prstGeom prst="rect">
              <a:avLst/>
            </a:prstGeom>
            <a:solidFill>
              <a:srgbClr val="FFFF00">
                <a:alpha val="27843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dk1"/>
                </a:solidFill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5830276" y="5301208"/>
              <a:ext cx="1561084" cy="947152"/>
            </a:xfrm>
            <a:prstGeom prst="rect">
              <a:avLst/>
            </a:prstGeom>
            <a:solidFill>
              <a:srgbClr val="FFFF00">
                <a:alpha val="27843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dk1"/>
                </a:solidFill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7366624" y="5531634"/>
              <a:ext cx="1617097" cy="475253"/>
            </a:xfrm>
            <a:prstGeom prst="rect">
              <a:avLst/>
            </a:prstGeom>
            <a:solidFill>
              <a:srgbClr val="FFFF00">
                <a:alpha val="27843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dk1"/>
                </a:solidFill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4234820" y="2372141"/>
            <a:ext cx="4687588" cy="3534544"/>
            <a:chOff x="4234820" y="2134491"/>
            <a:chExt cx="4687588" cy="3643862"/>
          </a:xfrm>
        </p:grpSpPr>
        <p:sp>
          <p:nvSpPr>
            <p:cNvPr id="13" name="Rechteck 12"/>
            <p:cNvSpPr/>
            <p:nvPr/>
          </p:nvSpPr>
          <p:spPr>
            <a:xfrm>
              <a:off x="4234820" y="5346304"/>
              <a:ext cx="1584176" cy="432049"/>
            </a:xfrm>
            <a:prstGeom prst="rect">
              <a:avLst/>
            </a:prstGeom>
            <a:solidFill>
              <a:srgbClr val="FF0000">
                <a:alpha val="27843"/>
              </a:srgb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dk1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7338232" y="4371652"/>
              <a:ext cx="1584176" cy="432048"/>
            </a:xfrm>
            <a:prstGeom prst="rect">
              <a:avLst/>
            </a:prstGeom>
            <a:solidFill>
              <a:srgbClr val="FF0000">
                <a:alpha val="27843"/>
              </a:srgb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dk1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5830276" y="2134491"/>
              <a:ext cx="1561084" cy="1029714"/>
            </a:xfrm>
            <a:prstGeom prst="rect">
              <a:avLst/>
            </a:prstGeom>
            <a:solidFill>
              <a:srgbClr val="FF0000">
                <a:alpha val="27843"/>
              </a:srgb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dk1"/>
                </a:solidFill>
              </a:endParaRPr>
            </a:p>
          </p:txBody>
        </p:sp>
      </p:grp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uppieren 20"/>
          <p:cNvGrpSpPr/>
          <p:nvPr/>
        </p:nvGrpSpPr>
        <p:grpSpPr>
          <a:xfrm>
            <a:off x="1166524" y="1936349"/>
            <a:ext cx="3118440" cy="1434614"/>
            <a:chOff x="1085136" y="2904624"/>
            <a:chExt cx="3118440" cy="1434614"/>
          </a:xfrm>
        </p:grpSpPr>
        <p:sp>
          <p:nvSpPr>
            <p:cNvPr id="22" name="Rechteck 21"/>
            <p:cNvSpPr/>
            <p:nvPr/>
          </p:nvSpPr>
          <p:spPr>
            <a:xfrm>
              <a:off x="2618404" y="2907352"/>
              <a:ext cx="1585172" cy="1431886"/>
            </a:xfrm>
            <a:prstGeom prst="rect">
              <a:avLst/>
            </a:prstGeom>
            <a:solidFill>
              <a:srgbClr val="00B050">
                <a:alpha val="28000"/>
              </a:srgbClr>
            </a:solidFill>
            <a:ln>
              <a:solidFill>
                <a:srgbClr val="00B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1085136" y="2904624"/>
              <a:ext cx="1533268" cy="432048"/>
            </a:xfrm>
            <a:prstGeom prst="rect">
              <a:avLst/>
            </a:prstGeom>
            <a:solidFill>
              <a:srgbClr val="00B050">
                <a:alpha val="28000"/>
              </a:srgbClr>
            </a:solidFill>
            <a:ln>
              <a:solidFill>
                <a:srgbClr val="00B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dk1"/>
                </a:solidFill>
              </a:endParaRPr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39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3"/>
          <p:cNvGrpSpPr/>
          <p:nvPr/>
        </p:nvGrpSpPr>
        <p:grpSpPr>
          <a:xfrm>
            <a:off x="687586" y="1882501"/>
            <a:ext cx="3643313" cy="2822562"/>
            <a:chOff x="-50800" y="-50800"/>
            <a:chExt cx="5181600" cy="4014308"/>
          </a:xfrm>
        </p:grpSpPr>
        <p:pic>
          <p:nvPicPr>
            <p:cNvPr id="92" name="1ee4fd4351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80000" cy="39127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" name="Bild 9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800" y="-50800"/>
              <a:ext cx="5181600" cy="4014309"/>
            </a:xfrm>
            <a:prstGeom prst="rect">
              <a:avLst/>
            </a:prstGeom>
            <a:effectLst/>
          </p:spPr>
        </p:pic>
      </p:grpSp>
      <p:grpSp>
        <p:nvGrpSpPr>
          <p:cNvPr id="96" name="Group 96"/>
          <p:cNvGrpSpPr/>
          <p:nvPr/>
        </p:nvGrpSpPr>
        <p:grpSpPr>
          <a:xfrm>
            <a:off x="5054203" y="1884164"/>
            <a:ext cx="3643313" cy="2821781"/>
            <a:chOff x="-50800" y="-50800"/>
            <a:chExt cx="5181600" cy="4013200"/>
          </a:xfrm>
        </p:grpSpPr>
        <p:pic>
          <p:nvPicPr>
            <p:cNvPr id="95" name="00001437_Liebig%20in%20seinem%20Laboratorium1.pn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080000" cy="3911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4" name="Bild 93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800" y="-50800"/>
              <a:ext cx="5181600" cy="4013200"/>
            </a:xfrm>
            <a:prstGeom prst="rect">
              <a:avLst/>
            </a:prstGeom>
            <a:effectLst/>
          </p:spPr>
        </p:pic>
      </p:grpSp>
      <p:sp>
        <p:nvSpPr>
          <p:cNvPr id="97" name="Shape 97"/>
          <p:cNvSpPr/>
          <p:nvPr/>
        </p:nvSpPr>
        <p:spPr>
          <a:xfrm>
            <a:off x="609600" y="4941168"/>
            <a:ext cx="8087916" cy="134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8" tIns="26788" rIns="26788" bIns="26788">
            <a:spAutoFit/>
          </a:bodyPr>
          <a:lstStyle>
            <a:lvl1pPr algn="ctr" defTabSz="1295400">
              <a:buClr>
                <a:srgbClr val="000000"/>
              </a:buClr>
              <a:defRPr sz="24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uFillTx/>
              </a:defRPr>
            </a:pPr>
            <a:r>
              <a:rPr lang="de-DE" sz="2800" dirty="0" smtClean="0"/>
              <a:t>Justus </a:t>
            </a:r>
            <a:r>
              <a:rPr sz="2800" dirty="0" err="1" smtClean="0"/>
              <a:t>Liebigs</a:t>
            </a:r>
            <a:r>
              <a:rPr sz="2800" dirty="0" smtClean="0"/>
              <a:t> Labor</a:t>
            </a:r>
            <a:r>
              <a:rPr lang="de-DE" sz="2800" dirty="0"/>
              <a:t>:</a:t>
            </a:r>
            <a:r>
              <a:rPr lang="de-DE" sz="2800" dirty="0" smtClean="0"/>
              <a:t> Die Wiege der modernen Chemie</a:t>
            </a:r>
          </a:p>
          <a:p>
            <a:pPr lvl="0">
              <a:defRPr sz="1800">
                <a:uFillTx/>
              </a:defRPr>
            </a:pPr>
            <a:endParaRPr lang="de-DE" sz="2800" b="1" dirty="0" smtClean="0"/>
          </a:p>
          <a:p>
            <a:pPr lvl="0">
              <a:defRPr sz="1800">
                <a:uFillTx/>
              </a:defRPr>
            </a:pPr>
            <a:r>
              <a:rPr lang="de-DE" sz="2800" b="1" dirty="0" smtClean="0"/>
              <a:t>Tradition verpflichtet!</a:t>
            </a:r>
            <a:endParaRPr sz="2800" b="1" dirty="0"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Chemie</a:t>
            </a:r>
            <a:r>
              <a:rPr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Gießen</a:t>
            </a:r>
            <a:endParaRPr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168"/>
          <p:cNvSpPr>
            <a:spLocks noChangeShapeType="1"/>
          </p:cNvSpPr>
          <p:nvPr/>
        </p:nvSpPr>
        <p:spPr bwMode="auto">
          <a:xfrm>
            <a:off x="250825" y="6321425"/>
            <a:ext cx="8637588" cy="0"/>
          </a:xfrm>
          <a:prstGeom prst="line">
            <a:avLst/>
          </a:prstGeom>
          <a:noFill/>
          <a:ln w="8001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pic>
        <p:nvPicPr>
          <p:cNvPr id="14" name="Picture 188" descr="jlu-logo-600_ohnestrich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825" y="6203950"/>
            <a:ext cx="11525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feld 15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4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35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1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1414810"/>
            <a:ext cx="7921626" cy="4455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3.bil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0" y="3739971"/>
            <a:ext cx="3175669" cy="1786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http---www.foodwatch.org-typo3temp-pics-ccd6b68a78.t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04" y="1600389"/>
            <a:ext cx="3550119" cy="1747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http---www.google.com-url?sa=i&amp;rct=j&amp;q=&amp;esrc=s&amp;source=images&amp;cd=&amp;docid=DxooNMQ-AeHj8M&amp;tbnid=NRWcpoKmPyYVMM-&amp;ved=0CAUQjRw&amp;url=http%3A%2F%2Fshop.ritter-sport.de%2Fb2c%2Fschokolade%2F250g-grosstafeln%2F250g-voll-nuss.html&amp;ei=_1riUteNLcWptAaK64CgCw.tif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5" y="3615143"/>
            <a:ext cx="2035969" cy="2035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woz-brot-DW-Wirtschaft-Muenchen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34" y="1581033"/>
            <a:ext cx="2681069" cy="178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40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31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Bild 1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40" y="2472755"/>
            <a:ext cx="5063134" cy="1902024"/>
          </a:xfrm>
          <a:prstGeom prst="rect">
            <a:avLst/>
          </a:prstGeom>
        </p:spPr>
      </p:pic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>
                <a:uFillTx/>
              </a:defRPr>
            </a:pP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Können</a:t>
            </a:r>
            <a:r>
              <a:rPr sz="4000" dirty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denn</a:t>
            </a:r>
            <a:r>
              <a:rPr sz="4000" dirty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 err="1" smtClean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Lebensmittel</a:t>
            </a:r>
            <a:r>
              <a:rPr lang="de-DE" sz="4000" dirty="0" smtClean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4000" dirty="0" smtClean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4000" dirty="0" smtClean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dirty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chemisch</a:t>
            </a:r>
            <a:r>
              <a:rPr sz="4000" dirty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sein</a:t>
            </a:r>
            <a:r>
              <a:rPr sz="4000" dirty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5" name="image18.pd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44" y="4703188"/>
            <a:ext cx="1348807" cy="1375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41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444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5"/>
          <p:cNvGrpSpPr/>
          <p:nvPr/>
        </p:nvGrpSpPr>
        <p:grpSpPr>
          <a:xfrm>
            <a:off x="1187624" y="2039925"/>
            <a:ext cx="6510115" cy="3386249"/>
            <a:chOff x="0" y="0"/>
            <a:chExt cx="9258827" cy="4815997"/>
          </a:xfrm>
        </p:grpSpPr>
        <p:sp>
          <p:nvSpPr>
            <p:cNvPr id="117" name="Shape 117"/>
            <p:cNvSpPr/>
            <p:nvPr/>
          </p:nvSpPr>
          <p:spPr>
            <a:xfrm>
              <a:off x="501168" y="758536"/>
              <a:ext cx="2015094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Biogene Amine</a:t>
              </a:r>
            </a:p>
          </p:txBody>
        </p:sp>
        <p:sp>
          <p:nvSpPr>
            <p:cNvPr id="118" name="Shape 118"/>
            <p:cNvSpPr/>
            <p:nvPr/>
          </p:nvSpPr>
          <p:spPr>
            <a:xfrm>
              <a:off x="0" y="2275612"/>
              <a:ext cx="2069627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Chlorpropanole</a:t>
              </a:r>
            </a:p>
          </p:txBody>
        </p:sp>
        <p:sp>
          <p:nvSpPr>
            <p:cNvPr id="119" name="Shape 119"/>
            <p:cNvSpPr/>
            <p:nvPr/>
          </p:nvSpPr>
          <p:spPr>
            <a:xfrm>
              <a:off x="1101667" y="3575962"/>
              <a:ext cx="1773979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Fettoxidation</a:t>
              </a:r>
            </a:p>
          </p:txBody>
        </p:sp>
        <p:sp>
          <p:nvSpPr>
            <p:cNvPr id="120" name="Shape 120"/>
            <p:cNvSpPr/>
            <p:nvPr/>
          </p:nvSpPr>
          <p:spPr>
            <a:xfrm>
              <a:off x="2702246" y="4334498"/>
              <a:ext cx="2382783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Geschmacksstoffe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5801816" y="4226135"/>
              <a:ext cx="1671660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Aromastoffe</a:t>
              </a:r>
            </a:p>
          </p:txBody>
        </p:sp>
        <p:sp>
          <p:nvSpPr>
            <p:cNvPr id="122" name="Shape 122"/>
            <p:cNvSpPr/>
            <p:nvPr/>
          </p:nvSpPr>
          <p:spPr>
            <a:xfrm>
              <a:off x="7702645" y="1733799"/>
              <a:ext cx="1377290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Röststoffe</a:t>
              </a:r>
            </a:p>
          </p:txBody>
        </p:sp>
        <p:sp>
          <p:nvSpPr>
            <p:cNvPr id="123" name="Shape 123"/>
            <p:cNvSpPr/>
            <p:nvPr/>
          </p:nvSpPr>
          <p:spPr>
            <a:xfrm>
              <a:off x="7402392" y="3034148"/>
              <a:ext cx="1377290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Farbstoffe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6302986" y="541812"/>
              <a:ext cx="2955841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Hydroxymethylfurfural</a:t>
              </a:r>
            </a:p>
          </p:txBody>
        </p:sp>
        <p:sp>
          <p:nvSpPr>
            <p:cNvPr id="125" name="Shape 125"/>
            <p:cNvSpPr/>
            <p:nvPr/>
          </p:nvSpPr>
          <p:spPr>
            <a:xfrm>
              <a:off x="3600737" y="0"/>
              <a:ext cx="1371726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Acrylamid</a:t>
              </a:r>
            </a:p>
          </p:txBody>
        </p:sp>
        <p:sp>
          <p:nvSpPr>
            <p:cNvPr id="126" name="Shape 126"/>
            <p:cNvSpPr/>
            <p:nvPr/>
          </p:nvSpPr>
          <p:spPr>
            <a:xfrm flipH="1">
              <a:off x="4201237" y="3250874"/>
              <a:ext cx="300251" cy="10795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5702485" y="3142511"/>
              <a:ext cx="799160" cy="9779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6201395" y="2709061"/>
              <a:ext cx="1104901" cy="4318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flipV="1">
              <a:off x="6302985" y="1950525"/>
              <a:ext cx="1198741" cy="2159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 flipV="1">
              <a:off x="5603154" y="1083625"/>
              <a:ext cx="1000079" cy="7620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 flipH="1" flipV="1">
              <a:off x="4402156" y="433450"/>
              <a:ext cx="200919" cy="12954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 flipH="1" flipV="1">
              <a:off x="2501934" y="1191987"/>
              <a:ext cx="1099410" cy="7620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flipH="1">
              <a:off x="2101746" y="2492336"/>
              <a:ext cx="129540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 flipH="1">
              <a:off x="2801577" y="3034149"/>
              <a:ext cx="1000081" cy="6477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pic>
        <p:nvPicPr>
          <p:cNvPr id="136" name="image18.pd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09" y="2649463"/>
            <a:ext cx="2031765" cy="207148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uFillTx/>
              </a:defRPr>
            </a:pP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Chemie</a:t>
            </a:r>
            <a:r>
              <a:rPr sz="4000" dirty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innen</a:t>
            </a:r>
            <a:endParaRPr sz="4000" dirty="0">
              <a:uFill>
                <a:solidFill/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feld 26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42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656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159"/>
          <p:cNvGrpSpPr/>
          <p:nvPr/>
        </p:nvGrpSpPr>
        <p:grpSpPr>
          <a:xfrm>
            <a:off x="1185142" y="1886659"/>
            <a:ext cx="6846331" cy="3691036"/>
            <a:chOff x="0" y="0"/>
            <a:chExt cx="9737002" cy="5249471"/>
          </a:xfrm>
        </p:grpSpPr>
        <p:sp>
          <p:nvSpPr>
            <p:cNvPr id="140" name="Shape 140"/>
            <p:cNvSpPr/>
            <p:nvPr/>
          </p:nvSpPr>
          <p:spPr>
            <a:xfrm>
              <a:off x="101596" y="975267"/>
              <a:ext cx="2732053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Pflanzenschutzmittel</a:t>
              </a:r>
            </a:p>
          </p:txBody>
        </p:sp>
        <p:sp>
          <p:nvSpPr>
            <p:cNvPr id="141" name="Shape 141"/>
            <p:cNvSpPr/>
            <p:nvPr/>
          </p:nvSpPr>
          <p:spPr>
            <a:xfrm>
              <a:off x="0" y="2383986"/>
              <a:ext cx="2099264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Tierarzneimittel</a:t>
              </a:r>
            </a:p>
          </p:txBody>
        </p:sp>
        <p:sp>
          <p:nvSpPr>
            <p:cNvPr id="142" name="Shape 142"/>
            <p:cNvSpPr/>
            <p:nvPr/>
          </p:nvSpPr>
          <p:spPr>
            <a:xfrm>
              <a:off x="1300440" y="3510511"/>
              <a:ext cx="1051820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Dioxine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2801817" y="4767972"/>
              <a:ext cx="1970864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Schwermetalle</a:t>
              </a:r>
            </a:p>
          </p:txBody>
        </p:sp>
        <p:sp>
          <p:nvSpPr>
            <p:cNvPr id="144" name="Shape 144"/>
            <p:cNvSpPr/>
            <p:nvPr/>
          </p:nvSpPr>
          <p:spPr>
            <a:xfrm>
              <a:off x="5802314" y="4442884"/>
              <a:ext cx="1592323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Mykotoxine</a:t>
              </a:r>
            </a:p>
          </p:txBody>
        </p:sp>
        <p:sp>
          <p:nvSpPr>
            <p:cNvPr id="145" name="Shape 145"/>
            <p:cNvSpPr/>
            <p:nvPr/>
          </p:nvSpPr>
          <p:spPr>
            <a:xfrm>
              <a:off x="7703304" y="1842171"/>
              <a:ext cx="1627066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Zusatzstoffe</a:t>
              </a:r>
            </a:p>
          </p:txBody>
        </p:sp>
        <p:sp>
          <p:nvSpPr>
            <p:cNvPr id="146" name="Shape 146"/>
            <p:cNvSpPr/>
            <p:nvPr/>
          </p:nvSpPr>
          <p:spPr>
            <a:xfrm>
              <a:off x="7403029" y="3142527"/>
              <a:ext cx="1306341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Räuchern</a:t>
              </a:r>
            </a:p>
          </p:txBody>
        </p:sp>
        <p:sp>
          <p:nvSpPr>
            <p:cNvPr id="147" name="Shape 147"/>
            <p:cNvSpPr/>
            <p:nvPr/>
          </p:nvSpPr>
          <p:spPr>
            <a:xfrm>
              <a:off x="6502202" y="433452"/>
              <a:ext cx="3234800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Ionisierende Bestrahlung</a:t>
              </a:r>
            </a:p>
          </p:txBody>
        </p:sp>
        <p:sp>
          <p:nvSpPr>
            <p:cNvPr id="148" name="Shape 148"/>
            <p:cNvSpPr/>
            <p:nvPr/>
          </p:nvSpPr>
          <p:spPr>
            <a:xfrm>
              <a:off x="2600881" y="0"/>
              <a:ext cx="3307936" cy="481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defTabSz="1295400">
                <a:buClr>
                  <a:srgbClr val="000000"/>
                </a:buClr>
                <a:defRPr sz="2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1700"/>
                <a:t>Täuschung / Verfälschung</a:t>
              </a:r>
            </a:p>
          </p:txBody>
        </p:sp>
        <p:sp>
          <p:nvSpPr>
            <p:cNvPr id="149" name="Shape 149"/>
            <p:cNvSpPr/>
            <p:nvPr/>
          </p:nvSpPr>
          <p:spPr>
            <a:xfrm flipV="1">
              <a:off x="3501707" y="4009433"/>
              <a:ext cx="399615" cy="7620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 flipH="1" flipV="1">
              <a:off x="5903911" y="3575980"/>
              <a:ext cx="498955" cy="7620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 flipH="1">
              <a:off x="6402865" y="2058897"/>
              <a:ext cx="1295401" cy="3302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 flipH="1" flipV="1">
              <a:off x="6402864" y="3034165"/>
              <a:ext cx="801487" cy="3302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 flipV="1">
              <a:off x="2402203" y="3250890"/>
              <a:ext cx="799230" cy="4318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 flipV="1">
              <a:off x="2101926" y="2492350"/>
              <a:ext cx="1000166" cy="1143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2501542" y="1408719"/>
              <a:ext cx="801487" cy="4318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3601046" y="541815"/>
              <a:ext cx="300276" cy="6477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 flipH="1">
              <a:off x="6402865" y="975267"/>
              <a:ext cx="600551" cy="5461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158" name="image18.pdf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2368" y="1083629"/>
              <a:ext cx="2895601" cy="2951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uFillTx/>
              </a:defRPr>
            </a:pP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Chemie</a:t>
            </a:r>
            <a:r>
              <a:rPr sz="4000" dirty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außen</a:t>
            </a:r>
            <a:endParaRPr sz="4000" dirty="0">
              <a:uFill>
                <a:solidFill/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feld 26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43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165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255275" indent="-255275">
              <a:defRPr sz="1800">
                <a:uFillTx/>
              </a:defRPr>
            </a:pPr>
            <a:r>
              <a:rPr sz="2500" dirty="0">
                <a:uFill>
                  <a:solidFill/>
                </a:uFill>
              </a:rPr>
              <a:t>„</a:t>
            </a:r>
            <a:r>
              <a:rPr sz="2500" dirty="0" err="1">
                <a:uFill>
                  <a:solidFill/>
                </a:uFill>
              </a:rPr>
              <a:t>Lehre</a:t>
            </a:r>
            <a:r>
              <a:rPr sz="2500" dirty="0">
                <a:uFill>
                  <a:solidFill/>
                </a:uFill>
              </a:rPr>
              <a:t> von den </a:t>
            </a:r>
            <a:r>
              <a:rPr sz="2500" dirty="0" err="1">
                <a:uFill>
                  <a:solidFill/>
                </a:uFill>
              </a:rPr>
              <a:t>Eigenschaften</a:t>
            </a:r>
            <a:r>
              <a:rPr sz="2500" dirty="0">
                <a:uFill>
                  <a:solidFill/>
                </a:uFill>
              </a:rPr>
              <a:t> und </a:t>
            </a:r>
            <a:r>
              <a:rPr sz="2500" dirty="0" err="1">
                <a:uFill>
                  <a:solidFill/>
                </a:uFill>
              </a:rPr>
              <a:t>Umwandlungen</a:t>
            </a:r>
            <a:r>
              <a:rPr sz="2500" dirty="0">
                <a:uFill>
                  <a:solidFill/>
                </a:uFill>
              </a:rPr>
              <a:t> der </a:t>
            </a:r>
            <a:r>
              <a:rPr sz="2500" dirty="0" err="1">
                <a:uFill>
                  <a:solidFill/>
                </a:uFill>
              </a:rPr>
              <a:t>Lebensmittel</a:t>
            </a:r>
            <a:r>
              <a:rPr sz="2500" dirty="0">
                <a:uFill>
                  <a:solidFill/>
                </a:uFill>
              </a:rPr>
              <a:t> und </a:t>
            </a:r>
            <a:r>
              <a:rPr sz="2500" dirty="0" err="1">
                <a:uFill>
                  <a:solidFill/>
                </a:uFill>
              </a:rPr>
              <a:t>ihrer</a:t>
            </a:r>
            <a:r>
              <a:rPr sz="2500" dirty="0">
                <a:uFill>
                  <a:solidFill/>
                </a:uFill>
              </a:rPr>
              <a:t> </a:t>
            </a:r>
            <a:r>
              <a:rPr sz="2500" dirty="0" err="1">
                <a:uFill>
                  <a:solidFill/>
                </a:uFill>
              </a:rPr>
              <a:t>Bestandteile</a:t>
            </a:r>
            <a:r>
              <a:rPr sz="2500" dirty="0">
                <a:uFill>
                  <a:solidFill/>
                </a:uFill>
              </a:rPr>
              <a:t>“</a:t>
            </a:r>
          </a:p>
          <a:p>
            <a:pPr marL="255275" indent="-255275">
              <a:defRPr sz="1800">
                <a:uFillTx/>
              </a:defRPr>
            </a:pPr>
            <a:endParaRPr sz="2500" dirty="0">
              <a:uFill>
                <a:solidFill/>
              </a:uFill>
            </a:endParaRPr>
          </a:p>
          <a:p>
            <a:pPr marL="0" indent="0">
              <a:buNone/>
              <a:tabLst>
                <a:tab pos="714350" algn="l"/>
              </a:tabLst>
              <a:defRPr sz="1800">
                <a:uFillTx/>
              </a:defRPr>
            </a:pPr>
            <a:r>
              <a:rPr sz="2500" dirty="0">
                <a:uFill>
                  <a:solidFill/>
                </a:uFill>
              </a:rPr>
              <a:t>	</a:t>
            </a:r>
            <a:r>
              <a:rPr sz="2500" dirty="0" err="1">
                <a:uFill>
                  <a:solidFill/>
                </a:uFill>
              </a:rPr>
              <a:t>Zusammensetzung</a:t>
            </a:r>
            <a:r>
              <a:rPr sz="2500" dirty="0">
                <a:uFill>
                  <a:solidFill/>
                </a:uFill>
              </a:rPr>
              <a:t> der </a:t>
            </a:r>
            <a:r>
              <a:rPr sz="2500" dirty="0" err="1">
                <a:uFill>
                  <a:solidFill/>
                </a:uFill>
              </a:rPr>
              <a:t>Lebensmittel</a:t>
            </a:r>
            <a:endParaRPr sz="2500" dirty="0">
              <a:uFill>
                <a:solidFill/>
              </a:uFill>
            </a:endParaRPr>
          </a:p>
          <a:p>
            <a:pPr marL="0" indent="0">
              <a:buNone/>
              <a:tabLst>
                <a:tab pos="714350" algn="l"/>
              </a:tabLst>
              <a:defRPr sz="1800">
                <a:uFillTx/>
              </a:defRPr>
            </a:pPr>
            <a:r>
              <a:rPr sz="2500" dirty="0">
                <a:uFill>
                  <a:solidFill/>
                </a:uFill>
              </a:rPr>
              <a:t>	</a:t>
            </a:r>
            <a:r>
              <a:rPr sz="2500" dirty="0" err="1">
                <a:uFill>
                  <a:solidFill/>
                </a:uFill>
              </a:rPr>
              <a:t>Reaktionen</a:t>
            </a:r>
            <a:r>
              <a:rPr sz="2500" dirty="0">
                <a:uFill>
                  <a:solidFill/>
                </a:uFill>
              </a:rPr>
              <a:t> der </a:t>
            </a:r>
            <a:r>
              <a:rPr sz="2500" dirty="0" err="1">
                <a:uFill>
                  <a:solidFill/>
                </a:uFill>
              </a:rPr>
              <a:t>Lebensmittelinhaltsstoffe</a:t>
            </a:r>
            <a:endParaRPr sz="2500" dirty="0">
              <a:uFill>
                <a:solidFill/>
              </a:uFill>
            </a:endParaRPr>
          </a:p>
          <a:p>
            <a:pPr marL="0" indent="0">
              <a:buNone/>
              <a:tabLst>
                <a:tab pos="714350" algn="l"/>
              </a:tabLst>
              <a:defRPr sz="1800">
                <a:uFillTx/>
              </a:defRPr>
            </a:pPr>
            <a:r>
              <a:rPr sz="2500" dirty="0">
                <a:uFill>
                  <a:solidFill/>
                </a:uFill>
              </a:rPr>
              <a:t>➥	</a:t>
            </a:r>
            <a:r>
              <a:rPr sz="2500" dirty="0" err="1">
                <a:uFill>
                  <a:solidFill/>
                </a:uFill>
              </a:rPr>
              <a:t>Qualität</a:t>
            </a:r>
            <a:r>
              <a:rPr sz="2500" dirty="0">
                <a:uFill>
                  <a:solidFill/>
                </a:uFill>
              </a:rPr>
              <a:t>, </a:t>
            </a:r>
            <a:r>
              <a:rPr sz="2500" dirty="0" err="1">
                <a:uFill>
                  <a:solidFill/>
                </a:uFill>
              </a:rPr>
              <a:t>Verfälschung</a:t>
            </a:r>
            <a:r>
              <a:rPr sz="2500" dirty="0">
                <a:uFill>
                  <a:solidFill/>
                </a:uFill>
              </a:rPr>
              <a:t>, </a:t>
            </a:r>
            <a:r>
              <a:rPr sz="2500" dirty="0" err="1">
                <a:uFill>
                  <a:solidFill/>
                </a:uFill>
              </a:rPr>
              <a:t>Betrug</a:t>
            </a:r>
            <a:endParaRPr sz="2500" dirty="0">
              <a:uFill>
                <a:solidFill/>
              </a:uFill>
            </a:endParaRPr>
          </a:p>
        </p:txBody>
      </p:sp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uFillTx/>
              </a:defRPr>
            </a:pP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Lebensmittelchemie</a:t>
            </a:r>
            <a:r>
              <a:rPr sz="4000" dirty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 ?!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44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44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Wässerung (Wein, Milch, Fruchtsaft)</a:t>
            </a:r>
          </a:p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„Entsäuerung“ (Süßung) von Wein mit Bleiacetat </a:t>
            </a:r>
          </a:p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Zusatz von Gesteinsmehlen zu Gewürzen</a:t>
            </a:r>
          </a:p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Verlängerung wertvoller pflanzlicher Öle </a:t>
            </a:r>
            <a:br>
              <a:rPr sz="2400">
                <a:uFill>
                  <a:solidFill/>
                </a:uFill>
              </a:rPr>
            </a:br>
            <a:r>
              <a:rPr sz="2400">
                <a:uFill>
                  <a:solidFill/>
                </a:uFill>
              </a:rPr>
              <a:t>(z.B. Olivenöl)</a:t>
            </a:r>
          </a:p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Diethylenglykol in Wein</a:t>
            </a:r>
          </a:p>
        </p:txBody>
      </p:sp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defRPr sz="1800">
                <a:uFillTx/>
              </a:defRPr>
            </a:pP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Täuschung</a:t>
            </a:r>
            <a:r>
              <a:rPr sz="4000" dirty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Lebensmittelverfälschungen</a:t>
            </a:r>
            <a:endParaRPr sz="4000" dirty="0">
              <a:uFill>
                <a:solidFill/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45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538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 „Analogkäse“</a:t>
            </a:r>
          </a:p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„Schummelschinken“</a:t>
            </a:r>
          </a:p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 synthetisches Apfelsaftkonzentrat</a:t>
            </a:r>
          </a:p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 Pfirsicharoma in Wein</a:t>
            </a:r>
          </a:p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 Melamin in Milchpulver (China)</a:t>
            </a:r>
          </a:p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 ….</a:t>
            </a:r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defRPr sz="1800">
                <a:uFillTx/>
              </a:defRPr>
            </a:pP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Täuschung</a:t>
            </a:r>
            <a:r>
              <a:rPr sz="4000" dirty="0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Lebensmittelverfälschungen</a:t>
            </a:r>
            <a:endParaRPr sz="4000" dirty="0">
              <a:uFill>
                <a:solidFill/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46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754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241093" algn="ctr">
              <a:spcBef>
                <a:spcPts val="0"/>
              </a:spcBef>
              <a:buClr>
                <a:srgbClr val="000000"/>
              </a:buClr>
              <a:buNone/>
              <a:defRPr sz="1800">
                <a:uFillTx/>
              </a:defRPr>
            </a:pP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Verordnung</a:t>
            </a:r>
            <a:endParaRPr sz="1700" b="1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0" indent="241093" algn="ctr">
              <a:spcBef>
                <a:spcPts val="0"/>
              </a:spcBef>
              <a:buClr>
                <a:srgbClr val="000000"/>
              </a:buClr>
              <a:buNone/>
              <a:defRPr sz="1800">
                <a:uFillTx/>
              </a:defRPr>
            </a:pP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über</a:t>
            </a:r>
            <a:r>
              <a:rPr sz="1700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Ausbildung</a:t>
            </a:r>
            <a:r>
              <a:rPr sz="1700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und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Prüfung</a:t>
            </a:r>
            <a:r>
              <a:rPr sz="1700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staatlich</a:t>
            </a:r>
            <a:r>
              <a:rPr sz="1700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geprüfter</a:t>
            </a:r>
            <a:r>
              <a:rPr sz="1700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Lebensmittelchemikerinnen</a:t>
            </a:r>
            <a:r>
              <a:rPr sz="1700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und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Lebensmittelchemiker</a:t>
            </a:r>
            <a:endParaRPr sz="1700" b="1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0" indent="241093" algn="ctr">
              <a:spcBef>
                <a:spcPts val="0"/>
              </a:spcBef>
              <a:buClr>
                <a:srgbClr val="000000"/>
              </a:buClr>
              <a:buNone/>
              <a:defRPr sz="1800">
                <a:uFillTx/>
              </a:defRPr>
            </a:pP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Vom</a:t>
            </a:r>
            <a:r>
              <a:rPr sz="1700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30.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Juli</a:t>
            </a:r>
            <a:r>
              <a:rPr sz="1700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2012</a:t>
            </a:r>
          </a:p>
          <a:p>
            <a:pPr marL="0" indent="241093">
              <a:spcBef>
                <a:spcPts val="0"/>
              </a:spcBef>
              <a:buClr>
                <a:srgbClr val="000000"/>
              </a:buClr>
              <a:buNone/>
              <a:defRPr sz="1800">
                <a:uFillTx/>
              </a:defRPr>
            </a:pPr>
            <a:endParaRPr sz="17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0" indent="241093">
              <a:spcBef>
                <a:spcPts val="0"/>
              </a:spcBef>
              <a:buClr>
                <a:srgbClr val="000000"/>
              </a:buClr>
              <a:buNone/>
              <a:defRPr sz="1800">
                <a:uFillTx/>
              </a:defRPr>
            </a:pP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§ 19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Anerkennung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von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Prüfungen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Anrechnung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von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Studien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- und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Prüfungsleistungen</a:t>
            </a:r>
            <a:endParaRPr sz="17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0" indent="241093">
              <a:spcBef>
                <a:spcPts val="0"/>
              </a:spcBef>
              <a:buClr>
                <a:srgbClr val="000000"/>
              </a:buClr>
              <a:buNone/>
              <a:defRPr sz="1800">
                <a:uFillTx/>
              </a:defRPr>
            </a:pPr>
            <a:endParaRPr sz="17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0" indent="241093">
              <a:spcBef>
                <a:spcPts val="0"/>
              </a:spcBef>
              <a:buClr>
                <a:srgbClr val="000000"/>
              </a:buClr>
              <a:buNone/>
              <a:defRPr sz="1800">
                <a:uFillTx/>
              </a:defRPr>
            </a:pP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(2) Auf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Antrag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ist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durch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das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vorsitzende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Mitglied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des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Prüfungsausschusses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für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den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zweiten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Prüfungsabschnitt</a:t>
            </a:r>
            <a:r>
              <a:rPr sz="1700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eine</a:t>
            </a:r>
            <a:r>
              <a:rPr sz="1700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bestandene</a:t>
            </a:r>
            <a:endParaRPr sz="1700" b="1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0" indent="241093">
              <a:spcBef>
                <a:spcPts val="0"/>
              </a:spcBef>
              <a:buClr>
                <a:srgbClr val="000000"/>
              </a:buClr>
              <a:buNone/>
              <a:defRPr sz="1800">
                <a:uFillTx/>
              </a:defRPr>
            </a:pPr>
            <a:endParaRPr sz="1700" b="1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0" indent="241093">
              <a:spcBef>
                <a:spcPts val="0"/>
              </a:spcBef>
              <a:buClr>
                <a:srgbClr val="000000"/>
              </a:buClr>
              <a:buNone/>
              <a:defRPr sz="1800">
                <a:uFillTx/>
              </a:defRPr>
            </a:pP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1. [...]</a:t>
            </a:r>
          </a:p>
          <a:p>
            <a:pPr marL="0" indent="241093">
              <a:spcBef>
                <a:spcPts val="0"/>
              </a:spcBef>
              <a:buClr>
                <a:srgbClr val="000000"/>
              </a:buClr>
              <a:buNone/>
              <a:defRPr sz="1800">
                <a:uFillTx/>
              </a:defRPr>
            </a:pP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Prüfung</a:t>
            </a:r>
            <a:r>
              <a:rPr sz="1700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zum</a:t>
            </a:r>
            <a:r>
              <a:rPr sz="1700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Master of Science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im</a:t>
            </a:r>
            <a:r>
              <a:rPr sz="1700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Studiengang</a:t>
            </a:r>
            <a:r>
              <a:rPr sz="1700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Lebensmittelchemie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an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einer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deutschen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Hochschule</a:t>
            </a:r>
            <a:endParaRPr sz="17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0" indent="241093">
              <a:spcBef>
                <a:spcPts val="0"/>
              </a:spcBef>
              <a:buClr>
                <a:srgbClr val="000000"/>
              </a:buClr>
              <a:buNone/>
              <a:defRPr sz="1800">
                <a:uFillTx/>
              </a:defRPr>
            </a:pPr>
            <a:endParaRPr sz="1700" dirty="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0" indent="241093">
              <a:spcBef>
                <a:spcPts val="0"/>
              </a:spcBef>
              <a:buClr>
                <a:srgbClr val="000000"/>
              </a:buClr>
              <a:buNone/>
              <a:defRPr sz="1800">
                <a:uFillTx/>
              </a:defRPr>
            </a:pP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als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bestandener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zweiter</a:t>
            </a:r>
            <a:r>
              <a:rPr sz="1700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Prüfungsabschnitt</a:t>
            </a:r>
            <a:r>
              <a:rPr sz="1700" b="1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700" b="1" dirty="0" err="1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anzuerkennen</a:t>
            </a:r>
            <a:r>
              <a:rPr sz="1700" dirty="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 [...]</a:t>
            </a:r>
          </a:p>
        </p:txBody>
      </p:sp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uFillTx/>
              </a:defRPr>
            </a:pP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APOLMChem</a:t>
            </a:r>
            <a:endParaRPr sz="4000" dirty="0">
              <a:uFill>
                <a:solidFill/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47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619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idx="1"/>
          </p:nvPr>
        </p:nvSpPr>
        <p:spPr>
          <a:xfrm>
            <a:off x="3707904" y="1600200"/>
            <a:ext cx="4978896" cy="45259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400" dirty="0" err="1">
                <a:uFill>
                  <a:solidFill/>
                </a:uFill>
              </a:rPr>
              <a:t>Amtliche</a:t>
            </a:r>
            <a:r>
              <a:rPr sz="2400" dirty="0">
                <a:uFill>
                  <a:solidFill/>
                </a:uFill>
              </a:rPr>
              <a:t> </a:t>
            </a:r>
            <a:r>
              <a:rPr sz="2400" dirty="0" err="1">
                <a:uFill>
                  <a:solidFill/>
                </a:uFill>
              </a:rPr>
              <a:t>Lebensmittelüberwachung</a:t>
            </a:r>
            <a:endParaRPr sz="2400" dirty="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400" dirty="0" err="1">
                <a:uFill>
                  <a:solidFill/>
                </a:uFill>
              </a:rPr>
              <a:t>Schutz</a:t>
            </a:r>
            <a:r>
              <a:rPr sz="2400" dirty="0">
                <a:uFill>
                  <a:solidFill/>
                </a:uFill>
              </a:rPr>
              <a:t> des </a:t>
            </a:r>
            <a:r>
              <a:rPr sz="2400" dirty="0" err="1">
                <a:uFill>
                  <a:solidFill/>
                </a:uFill>
              </a:rPr>
              <a:t>Verbrauchers</a:t>
            </a:r>
            <a:r>
              <a:rPr sz="2400" dirty="0">
                <a:uFill>
                  <a:solidFill/>
                </a:uFill>
              </a:rPr>
              <a:t> </a:t>
            </a:r>
            <a:r>
              <a:rPr sz="2400" dirty="0" err="1">
                <a:uFill>
                  <a:solidFill/>
                </a:uFill>
              </a:rPr>
              <a:t>vor</a:t>
            </a:r>
            <a:r>
              <a:rPr sz="2400" dirty="0">
                <a:uFill>
                  <a:solidFill/>
                </a:uFill>
              </a:rPr>
              <a:t> </a:t>
            </a:r>
            <a:r>
              <a:rPr sz="2400" dirty="0" err="1">
                <a:uFill>
                  <a:solidFill/>
                </a:uFill>
              </a:rPr>
              <a:t>gesundheitlichen</a:t>
            </a:r>
            <a:r>
              <a:rPr sz="2400" dirty="0">
                <a:uFill>
                  <a:solidFill/>
                </a:uFill>
              </a:rPr>
              <a:t> </a:t>
            </a:r>
            <a:r>
              <a:rPr sz="2400" dirty="0" err="1">
                <a:uFill>
                  <a:solidFill/>
                </a:uFill>
              </a:rPr>
              <a:t>Gefahren</a:t>
            </a:r>
            <a:r>
              <a:rPr sz="2400" dirty="0">
                <a:uFill>
                  <a:solidFill/>
                </a:uFill>
              </a:rPr>
              <a:t> und </a:t>
            </a:r>
            <a:r>
              <a:rPr sz="2400" dirty="0" err="1">
                <a:uFill>
                  <a:solidFill/>
                </a:uFill>
              </a:rPr>
              <a:t>vor</a:t>
            </a:r>
            <a:r>
              <a:rPr sz="2400" dirty="0">
                <a:uFill>
                  <a:solidFill/>
                </a:uFill>
              </a:rPr>
              <a:t> </a:t>
            </a:r>
            <a:r>
              <a:rPr sz="2400" dirty="0" err="1">
                <a:uFill>
                  <a:solidFill/>
                </a:uFill>
              </a:rPr>
              <a:t>Täuschung</a:t>
            </a:r>
            <a:r>
              <a:rPr sz="2400" dirty="0">
                <a:uFill>
                  <a:solidFill/>
                </a:uFill>
              </a:rPr>
              <a:t>/</a:t>
            </a:r>
            <a:r>
              <a:rPr sz="2400" dirty="0" err="1">
                <a:uFill>
                  <a:solidFill/>
                </a:uFill>
              </a:rPr>
              <a:t>Betrug</a:t>
            </a:r>
            <a:endParaRPr sz="2400" dirty="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400" dirty="0" err="1">
                <a:uFill>
                  <a:solidFill/>
                </a:uFill>
              </a:rPr>
              <a:t>Betriebskontrolle</a:t>
            </a:r>
            <a:r>
              <a:rPr sz="2400" dirty="0">
                <a:uFill>
                  <a:solidFill/>
                </a:uFill>
              </a:rPr>
              <a:t> (</a:t>
            </a:r>
            <a:r>
              <a:rPr sz="2400" dirty="0" err="1">
                <a:uFill>
                  <a:solidFill/>
                </a:uFill>
              </a:rPr>
              <a:t>Hersteller</a:t>
            </a:r>
            <a:r>
              <a:rPr sz="2400" dirty="0">
                <a:uFill>
                  <a:solidFill/>
                </a:uFill>
              </a:rPr>
              <a:t>, Handel)</a:t>
            </a:r>
          </a:p>
          <a:p>
            <a:pPr lvl="1">
              <a:defRPr sz="1800">
                <a:uFillTx/>
              </a:defRPr>
            </a:pPr>
            <a:r>
              <a:rPr sz="2400" dirty="0" err="1">
                <a:uFill>
                  <a:solidFill/>
                </a:uFill>
              </a:rPr>
              <a:t>Lebensmittel</a:t>
            </a:r>
            <a:r>
              <a:rPr sz="2400" dirty="0">
                <a:uFill>
                  <a:solidFill/>
                </a:uFill>
              </a:rPr>
              <a:t>- und </a:t>
            </a:r>
            <a:r>
              <a:rPr sz="2400" dirty="0" err="1">
                <a:uFill>
                  <a:solidFill/>
                </a:uFill>
              </a:rPr>
              <a:t>Bedarfsgegenständeuntersuchung</a:t>
            </a:r>
            <a:endParaRPr sz="2400" dirty="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400" dirty="0" err="1">
                <a:uFill>
                  <a:solidFill/>
                </a:uFill>
              </a:rPr>
              <a:t>gutachterliche</a:t>
            </a:r>
            <a:r>
              <a:rPr sz="2400" dirty="0">
                <a:uFill>
                  <a:solidFill/>
                </a:uFill>
              </a:rPr>
              <a:t> </a:t>
            </a:r>
            <a:r>
              <a:rPr sz="2400" dirty="0" err="1">
                <a:uFill>
                  <a:solidFill/>
                </a:uFill>
              </a:rPr>
              <a:t>Tätigkeit</a:t>
            </a:r>
            <a:endParaRPr sz="2400" dirty="0">
              <a:uFill>
                <a:solidFill/>
              </a:uFill>
            </a:endParaRPr>
          </a:p>
        </p:txBody>
      </p:sp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uFillTx/>
              </a:defRPr>
            </a:pP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Berufsbild</a:t>
            </a:r>
            <a:endParaRPr sz="4000" dirty="0">
              <a:uFill>
                <a:solidFill/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48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98287"/>
            <a:ext cx="3070721" cy="430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26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uFillTx/>
              </a:defRPr>
            </a:pP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Berufsbild</a:t>
            </a:r>
            <a:endParaRPr sz="4000" dirty="0">
              <a:uFill>
                <a:solidFill/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49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51520" y="1340768"/>
            <a:ext cx="4464496" cy="2088232"/>
          </a:xfrm>
          <a:prstGeom prst="ellipse">
            <a:avLst/>
          </a:prstGeom>
          <a:noFill/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de-DE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Amtliche Überwachung</a:t>
            </a:r>
          </a:p>
          <a:p>
            <a:pPr algn="ctr">
              <a:spcAft>
                <a:spcPts val="1800"/>
              </a:spcAft>
            </a:pPr>
            <a:r>
              <a:rPr lang="de-DE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Lebensmittel, Futtermittel, Bedarfsgegenstände, Kosmetika, …</a:t>
            </a:r>
            <a:endParaRPr lang="de-DE" sz="1800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4968552" y="1700808"/>
            <a:ext cx="3923928" cy="2088232"/>
          </a:xfrm>
          <a:prstGeom prst="ellipse">
            <a:avLst/>
          </a:prstGeom>
          <a:noFill/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de-DE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Industrie</a:t>
            </a:r>
          </a:p>
          <a:p>
            <a:pPr algn="ctr"/>
            <a:r>
              <a:rPr lang="de-DE" sz="18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Lebensmittel, Kosmetika, Pharmazeutika, Laborgeräte, </a:t>
            </a:r>
            <a:r>
              <a:rPr lang="de-DE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… </a:t>
            </a:r>
          </a:p>
        </p:txBody>
      </p:sp>
      <p:sp>
        <p:nvSpPr>
          <p:cNvPr id="10" name="Ellipse 9"/>
          <p:cNvSpPr/>
          <p:nvPr/>
        </p:nvSpPr>
        <p:spPr>
          <a:xfrm>
            <a:off x="251520" y="3645024"/>
            <a:ext cx="3923928" cy="2088232"/>
          </a:xfrm>
          <a:prstGeom prst="ellipse">
            <a:avLst/>
          </a:prstGeom>
          <a:noFill/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de-DE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Forschung</a:t>
            </a:r>
          </a:p>
          <a:p>
            <a:pPr algn="ctr"/>
            <a:r>
              <a:rPr lang="de-DE" sz="18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Universitäten, außer-universitäre Forschungs-institute (BRD, EU), …</a:t>
            </a:r>
            <a:endParaRPr lang="de-DE" sz="1800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4572000" y="4149080"/>
            <a:ext cx="4248472" cy="2088232"/>
          </a:xfrm>
          <a:prstGeom prst="ellipse">
            <a:avLst/>
          </a:prstGeom>
          <a:noFill/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de-DE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Sonstige</a:t>
            </a:r>
          </a:p>
          <a:p>
            <a:pPr algn="ctr"/>
            <a:r>
              <a:rPr lang="de-DE" sz="18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Handelslaboratorien</a:t>
            </a:r>
            <a:r>
              <a:rPr lang="de-DE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18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Bundesbehörden, EU, Zoll</a:t>
            </a:r>
            <a:r>
              <a:rPr lang="de-DE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, BKA, </a:t>
            </a:r>
            <a:r>
              <a:rPr lang="de-DE" sz="18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Verbraucherschutz-organisationen,</a:t>
            </a:r>
            <a:r>
              <a:rPr lang="de-DE" sz="18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… </a:t>
            </a:r>
            <a:endParaRPr lang="de-DE" sz="1800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62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Chemie</a:t>
            </a:r>
            <a:r>
              <a:rPr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Gießen</a:t>
            </a:r>
            <a:endParaRPr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168"/>
          <p:cNvSpPr>
            <a:spLocks noChangeShapeType="1"/>
          </p:cNvSpPr>
          <p:nvPr/>
        </p:nvSpPr>
        <p:spPr bwMode="auto">
          <a:xfrm>
            <a:off x="250825" y="6321425"/>
            <a:ext cx="8637588" cy="0"/>
          </a:xfrm>
          <a:prstGeom prst="line">
            <a:avLst/>
          </a:prstGeom>
          <a:noFill/>
          <a:ln w="8001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pic>
        <p:nvPicPr>
          <p:cNvPr id="14" name="Picture 188" descr="jlu-logo-600_ohnestri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6203950"/>
            <a:ext cx="11525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560" y="-3003710"/>
            <a:ext cx="6504290" cy="49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40000"/>
            <a:ext cx="451469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9" y="1440000"/>
            <a:ext cx="327555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3"/>
          <p:cNvGrpSpPr>
            <a:grpSpLocks noChangeAspect="1"/>
          </p:cNvGrpSpPr>
          <p:nvPr/>
        </p:nvGrpSpPr>
        <p:grpSpPr>
          <a:xfrm>
            <a:off x="583416" y="2274281"/>
            <a:ext cx="8304997" cy="3779232"/>
            <a:chOff x="823119" y="2204864"/>
            <a:chExt cx="7513796" cy="341919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119" y="2204864"/>
              <a:ext cx="7493000" cy="217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865" y="4290556"/>
              <a:ext cx="7512050" cy="13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148" y="6409531"/>
            <a:ext cx="4514400" cy="32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5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176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uFillTx/>
              </a:defRPr>
            </a:pPr>
            <a:r>
              <a:rPr sz="4000" dirty="0" err="1">
                <a:uFill>
                  <a:solidFill/>
                </a:uFill>
                <a:latin typeface="Arial" panose="020B0604020202020204" pitchFamily="34" charset="0"/>
                <a:cs typeface="Arial" panose="020B0604020202020204" pitchFamily="34" charset="0"/>
              </a:rPr>
              <a:t>Berufsbild</a:t>
            </a:r>
            <a:endParaRPr sz="4000" dirty="0">
              <a:uFill>
                <a:solidFill/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50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884472" cy="462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25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www.montypython.com/uploads/Films_FOLDER_Movies-102sq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01" y="581025"/>
            <a:ext cx="5813598" cy="581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35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feld 27"/>
          <p:cNvSpPr txBox="1"/>
          <p:nvPr/>
        </p:nvSpPr>
        <p:spPr>
          <a:xfrm>
            <a:off x="467544" y="1594822"/>
            <a:ext cx="8251312" cy="45704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200" dirty="0" smtClean="0">
                <a:latin typeface="Arial" pitchFamily="34" charset="0"/>
                <a:cs typeface="Arial" pitchFamily="34" charset="0"/>
              </a:rPr>
              <a:t>Materialwissenschaft beschäftigt sich mit der Entwicklung, der Herstellung und Verarbeitung von Materialien und Werkstoffen. </a:t>
            </a:r>
            <a:r>
              <a:rPr lang="de-DE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3200" dirty="0" smtClean="0">
                <a:latin typeface="Arial" pitchFamily="34" charset="0"/>
                <a:cs typeface="Arial" pitchFamily="34" charset="0"/>
              </a:rPr>
            </a:br>
            <a:endParaRPr lang="de-DE" sz="3200" dirty="0" smtClean="0">
              <a:latin typeface="Arial" pitchFamily="34" charset="0"/>
              <a:cs typeface="Arial" pitchFamily="34" charset="0"/>
            </a:endParaRPr>
          </a:p>
          <a:p>
            <a:pPr marL="3927475" lvl="8" indent="-269875">
              <a:spcAft>
                <a:spcPts val="600"/>
              </a:spcAft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naturwissenschaftlicher Studiengang! (kein Ingenieurstudiengang)</a:t>
            </a:r>
          </a:p>
          <a:p>
            <a:pPr marL="3927475" lvl="8" indent="-269875">
              <a:spcAft>
                <a:spcPts val="600"/>
              </a:spcAft>
              <a:buFont typeface="Arial" pitchFamily="34" charset="0"/>
              <a:buChar char="•"/>
            </a:pP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Querschnittsdisziplin</a:t>
            </a: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pPr marL="3927475" lvl="8" indent="-269875">
              <a:spcAft>
                <a:spcPts val="600"/>
              </a:spcAft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Entwicklung, Synthese, Charakterisierung und Optimierung von „Funktionalen Materialien“ </a:t>
            </a:r>
          </a:p>
          <a:p>
            <a:pPr marL="3927475" lvl="8" indent="-269875">
              <a:spcAft>
                <a:spcPts val="600"/>
              </a:spcAft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Beispiele: Nanomaterialien, intelligente Materialien</a:t>
            </a:r>
            <a:r>
              <a:rPr lang="de-DE" sz="2000" smtClean="0">
                <a:latin typeface="Arial" pitchFamily="34" charset="0"/>
                <a:cs typeface="Arial" pitchFamily="34" charset="0"/>
              </a:rPr>
              <a:t>, Halbleiter-Materialien, Hybridmaterialien, …</a:t>
            </a:r>
            <a:endParaRPr lang="de-DE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116632"/>
            <a:ext cx="9144000" cy="1045418"/>
          </a:xfrm>
          <a:solidFill>
            <a:srgbClr val="F2F2F2">
              <a:alpha val="78824"/>
            </a:srgbClr>
          </a:solidFill>
        </p:spPr>
        <p:txBody>
          <a:bodyPr>
            <a:normAutofit/>
          </a:bodyPr>
          <a:lstStyle/>
          <a:p>
            <a:r>
              <a:rPr lang="de-DE" sz="3400" b="1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B.Sc</a:t>
            </a:r>
            <a:r>
              <a:rPr lang="de-DE" sz="34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. Materialwissenschaft</a:t>
            </a:r>
            <a:endParaRPr lang="de-DE" sz="34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6" name="Gruppieren 11"/>
          <p:cNvGrpSpPr/>
          <p:nvPr/>
        </p:nvGrpSpPr>
        <p:grpSpPr>
          <a:xfrm>
            <a:off x="538932" y="2925093"/>
            <a:ext cx="3529012" cy="3024187"/>
            <a:chOff x="538163" y="115888"/>
            <a:chExt cx="3529012" cy="3024187"/>
          </a:xfrm>
        </p:grpSpPr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538163" y="115888"/>
              <a:ext cx="2160587" cy="2159000"/>
            </a:xfrm>
            <a:prstGeom prst="ellipse">
              <a:avLst/>
            </a:prstGeom>
            <a:solidFill>
              <a:srgbClr val="FC1D0C">
                <a:alpha val="6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1185863" y="981075"/>
              <a:ext cx="2160587" cy="2159000"/>
            </a:xfrm>
            <a:prstGeom prst="ellipse">
              <a:avLst/>
            </a:prstGeom>
            <a:solidFill>
              <a:srgbClr val="12F62D">
                <a:alpha val="6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1906588" y="115888"/>
              <a:ext cx="2160587" cy="2159000"/>
            </a:xfrm>
            <a:prstGeom prst="ellipse">
              <a:avLst/>
            </a:prstGeom>
            <a:solidFill>
              <a:srgbClr val="2020E8">
                <a:alpha val="6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827088" y="620713"/>
              <a:ext cx="7929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b="1" dirty="0">
                  <a:solidFill>
                    <a:srgbClr val="FC1D0C"/>
                  </a:solidFill>
                  <a:latin typeface="Calibri" pitchFamily="34" charset="0"/>
                  <a:cs typeface="Calibri" pitchFamily="34" charset="0"/>
                </a:rPr>
                <a:t>Physik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953917" y="899428"/>
              <a:ext cx="8980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b="1" dirty="0">
                  <a:solidFill>
                    <a:srgbClr val="2020E8"/>
                  </a:solidFill>
                  <a:latin typeface="Calibri" pitchFamily="34" charset="0"/>
                  <a:cs typeface="Calibri" pitchFamily="34" charset="0"/>
                </a:rPr>
                <a:t>Chemie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762125" y="2349500"/>
              <a:ext cx="10604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b="1" dirty="0">
                  <a:solidFill>
                    <a:srgbClr val="08CA1F"/>
                  </a:solidFill>
                  <a:latin typeface="Calibri" pitchFamily="34" charset="0"/>
                  <a:cs typeface="Calibri" pitchFamily="34" charset="0"/>
                </a:rPr>
                <a:t>Biologie/</a:t>
              </a:r>
            </a:p>
            <a:p>
              <a:r>
                <a:rPr lang="de-DE" sz="1800" b="1" dirty="0">
                  <a:solidFill>
                    <a:srgbClr val="08CA1F"/>
                  </a:solidFill>
                  <a:latin typeface="Calibri" pitchFamily="34" charset="0"/>
                  <a:cs typeface="Calibri" pitchFamily="34" charset="0"/>
                </a:rPr>
                <a:t>Medizin</a:t>
              </a:r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546895" y="404068"/>
              <a:ext cx="1439863" cy="1439863"/>
            </a:xfrm>
            <a:prstGeom prst="ellipse">
              <a:avLst/>
            </a:prstGeom>
            <a:solidFill>
              <a:srgbClr val="FFFF00">
                <a:alpha val="6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772168" y="619795"/>
              <a:ext cx="998863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b="1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Material</a:t>
              </a:r>
            </a:p>
            <a:p>
              <a:r>
                <a:rPr lang="de-DE" sz="1800" b="1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Wissen-</a:t>
              </a:r>
            </a:p>
            <a:p>
              <a:r>
                <a:rPr lang="de-DE" sz="1800" b="1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schaften</a:t>
              </a:r>
            </a:p>
          </p:txBody>
        </p:sp>
      </p:grp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88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studiengänge\MaWi\reakkreditierung_2017\studienverlaufsplan_BSc-MaWi_20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5" y="1700808"/>
            <a:ext cx="8448359" cy="37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15200"/>
            <a:ext cx="9143999" cy="10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sz="3200" b="1" kern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Studienverlauf</a:t>
            </a:r>
            <a:endParaRPr lang="de-DE" sz="3200" b="1" kern="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857250" y="2971799"/>
            <a:ext cx="2562225" cy="2476500"/>
            <a:chOff x="857250" y="7008449"/>
            <a:chExt cx="2562225" cy="2476500"/>
          </a:xfrm>
        </p:grpSpPr>
        <p:sp>
          <p:nvSpPr>
            <p:cNvPr id="3" name="Rechteck 2"/>
            <p:cNvSpPr/>
            <p:nvPr/>
          </p:nvSpPr>
          <p:spPr>
            <a:xfrm>
              <a:off x="857250" y="7008450"/>
              <a:ext cx="1276350" cy="2476499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>
              <a:off x="2120702" y="7008449"/>
              <a:ext cx="1298773" cy="2476499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3467100" y="3652083"/>
            <a:ext cx="3849526" cy="1786692"/>
            <a:chOff x="3467100" y="7688733"/>
            <a:chExt cx="3849526" cy="1786692"/>
          </a:xfrm>
        </p:grpSpPr>
        <p:sp>
          <p:nvSpPr>
            <p:cNvPr id="9" name="Rechteck 8"/>
            <p:cNvSpPr/>
            <p:nvPr/>
          </p:nvSpPr>
          <p:spPr>
            <a:xfrm>
              <a:off x="4715595" y="7688733"/>
              <a:ext cx="1294680" cy="1786692"/>
            </a:xfrm>
            <a:prstGeom prst="rect">
              <a:avLst/>
            </a:prstGeom>
            <a:solidFill>
              <a:srgbClr val="1B62A0">
                <a:alpha val="2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6013683" y="8315955"/>
              <a:ext cx="1302943" cy="1159470"/>
            </a:xfrm>
            <a:prstGeom prst="rect">
              <a:avLst/>
            </a:prstGeom>
            <a:solidFill>
              <a:srgbClr val="1B62A0">
                <a:alpha val="2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3467100" y="7688734"/>
              <a:ext cx="1248495" cy="1177092"/>
            </a:xfrm>
            <a:prstGeom prst="rect">
              <a:avLst/>
            </a:prstGeom>
            <a:solidFill>
              <a:srgbClr val="1B62A0">
                <a:alpha val="2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2123728" y="1738218"/>
            <a:ext cx="5200997" cy="2464886"/>
            <a:chOff x="1979552" y="2190996"/>
            <a:chExt cx="5200997" cy="2464886"/>
          </a:xfrm>
        </p:grpSpPr>
        <p:sp>
          <p:nvSpPr>
            <p:cNvPr id="10" name="Rechteck 9"/>
            <p:cNvSpPr/>
            <p:nvPr/>
          </p:nvSpPr>
          <p:spPr>
            <a:xfrm>
              <a:off x="1979552" y="2190996"/>
              <a:ext cx="5200997" cy="1186726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4600020" y="3424578"/>
              <a:ext cx="2580529" cy="576535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5945343" y="4047959"/>
              <a:ext cx="1235206" cy="607923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1046162"/>
          </a:xfrm>
          <a:solidFill>
            <a:srgbClr val="F2F2F2">
              <a:alpha val="78824"/>
            </a:srgbClr>
          </a:solidFill>
        </p:spPr>
        <p:txBody>
          <a:bodyPr>
            <a:normAutofit/>
          </a:bodyPr>
          <a:lstStyle/>
          <a:p>
            <a:r>
              <a:rPr lang="de-DE" sz="3400" b="1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B.Sc</a:t>
            </a:r>
            <a:r>
              <a:rPr lang="de-DE" sz="34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. Materialwissenschaft</a:t>
            </a:r>
            <a:endParaRPr lang="de-DE" sz="34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292" name="Picture 4" descr="Tempel_Ersat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9825" y="944563"/>
            <a:ext cx="6767513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501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115200"/>
            <a:ext cx="9144000" cy="1044000"/>
          </a:xfrm>
          <a:solidFill>
            <a:srgbClr val="F2F2F2">
              <a:alpha val="78824"/>
            </a:srgbClr>
          </a:solidFill>
        </p:spPr>
        <p:txBody>
          <a:bodyPr>
            <a:normAutofit/>
          </a:bodyPr>
          <a:lstStyle/>
          <a:p>
            <a:r>
              <a:rPr lang="de-DE" sz="3400" b="1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Inhalte</a:t>
            </a:r>
            <a:endParaRPr lang="de-DE" sz="34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67544" y="1700808"/>
            <a:ext cx="8251312" cy="40934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Grundmodule (1</a:t>
            </a:r>
            <a:r>
              <a:rPr lang="de-DE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de-DE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 4. </a:t>
            </a:r>
            <a:r>
              <a:rPr lang="de-DE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Semester)</a:t>
            </a: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aus den Bachelor-Studiengängen Chemie und Physik sowie ein Grundmodul Mathematik</a:t>
            </a:r>
          </a:p>
          <a:p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Erweiterungsmodule (3. -  5. Semester)</a:t>
            </a: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zu Gebieten Materialien (Chemie) und Methoden (Physik)</a:t>
            </a:r>
          </a:p>
          <a:p>
            <a:r>
              <a:rPr lang="de-DE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Vertiefungsmodule (</a:t>
            </a:r>
            <a:r>
              <a:rPr lang="de-DE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+ 6. Semester)</a:t>
            </a: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mit hoher Anwendungsorientierung</a:t>
            </a: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industrienahes oder forschungsbezogenes Studienprojekt</a:t>
            </a: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(Berufspraktikum)</a:t>
            </a:r>
          </a:p>
          <a:p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Bachelor-Thesis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123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el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1042987"/>
          </a:xfrm>
          <a:solidFill>
            <a:srgbClr val="F2F2F2">
              <a:alpha val="78824"/>
            </a:srgbClr>
          </a:solidFill>
        </p:spPr>
        <p:txBody>
          <a:bodyPr>
            <a:normAutofit/>
          </a:bodyPr>
          <a:lstStyle/>
          <a:p>
            <a:r>
              <a:rPr lang="de-DE" sz="3400" b="1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Beteiligte Physik-Gruppen</a:t>
            </a:r>
            <a:endParaRPr lang="de-DE" sz="34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35979" y="1241256"/>
            <a:ext cx="2375298" cy="2328200"/>
            <a:chOff x="35979" y="1374540"/>
            <a:chExt cx="2375298" cy="2328200"/>
          </a:xfrm>
        </p:grpSpPr>
        <p:sp>
          <p:nvSpPr>
            <p:cNvPr id="288" name="Shape 288"/>
            <p:cNvSpPr/>
            <p:nvPr/>
          </p:nvSpPr>
          <p:spPr>
            <a:xfrm>
              <a:off x="35979" y="2840966"/>
              <a:ext cx="2375298" cy="861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1700" b="1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Peter J. Klar</a:t>
              </a:r>
              <a:endParaRPr sz="1700" b="1">
                <a:solidFill>
                  <a:prstClr val="black"/>
                </a:solidFill>
                <a:uFill>
                  <a:solidFill/>
                </a:uFill>
                <a:ea typeface="Calibri"/>
                <a:cs typeface="Calibri"/>
                <a:sym typeface="Calibri"/>
              </a:endParaRPr>
            </a:p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Mikro-/Nanostrukturen,</a:t>
              </a:r>
              <a:b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</a:br>
              <a: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Dünnfilme, Bauelemente</a:t>
              </a:r>
              <a:endParaRPr sz="1700">
                <a:solidFill>
                  <a:prstClr val="black"/>
                </a:solidFill>
                <a:uFill>
                  <a:solidFill/>
                </a:uFill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148" y="1374540"/>
              <a:ext cx="958961" cy="1438441"/>
            </a:xfrm>
            <a:prstGeom prst="rect">
              <a:avLst/>
            </a:prstGeom>
          </p:spPr>
        </p:pic>
      </p:grpSp>
      <p:grpSp>
        <p:nvGrpSpPr>
          <p:cNvPr id="16" name="Gruppieren 15"/>
          <p:cNvGrpSpPr/>
          <p:nvPr/>
        </p:nvGrpSpPr>
        <p:grpSpPr>
          <a:xfrm>
            <a:off x="-108520" y="3789040"/>
            <a:ext cx="2664296" cy="2301774"/>
            <a:chOff x="-108520" y="3935379"/>
            <a:chExt cx="2664296" cy="2301774"/>
          </a:xfrm>
        </p:grpSpPr>
        <p:sp>
          <p:nvSpPr>
            <p:cNvPr id="279" name="Shape 279"/>
            <p:cNvSpPr/>
            <p:nvPr/>
          </p:nvSpPr>
          <p:spPr>
            <a:xfrm>
              <a:off x="-108520" y="5375379"/>
              <a:ext cx="2664296" cy="861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1700" b="1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Sangam Chatterjee</a:t>
              </a:r>
              <a:endParaRPr sz="1700" b="1" dirty="0">
                <a:solidFill>
                  <a:prstClr val="black"/>
                </a:solidFill>
                <a:uFill>
                  <a:solidFill/>
                </a:uFill>
                <a:ea typeface="Calibri"/>
                <a:cs typeface="Calibri"/>
                <a:sym typeface="Calibri"/>
              </a:endParaRPr>
            </a:p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Optik, Spektroskopie, Halbleiter</a:t>
              </a:r>
              <a:endParaRPr sz="1700" dirty="0">
                <a:solidFill>
                  <a:prstClr val="black"/>
                </a:solidFill>
                <a:uFill>
                  <a:solidFill/>
                </a:uFill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28" y="3935379"/>
              <a:ext cx="960000" cy="1440000"/>
            </a:xfrm>
            <a:prstGeom prst="rect">
              <a:avLst/>
            </a:prstGeom>
          </p:spPr>
        </p:pic>
      </p:grpSp>
      <p:grpSp>
        <p:nvGrpSpPr>
          <p:cNvPr id="13" name="Gruppieren 12"/>
          <p:cNvGrpSpPr/>
          <p:nvPr/>
        </p:nvGrpSpPr>
        <p:grpSpPr>
          <a:xfrm>
            <a:off x="4452469" y="1241256"/>
            <a:ext cx="2375298" cy="2301774"/>
            <a:chOff x="4427984" y="1241256"/>
            <a:chExt cx="2375298" cy="2301774"/>
          </a:xfrm>
        </p:grpSpPr>
        <p:sp>
          <p:nvSpPr>
            <p:cNvPr id="284" name="Shape 284"/>
            <p:cNvSpPr/>
            <p:nvPr/>
          </p:nvSpPr>
          <p:spPr>
            <a:xfrm>
              <a:off x="4427984" y="2681256"/>
              <a:ext cx="2375298" cy="861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1700" b="1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André Schirmeisen</a:t>
              </a:r>
            </a:p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Rastersonden-Mikroskopie</a:t>
              </a:r>
              <a:endParaRPr sz="1700">
                <a:solidFill>
                  <a:prstClr val="black"/>
                </a:solidFill>
                <a:uFill>
                  <a:solidFill/>
                </a:uFill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633" y="1241256"/>
              <a:ext cx="960000" cy="1440000"/>
            </a:xfrm>
            <a:prstGeom prst="rect">
              <a:avLst/>
            </a:prstGeom>
          </p:spPr>
        </p:pic>
      </p:grpSp>
      <p:grpSp>
        <p:nvGrpSpPr>
          <p:cNvPr id="15" name="Gruppieren 14"/>
          <p:cNvGrpSpPr/>
          <p:nvPr/>
        </p:nvGrpSpPr>
        <p:grpSpPr>
          <a:xfrm>
            <a:off x="2292391" y="3789040"/>
            <a:ext cx="2375298" cy="2563385"/>
            <a:chOff x="2304231" y="4221088"/>
            <a:chExt cx="2375298" cy="2563385"/>
          </a:xfrm>
        </p:grpSpPr>
        <p:sp>
          <p:nvSpPr>
            <p:cNvPr id="282" name="Shape 282"/>
            <p:cNvSpPr/>
            <p:nvPr/>
          </p:nvSpPr>
          <p:spPr>
            <a:xfrm>
              <a:off x="2304231" y="5661089"/>
              <a:ext cx="2375298" cy="1123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1700" b="1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Derck Schlettwein</a:t>
              </a:r>
            </a:p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Molekulare</a:t>
              </a:r>
              <a:b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</a:br>
              <a: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Materialien,</a:t>
              </a:r>
              <a:b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</a:br>
              <a: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organische Elektronik</a:t>
              </a:r>
              <a:endParaRPr sz="1700">
                <a:solidFill>
                  <a:prstClr val="black"/>
                </a:solidFill>
                <a:uFill>
                  <a:solidFill/>
                </a:uFill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80" y="4221088"/>
              <a:ext cx="1152000" cy="1440000"/>
            </a:xfrm>
            <a:prstGeom prst="rect">
              <a:avLst/>
            </a:prstGeom>
          </p:spPr>
        </p:pic>
      </p:grpSp>
      <p:grpSp>
        <p:nvGrpSpPr>
          <p:cNvPr id="12" name="Gruppieren 11"/>
          <p:cNvGrpSpPr/>
          <p:nvPr/>
        </p:nvGrpSpPr>
        <p:grpSpPr>
          <a:xfrm>
            <a:off x="4404304" y="3789040"/>
            <a:ext cx="2375298" cy="2040165"/>
            <a:chOff x="4427984" y="4221088"/>
            <a:chExt cx="2375298" cy="2040165"/>
          </a:xfrm>
        </p:grpSpPr>
        <p:sp>
          <p:nvSpPr>
            <p:cNvPr id="20" name="Shape 282"/>
            <p:cNvSpPr/>
            <p:nvPr/>
          </p:nvSpPr>
          <p:spPr>
            <a:xfrm>
              <a:off x="4427984" y="5661089"/>
              <a:ext cx="2375298" cy="600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1700" b="1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Michael Dürr</a:t>
              </a:r>
            </a:p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Oberflächenphysik</a:t>
              </a:r>
              <a:endParaRPr sz="1700">
                <a:solidFill>
                  <a:prstClr val="black"/>
                </a:solidFill>
                <a:uFill>
                  <a:solidFill/>
                </a:uFill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633" y="4221088"/>
              <a:ext cx="1080000" cy="1440000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6660715" y="1241256"/>
            <a:ext cx="2375298" cy="2040164"/>
            <a:chOff x="6516699" y="1400966"/>
            <a:chExt cx="2375298" cy="2040164"/>
          </a:xfrm>
        </p:grpSpPr>
        <p:sp>
          <p:nvSpPr>
            <p:cNvPr id="34" name="Shape 288"/>
            <p:cNvSpPr/>
            <p:nvPr/>
          </p:nvSpPr>
          <p:spPr>
            <a:xfrm>
              <a:off x="6516699" y="2840966"/>
              <a:ext cx="2375298" cy="600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1700" b="1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Christian Heiliger</a:t>
              </a:r>
              <a:endParaRPr sz="1700" b="1">
                <a:solidFill>
                  <a:prstClr val="black"/>
                </a:solidFill>
                <a:uFill>
                  <a:solidFill/>
                </a:uFill>
                <a:ea typeface="Calibri"/>
                <a:cs typeface="Calibri"/>
                <a:sym typeface="Calibri"/>
              </a:endParaRPr>
            </a:p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Festkörper-Theorie</a:t>
              </a:r>
              <a:endParaRPr sz="1700">
                <a:solidFill>
                  <a:prstClr val="black"/>
                </a:solidFill>
                <a:uFill>
                  <a:solidFill/>
                </a:uFill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74" name="Picture 2" descr="https://www.uni-giessen.de/fbz/fb07/fachgebiete/physik/einrichtungen/theorie/cmt/bilder/heiliger_christian/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269" y="1400966"/>
              <a:ext cx="1106159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pieren 13"/>
          <p:cNvGrpSpPr/>
          <p:nvPr/>
        </p:nvGrpSpPr>
        <p:grpSpPr>
          <a:xfrm>
            <a:off x="2244224" y="1241256"/>
            <a:ext cx="2375298" cy="2316066"/>
            <a:chOff x="2304231" y="1400966"/>
            <a:chExt cx="2375298" cy="2316066"/>
          </a:xfrm>
        </p:grpSpPr>
        <p:sp>
          <p:nvSpPr>
            <p:cNvPr id="39" name="Shape 288"/>
            <p:cNvSpPr/>
            <p:nvPr/>
          </p:nvSpPr>
          <p:spPr>
            <a:xfrm>
              <a:off x="2304231" y="2855258"/>
              <a:ext cx="2375298" cy="861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1700" b="1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Detlev Hofmann</a:t>
              </a:r>
              <a:endParaRPr sz="1700" b="1">
                <a:solidFill>
                  <a:prstClr val="black"/>
                </a:solidFill>
                <a:uFill>
                  <a:solidFill/>
                </a:uFill>
                <a:ea typeface="Calibri"/>
                <a:cs typeface="Calibri"/>
                <a:sym typeface="Calibri"/>
              </a:endParaRPr>
            </a:p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Festkörper-Charaktierisierung</a:t>
              </a:r>
              <a:endParaRPr sz="1700">
                <a:solidFill>
                  <a:prstClr val="black"/>
                </a:solidFill>
                <a:uFill>
                  <a:solidFill/>
                </a:uFill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1880" y="1400966"/>
              <a:ext cx="960000" cy="1440000"/>
            </a:xfrm>
            <a:prstGeom prst="rect">
              <a:avLst/>
            </a:prstGeom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uppieren 17"/>
          <p:cNvGrpSpPr/>
          <p:nvPr/>
        </p:nvGrpSpPr>
        <p:grpSpPr>
          <a:xfrm>
            <a:off x="6516216" y="3814128"/>
            <a:ext cx="2664296" cy="2540619"/>
            <a:chOff x="6516216" y="3814128"/>
            <a:chExt cx="2664296" cy="2540619"/>
          </a:xfrm>
        </p:grpSpPr>
        <p:sp>
          <p:nvSpPr>
            <p:cNvPr id="31" name="Shape 279"/>
            <p:cNvSpPr/>
            <p:nvPr/>
          </p:nvSpPr>
          <p:spPr>
            <a:xfrm>
              <a:off x="6516216" y="5231363"/>
              <a:ext cx="2664296" cy="1123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1700" b="1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Simone Sanna</a:t>
              </a:r>
              <a:endParaRPr sz="1700" b="1" dirty="0">
                <a:solidFill>
                  <a:prstClr val="black"/>
                </a:solidFill>
                <a:uFill>
                  <a:solidFill/>
                </a:uFill>
                <a:ea typeface="Calibri"/>
                <a:cs typeface="Calibri"/>
                <a:sym typeface="Calibri"/>
              </a:endParaRPr>
            </a:p>
            <a:p>
              <a:pPr algn="ctr" defTabSz="910796">
                <a:buClr>
                  <a:srgbClr val="000000"/>
                </a:buClr>
                <a:defRPr sz="1800"/>
              </a:pPr>
              <a: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Theoretische</a:t>
              </a:r>
              <a:b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</a:br>
              <a: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Festkörper-</a:t>
              </a:r>
              <a:b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</a:br>
              <a:r>
                <a:rPr lang="de-DE" sz="1700" smtClean="0">
                  <a:solidFill>
                    <a:prstClr val="black"/>
                  </a:solidFill>
                  <a:uFill>
                    <a:solidFill/>
                  </a:uFill>
                  <a:ea typeface="Calibri"/>
                  <a:cs typeface="Calibri"/>
                  <a:sym typeface="Calibri"/>
                </a:rPr>
                <a:t>spektroskopie</a:t>
              </a:r>
              <a:endParaRPr sz="1700" dirty="0">
                <a:solidFill>
                  <a:prstClr val="black"/>
                </a:solidFill>
                <a:uFill>
                  <a:solidFill/>
                </a:uFill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74" r="12390"/>
            <a:stretch/>
          </p:blipFill>
          <p:spPr>
            <a:xfrm>
              <a:off x="7332153" y="3814128"/>
              <a:ext cx="1032422" cy="14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822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el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1042987"/>
          </a:xfrm>
          <a:solidFill>
            <a:srgbClr val="F2F2F2">
              <a:alpha val="78824"/>
            </a:srgbClr>
          </a:solidFill>
        </p:spPr>
        <p:txBody>
          <a:bodyPr>
            <a:normAutofit/>
          </a:bodyPr>
          <a:lstStyle/>
          <a:p>
            <a:r>
              <a:rPr lang="de-DE" sz="2400" b="1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Gemeinsam genutzte Geräte –</a:t>
            </a:r>
            <a:br>
              <a:rPr lang="de-DE" sz="2400" b="1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de-DE" sz="2400" b="1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eine Stärke der Gießener Materialforschung</a:t>
            </a:r>
            <a:endParaRPr lang="de-DE" sz="24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feld 28"/>
          <p:cNvSpPr txBox="1"/>
          <p:nvPr/>
        </p:nvSpPr>
        <p:spPr>
          <a:xfrm>
            <a:off x="184953" y="1280220"/>
            <a:ext cx="4044440" cy="45935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de-DE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Die Methodenplattformen des</a:t>
            </a:r>
            <a:br>
              <a:rPr lang="de-DE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Zentrums für Materialforschung</a:t>
            </a:r>
            <a:br>
              <a:rPr lang="de-DE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(„LaMa“)</a:t>
            </a:r>
            <a:endParaRPr lang="de-DE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</a:pPr>
            <a:r>
              <a:rPr lang="de-DE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können bereits in den Studienprojekten des B.Sc.-Studiums genutzt werden. Z.B.:</a:t>
            </a:r>
            <a:endParaRPr lang="de-DE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Mikro-/ Nanostrukturierungs-labor (MiNaLab)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Elektrochemie-/ Grenzflächenlabor (ELCH)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Dünnschicht-/Epitaxielabor (DünE)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Optik-/Spektroskopielabor (OptiSpek)</a:t>
            </a:r>
            <a:endParaRPr lang="de-DE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13232"/>
            <a:ext cx="1287932" cy="74624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68760"/>
            <a:ext cx="2843808" cy="190081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82" y="2311038"/>
            <a:ext cx="2843808" cy="190081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14" y="3353316"/>
            <a:ext cx="2843808" cy="190081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82" y="4395593"/>
            <a:ext cx="2843808" cy="1897107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22" name="Textfeld 21"/>
          <p:cNvSpPr txBox="1"/>
          <p:nvPr/>
        </p:nvSpPr>
        <p:spPr>
          <a:xfrm>
            <a:off x="7416883" y="5733256"/>
            <a:ext cx="1591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/>
              <a:t>Fotos: Ralf Niggemann</a:t>
            </a:r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39301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5"/>
          <p:cNvSpPr>
            <a:spLocks noChangeArrowheads="1"/>
          </p:cNvSpPr>
          <p:nvPr/>
        </p:nvSpPr>
        <p:spPr bwMode="auto">
          <a:xfrm>
            <a:off x="2555875" y="1063625"/>
            <a:ext cx="4103688" cy="35877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/>
              <a:t>Messtechnik und EDV (im 4. Semester)</a:t>
            </a:r>
          </a:p>
        </p:txBody>
      </p:sp>
      <p:sp>
        <p:nvSpPr>
          <p:cNvPr id="14339" name="AutoShape 6"/>
          <p:cNvSpPr>
            <a:spLocks noChangeArrowheads="1"/>
          </p:cNvSpPr>
          <p:nvPr/>
        </p:nvSpPr>
        <p:spPr bwMode="auto">
          <a:xfrm>
            <a:off x="3405188" y="5348288"/>
            <a:ext cx="2376487" cy="35877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b="1" smtClean="0">
                <a:solidFill>
                  <a:srgbClr val="0A50A0"/>
                </a:solidFill>
              </a:rPr>
              <a:t>5 </a:t>
            </a:r>
            <a:r>
              <a:rPr lang="de-DE" b="1">
                <a:solidFill>
                  <a:srgbClr val="0A50A0"/>
                </a:solidFill>
              </a:rPr>
              <a:t>CP</a:t>
            </a: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320675" y="1579563"/>
            <a:ext cx="4251325" cy="363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4488" indent="-344488">
              <a:spcAft>
                <a:spcPct val="45000"/>
              </a:spcAft>
              <a:buFont typeface="Wingdings" pitchFamily="2" charset="2"/>
              <a:buChar char="ü"/>
              <a:tabLst>
                <a:tab pos="215900" algn="l"/>
                <a:tab pos="457200" algn="l"/>
              </a:tabLst>
            </a:pPr>
            <a:r>
              <a:rPr lang="de-DE">
                <a:solidFill>
                  <a:srgbClr val="0A50A0"/>
                </a:solidFill>
                <a:latin typeface="Calibri" pitchFamily="34" charset="0"/>
              </a:rPr>
              <a:t>Grundlagen der Messtechnik</a:t>
            </a:r>
            <a:br>
              <a:rPr lang="de-DE">
                <a:solidFill>
                  <a:srgbClr val="0A50A0"/>
                </a:solidFill>
                <a:latin typeface="Calibri" pitchFamily="34" charset="0"/>
              </a:rPr>
            </a:br>
            <a:r>
              <a:rPr lang="de-DE">
                <a:solidFill>
                  <a:srgbClr val="0A50A0"/>
                </a:solidFill>
                <a:latin typeface="Calibri" pitchFamily="34" charset="0"/>
              </a:rPr>
              <a:t>(analog und digital)</a:t>
            </a:r>
          </a:p>
          <a:p>
            <a:pPr marL="344488" indent="-344488">
              <a:spcAft>
                <a:spcPct val="45000"/>
              </a:spcAft>
              <a:buFont typeface="Wingdings" pitchFamily="2" charset="2"/>
              <a:buChar char="ü"/>
              <a:tabLst>
                <a:tab pos="215900" algn="l"/>
                <a:tab pos="457200" algn="l"/>
              </a:tabLst>
            </a:pPr>
            <a:r>
              <a:rPr lang="de-DE">
                <a:solidFill>
                  <a:srgbClr val="0A50A0"/>
                </a:solidFill>
                <a:latin typeface="Calibri" pitchFamily="34" charset="0"/>
              </a:rPr>
              <a:t>Materialorientierte Messtechnik</a:t>
            </a:r>
          </a:p>
          <a:p>
            <a:pPr marL="344488" indent="-344488">
              <a:spcAft>
                <a:spcPct val="45000"/>
              </a:spcAft>
              <a:buFont typeface="Wingdings" pitchFamily="2" charset="2"/>
              <a:buChar char="ü"/>
              <a:tabLst>
                <a:tab pos="215900" algn="l"/>
                <a:tab pos="457200" algn="l"/>
              </a:tabLst>
            </a:pPr>
            <a:r>
              <a:rPr lang="de-DE">
                <a:solidFill>
                  <a:srgbClr val="0A50A0"/>
                </a:solidFill>
                <a:latin typeface="Calibri" pitchFamily="34" charset="0"/>
              </a:rPr>
              <a:t>Programmierung, Steuerung und </a:t>
            </a:r>
            <a:br>
              <a:rPr lang="de-DE">
                <a:solidFill>
                  <a:srgbClr val="0A50A0"/>
                </a:solidFill>
                <a:latin typeface="Calibri" pitchFamily="34" charset="0"/>
              </a:rPr>
            </a:br>
            <a:r>
              <a:rPr lang="de-DE">
                <a:solidFill>
                  <a:srgbClr val="0A50A0"/>
                </a:solidFill>
                <a:latin typeface="Calibri" pitchFamily="34" charset="0"/>
              </a:rPr>
              <a:t>Datenerfassung mit dem Computer</a:t>
            </a:r>
            <a:br>
              <a:rPr lang="de-DE">
                <a:solidFill>
                  <a:srgbClr val="0A50A0"/>
                </a:solidFill>
                <a:latin typeface="Calibri" pitchFamily="34" charset="0"/>
              </a:rPr>
            </a:br>
            <a:r>
              <a:rPr lang="de-DE">
                <a:solidFill>
                  <a:srgbClr val="0A50A0"/>
                </a:solidFill>
                <a:latin typeface="Calibri" pitchFamily="34" charset="0"/>
              </a:rPr>
              <a:t>(z. B. mittels LabView)</a:t>
            </a:r>
          </a:p>
          <a:p>
            <a:pPr marL="344488" indent="-344488">
              <a:spcAft>
                <a:spcPct val="45000"/>
              </a:spcAft>
              <a:buFont typeface="Wingdings" pitchFamily="2" charset="2"/>
              <a:buChar char="ü"/>
              <a:tabLst>
                <a:tab pos="215900" algn="l"/>
                <a:tab pos="457200" algn="l"/>
              </a:tabLst>
            </a:pPr>
            <a:r>
              <a:rPr lang="de-DE">
                <a:solidFill>
                  <a:srgbClr val="0A50A0"/>
                </a:solidFill>
                <a:latin typeface="Calibri" pitchFamily="34" charset="0"/>
              </a:rPr>
              <a:t>Datenanalyse und –visualisierung und –modellierung (z.B. Origin/Excel/ Mathematica)</a:t>
            </a:r>
          </a:p>
          <a:p>
            <a:pPr marL="344488" indent="-344488">
              <a:spcAft>
                <a:spcPct val="45000"/>
              </a:spcAft>
              <a:buFont typeface="Wingdings" pitchFamily="2" charset="2"/>
              <a:buChar char="ü"/>
              <a:tabLst>
                <a:tab pos="215900" algn="l"/>
                <a:tab pos="457200" algn="l"/>
              </a:tabLst>
            </a:pPr>
            <a:r>
              <a:rPr lang="de-DE">
                <a:solidFill>
                  <a:srgbClr val="0A50A0"/>
                </a:solidFill>
                <a:latin typeface="Calibri" pitchFamily="34" charset="0"/>
              </a:rPr>
              <a:t>Datenaustausch und –beschaffung (Internet) </a:t>
            </a:r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4938713" y="2078038"/>
            <a:ext cx="3722687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lnSpc>
                <a:spcPct val="125000"/>
              </a:lnSpc>
              <a:tabLst>
                <a:tab pos="3841750" algn="r"/>
              </a:tabLst>
            </a:pPr>
            <a:r>
              <a:rPr lang="de-DE" sz="1700" u="sng">
                <a:solidFill>
                  <a:srgbClr val="0A50A0"/>
                </a:solidFill>
                <a:latin typeface="Calibri" pitchFamily="34" charset="0"/>
              </a:rPr>
              <a:t>Vorlesung</a:t>
            </a:r>
            <a:r>
              <a:rPr lang="de-DE" sz="1700">
                <a:solidFill>
                  <a:srgbClr val="0A50A0"/>
                </a:solidFill>
                <a:latin typeface="Calibri" pitchFamily="34" charset="0"/>
              </a:rPr>
              <a:t>  </a:t>
            </a:r>
            <a:r>
              <a:rPr lang="de-DE" sz="1700" smtClean="0">
                <a:solidFill>
                  <a:srgbClr val="0A50A0"/>
                </a:solidFill>
                <a:latin typeface="Calibri" pitchFamily="34" charset="0"/>
              </a:rPr>
              <a:t>1 </a:t>
            </a:r>
            <a:r>
              <a:rPr lang="de-DE" sz="1700">
                <a:solidFill>
                  <a:srgbClr val="0A50A0"/>
                </a:solidFill>
                <a:latin typeface="Calibri" pitchFamily="34" charset="0"/>
              </a:rPr>
              <a:t>SWS </a:t>
            </a:r>
            <a:r>
              <a:rPr lang="de-DE" sz="1700">
                <a:solidFill>
                  <a:srgbClr val="0A50A0"/>
                </a:solidFill>
                <a:latin typeface="Calibri" pitchFamily="34" charset="0"/>
                <a:cs typeface="Arial" charset="0"/>
              </a:rPr>
              <a:t>x </a:t>
            </a:r>
            <a:r>
              <a:rPr lang="de-DE" sz="1700">
                <a:solidFill>
                  <a:srgbClr val="0A50A0"/>
                </a:solidFill>
                <a:latin typeface="Calibri" pitchFamily="34" charset="0"/>
              </a:rPr>
              <a:t>15 Wochen	</a:t>
            </a:r>
            <a:r>
              <a:rPr lang="de-DE" sz="1700" smtClean="0">
                <a:solidFill>
                  <a:srgbClr val="0A50A0"/>
                </a:solidFill>
                <a:latin typeface="Calibri" pitchFamily="34" charset="0"/>
              </a:rPr>
              <a:t>15 </a:t>
            </a:r>
            <a:r>
              <a:rPr lang="de-DE" sz="1700">
                <a:solidFill>
                  <a:srgbClr val="0A50A0"/>
                </a:solidFill>
                <a:latin typeface="Calibri" pitchFamily="34" charset="0"/>
              </a:rPr>
              <a:t>h</a:t>
            </a:r>
          </a:p>
          <a:p>
            <a:pPr>
              <a:lnSpc>
                <a:spcPct val="125000"/>
              </a:lnSpc>
              <a:tabLst>
                <a:tab pos="3841750" algn="r"/>
              </a:tabLst>
            </a:pPr>
            <a:r>
              <a:rPr lang="de-DE" sz="1700">
                <a:solidFill>
                  <a:srgbClr val="0A50A0"/>
                </a:solidFill>
                <a:latin typeface="Calibri" pitchFamily="34" charset="0"/>
              </a:rPr>
              <a:t>+ Vor- und Nachbereitung	</a:t>
            </a:r>
            <a:r>
              <a:rPr lang="de-DE" sz="1700" smtClean="0">
                <a:solidFill>
                  <a:srgbClr val="0A50A0"/>
                </a:solidFill>
                <a:latin typeface="Calibri" pitchFamily="34" charset="0"/>
              </a:rPr>
              <a:t>15 </a:t>
            </a:r>
            <a:r>
              <a:rPr lang="de-DE" sz="1700">
                <a:solidFill>
                  <a:srgbClr val="0A50A0"/>
                </a:solidFill>
                <a:latin typeface="Calibri" pitchFamily="34" charset="0"/>
              </a:rPr>
              <a:t>h</a:t>
            </a:r>
          </a:p>
          <a:p>
            <a:pPr>
              <a:lnSpc>
                <a:spcPct val="125000"/>
              </a:lnSpc>
              <a:tabLst>
                <a:tab pos="3841750" algn="r"/>
              </a:tabLst>
            </a:pPr>
            <a:r>
              <a:rPr lang="de-DE" sz="1700" u="sng">
                <a:solidFill>
                  <a:srgbClr val="0A50A0"/>
                </a:solidFill>
                <a:latin typeface="Calibri" pitchFamily="34" charset="0"/>
              </a:rPr>
              <a:t>Praktikum</a:t>
            </a:r>
            <a:r>
              <a:rPr lang="de-DE" sz="1700">
                <a:solidFill>
                  <a:srgbClr val="0A50A0"/>
                </a:solidFill>
                <a:latin typeface="Calibri" pitchFamily="34" charset="0"/>
              </a:rPr>
              <a:t>   12 Tage à 5h	60 h</a:t>
            </a:r>
          </a:p>
          <a:p>
            <a:pPr>
              <a:lnSpc>
                <a:spcPct val="125000"/>
              </a:lnSpc>
              <a:tabLst>
                <a:tab pos="3841750" algn="r"/>
              </a:tabLst>
            </a:pPr>
            <a:r>
              <a:rPr lang="de-DE" sz="1700">
                <a:solidFill>
                  <a:srgbClr val="0A50A0"/>
                </a:solidFill>
                <a:latin typeface="Calibri" pitchFamily="34" charset="0"/>
              </a:rPr>
              <a:t>+ Vorbereitung und Protokoll 12 * 6h	 </a:t>
            </a:r>
            <a:r>
              <a:rPr lang="de-DE" sz="1700" smtClean="0">
                <a:solidFill>
                  <a:srgbClr val="0A50A0"/>
                </a:solidFill>
                <a:latin typeface="Calibri" pitchFamily="34" charset="0"/>
              </a:rPr>
              <a:t>36 </a:t>
            </a:r>
            <a:r>
              <a:rPr lang="de-DE" sz="1700">
                <a:solidFill>
                  <a:srgbClr val="0A50A0"/>
                </a:solidFill>
                <a:latin typeface="Calibri" pitchFamily="34" charset="0"/>
              </a:rPr>
              <a:t>h</a:t>
            </a:r>
          </a:p>
          <a:p>
            <a:pPr>
              <a:lnSpc>
                <a:spcPct val="125000"/>
              </a:lnSpc>
              <a:tabLst>
                <a:tab pos="3841750" algn="r"/>
              </a:tabLst>
            </a:pPr>
            <a:r>
              <a:rPr lang="de-DE" sz="1700">
                <a:solidFill>
                  <a:srgbClr val="0A50A0"/>
                </a:solidFill>
                <a:latin typeface="Calibri" pitchFamily="34" charset="0"/>
              </a:rPr>
              <a:t>Prüfung inkl. Vorbereitung 	</a:t>
            </a:r>
            <a:r>
              <a:rPr lang="de-DE" sz="1700" smtClean="0">
                <a:solidFill>
                  <a:srgbClr val="0A50A0"/>
                </a:solidFill>
                <a:latin typeface="Calibri" pitchFamily="34" charset="0"/>
              </a:rPr>
              <a:t>24 </a:t>
            </a:r>
            <a:r>
              <a:rPr lang="de-DE" sz="1700">
                <a:solidFill>
                  <a:srgbClr val="0A50A0"/>
                </a:solidFill>
                <a:latin typeface="Calibri" pitchFamily="34" charset="0"/>
              </a:rPr>
              <a:t>h</a:t>
            </a:r>
          </a:p>
          <a:p>
            <a:pPr>
              <a:lnSpc>
                <a:spcPct val="125000"/>
              </a:lnSpc>
              <a:tabLst>
                <a:tab pos="3841750" algn="r"/>
              </a:tabLst>
            </a:pPr>
            <a:endParaRPr lang="de-DE" sz="1700">
              <a:solidFill>
                <a:srgbClr val="0A50A0"/>
              </a:solidFill>
              <a:latin typeface="Calibri" pitchFamily="34" charset="0"/>
            </a:endParaRPr>
          </a:p>
        </p:txBody>
      </p:sp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5969000" y="4119563"/>
            <a:ext cx="317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b="1">
                <a:solidFill>
                  <a:srgbClr val="0A50A0"/>
                </a:solidFill>
                <a:latin typeface="Calibri" pitchFamily="34" charset="0"/>
                <a:sym typeface="Symbol" pitchFamily="18" charset="2"/>
              </a:rPr>
              <a:t>Workload:            </a:t>
            </a:r>
            <a:r>
              <a:rPr lang="de-DE" b="1">
                <a:solidFill>
                  <a:srgbClr val="0A50A0"/>
                </a:solidFill>
                <a:latin typeface="Calibri" pitchFamily="34" charset="0"/>
              </a:rPr>
              <a:t>       </a:t>
            </a:r>
            <a:r>
              <a:rPr lang="de-DE" b="1" smtClean="0">
                <a:solidFill>
                  <a:srgbClr val="0A50A0"/>
                </a:solidFill>
                <a:latin typeface="Calibri" pitchFamily="34" charset="0"/>
                <a:sym typeface="Symbol" pitchFamily="18" charset="2"/>
              </a:rPr>
              <a:t>150 </a:t>
            </a:r>
            <a:r>
              <a:rPr lang="de-DE" b="1">
                <a:solidFill>
                  <a:srgbClr val="0A50A0"/>
                </a:solidFill>
                <a:latin typeface="Calibri" pitchFamily="34" charset="0"/>
                <a:sym typeface="Symbol" pitchFamily="18" charset="2"/>
              </a:rPr>
              <a:t>h </a:t>
            </a:r>
          </a:p>
        </p:txBody>
      </p:sp>
      <p:sp>
        <p:nvSpPr>
          <p:cNvPr id="14343" name="AutoShape 10"/>
          <p:cNvSpPr>
            <a:spLocks noChangeArrowheads="1"/>
          </p:cNvSpPr>
          <p:nvPr/>
        </p:nvSpPr>
        <p:spPr bwMode="auto">
          <a:xfrm>
            <a:off x="179388" y="1533525"/>
            <a:ext cx="4321175" cy="376078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4344" name="AutoShape 11"/>
          <p:cNvSpPr>
            <a:spLocks noChangeArrowheads="1"/>
          </p:cNvSpPr>
          <p:nvPr/>
        </p:nvSpPr>
        <p:spPr bwMode="auto">
          <a:xfrm>
            <a:off x="4606925" y="1535113"/>
            <a:ext cx="4321175" cy="372586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4345" name="Line 12"/>
          <p:cNvSpPr>
            <a:spLocks noChangeShapeType="1"/>
          </p:cNvSpPr>
          <p:nvPr/>
        </p:nvSpPr>
        <p:spPr bwMode="auto">
          <a:xfrm>
            <a:off x="4560888" y="4603750"/>
            <a:ext cx="11112" cy="5635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de-DE"/>
          </a:p>
        </p:txBody>
      </p:sp>
      <p:sp>
        <p:nvSpPr>
          <p:cNvPr id="14346" name="Text Box 13"/>
          <p:cNvSpPr txBox="1">
            <a:spLocks noChangeArrowheads="1"/>
          </p:cNvSpPr>
          <p:nvPr/>
        </p:nvSpPr>
        <p:spPr bwMode="auto">
          <a:xfrm>
            <a:off x="3233122" y="5805264"/>
            <a:ext cx="2720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0A50A0"/>
                </a:solidFill>
                <a:latin typeface="Calibri" pitchFamily="34" charset="0"/>
              </a:rPr>
              <a:t>Prüfung: </a:t>
            </a:r>
            <a:r>
              <a:rPr lang="de-DE" smtClean="0">
                <a:solidFill>
                  <a:srgbClr val="0A50A0"/>
                </a:solidFill>
                <a:latin typeface="Calibri" pitchFamily="34" charset="0"/>
              </a:rPr>
              <a:t>Klausur (PL 100%)</a:t>
            </a:r>
            <a:endParaRPr lang="de-DE">
              <a:solidFill>
                <a:srgbClr val="0A50A0"/>
              </a:solidFill>
              <a:latin typeface="Calibri" pitchFamily="34" charset="0"/>
            </a:endParaRPr>
          </a:p>
        </p:txBody>
      </p:sp>
      <p:sp>
        <p:nvSpPr>
          <p:cNvPr id="14347" name="Rectangle 16"/>
          <p:cNvSpPr>
            <a:spLocks noChangeArrowheads="1"/>
          </p:cNvSpPr>
          <p:nvPr/>
        </p:nvSpPr>
        <p:spPr bwMode="auto">
          <a:xfrm>
            <a:off x="1647825" y="125413"/>
            <a:ext cx="580449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800" b="1" dirty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Beispiel-Modul</a:t>
            </a:r>
          </a:p>
        </p:txBody>
      </p:sp>
      <p:sp>
        <p:nvSpPr>
          <p:cNvPr id="14349" name="Line 18"/>
          <p:cNvSpPr>
            <a:spLocks noChangeShapeType="1"/>
          </p:cNvSpPr>
          <p:nvPr/>
        </p:nvSpPr>
        <p:spPr bwMode="auto">
          <a:xfrm>
            <a:off x="4840288" y="4040188"/>
            <a:ext cx="3889375" cy="0"/>
          </a:xfrm>
          <a:prstGeom prst="line">
            <a:avLst/>
          </a:prstGeom>
          <a:noFill/>
          <a:ln w="25400">
            <a:solidFill>
              <a:srgbClr val="0A50A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4350" name="Rectangle 19"/>
          <p:cNvSpPr>
            <a:spLocks noChangeArrowheads="1"/>
          </p:cNvSpPr>
          <p:nvPr/>
        </p:nvSpPr>
        <p:spPr bwMode="auto">
          <a:xfrm>
            <a:off x="5753100" y="5272088"/>
            <a:ext cx="1462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b="1">
                <a:solidFill>
                  <a:srgbClr val="0A50A0"/>
                </a:solidFill>
                <a:latin typeface="Calibri" pitchFamily="34" charset="0"/>
                <a:sym typeface="Symbol" pitchFamily="18" charset="2"/>
              </a:rPr>
              <a:t>(30 h </a:t>
            </a:r>
            <a:r>
              <a:rPr lang="de-DE" b="1" smtClean="0">
                <a:solidFill>
                  <a:srgbClr val="0A50A0"/>
                </a:solidFill>
                <a:latin typeface="Calibri" pitchFamily="34" charset="0"/>
                <a:sym typeface="Symbol" pitchFamily="18" charset="2"/>
              </a:rPr>
              <a:t> 1 CP</a:t>
            </a:r>
            <a:r>
              <a:rPr lang="de-DE" b="1">
                <a:solidFill>
                  <a:srgbClr val="0A50A0"/>
                </a:solidFill>
                <a:latin typeface="Calibri" pitchFamily="34" charset="0"/>
                <a:sym typeface="Symbol" pitchFamily="18" charset="2"/>
              </a:rPr>
              <a:t>) 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846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9144000" cy="10461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de-DE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Advanced</a:t>
            </a:r>
            <a:r>
              <a:rPr lang="de-DE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Materials</a:t>
            </a:r>
            <a:r>
              <a:rPr lang="de-D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 </a:t>
            </a:r>
            <a:br>
              <a:rPr lang="de-D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sind </a:t>
            </a:r>
            <a:r>
              <a:rPr lang="de-DE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meist Nanomaterialien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3850" y="1916460"/>
            <a:ext cx="5327650" cy="3960812"/>
            <a:chOff x="113" y="709"/>
            <a:chExt cx="3947" cy="2812"/>
          </a:xfrm>
        </p:grpSpPr>
        <p:pic>
          <p:nvPicPr>
            <p:cNvPr id="18436" name="Picture 4" descr="contitech_05"/>
            <p:cNvPicPr>
              <a:picLocks noChangeAspect="1" noChangeArrowheads="1"/>
            </p:cNvPicPr>
            <p:nvPr/>
          </p:nvPicPr>
          <p:blipFill>
            <a:blip r:embed="rId3" cstate="print"/>
            <a:srcRect b="14478"/>
            <a:stretch>
              <a:fillRect/>
            </a:stretch>
          </p:blipFill>
          <p:spPr bwMode="auto">
            <a:xfrm>
              <a:off x="2109" y="2205"/>
              <a:ext cx="1950" cy="1316"/>
            </a:xfrm>
            <a:prstGeom prst="rect">
              <a:avLst/>
            </a:prstGeom>
            <a:noFill/>
          </p:spPr>
        </p:pic>
        <p:pic>
          <p:nvPicPr>
            <p:cNvPr id="18437" name="Picture 5" descr="abb22_chiuz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3" y="709"/>
              <a:ext cx="1815" cy="1293"/>
            </a:xfrm>
            <a:prstGeom prst="rect">
              <a:avLst/>
            </a:prstGeom>
            <a:noFill/>
          </p:spPr>
        </p:pic>
        <p:pic>
          <p:nvPicPr>
            <p:cNvPr id="18438" name="Picture 6" descr="daemm_ma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09" y="709"/>
              <a:ext cx="1951" cy="1302"/>
            </a:xfrm>
            <a:prstGeom prst="rect">
              <a:avLst/>
            </a:prstGeom>
            <a:noFill/>
          </p:spPr>
        </p:pic>
        <p:pic>
          <p:nvPicPr>
            <p:cNvPr id="18439" name="Picture 7" descr="gla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" y="2205"/>
              <a:ext cx="1814" cy="1316"/>
            </a:xfrm>
            <a:prstGeom prst="rect">
              <a:avLst/>
            </a:prstGeom>
            <a:noFill/>
          </p:spPr>
        </p:pic>
      </p:grp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5796136" y="1844824"/>
            <a:ext cx="3205045" cy="424731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66688" indent="-166688">
              <a:spcAft>
                <a:spcPct val="25000"/>
              </a:spcAft>
              <a:buClr>
                <a:srgbClr val="FF9900"/>
              </a:buClr>
              <a:buFontTx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Selbstreinigende Fenster</a:t>
            </a:r>
          </a:p>
          <a:p>
            <a:pPr marL="166688" indent="-166688">
              <a:spcAft>
                <a:spcPct val="25000"/>
              </a:spcAft>
              <a:buClr>
                <a:srgbClr val="FF9900"/>
              </a:buClr>
              <a:buFontTx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Beschichtungen</a:t>
            </a:r>
          </a:p>
          <a:p>
            <a:pPr marL="166688" indent="-166688">
              <a:spcAft>
                <a:spcPct val="25000"/>
              </a:spcAft>
              <a:buClr>
                <a:srgbClr val="FF9900"/>
              </a:buClr>
              <a:buFontTx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Lacke</a:t>
            </a:r>
          </a:p>
          <a:p>
            <a:pPr marL="166688" indent="-166688">
              <a:spcAft>
                <a:spcPct val="25000"/>
              </a:spcAft>
              <a:buClr>
                <a:srgbClr val="FF9900"/>
              </a:buClr>
              <a:buFontTx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Klebstoffe</a:t>
            </a:r>
          </a:p>
          <a:p>
            <a:pPr marL="166688" indent="-166688">
              <a:spcAft>
                <a:spcPct val="25000"/>
              </a:spcAft>
              <a:buClr>
                <a:srgbClr val="FF9900"/>
              </a:buClr>
              <a:buFontTx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Textilien</a:t>
            </a:r>
          </a:p>
          <a:p>
            <a:pPr marL="166688" indent="-166688">
              <a:spcAft>
                <a:spcPct val="25000"/>
              </a:spcAft>
              <a:buClr>
                <a:srgbClr val="FF9900"/>
              </a:buClr>
              <a:buFontTx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Verpackungsmaterialien</a:t>
            </a:r>
          </a:p>
          <a:p>
            <a:pPr marL="166688" indent="-166688">
              <a:spcAft>
                <a:spcPct val="25000"/>
              </a:spcAft>
              <a:buClr>
                <a:srgbClr val="FF9900"/>
              </a:buClr>
              <a:buFontTx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Dichtungen</a:t>
            </a:r>
          </a:p>
          <a:p>
            <a:pPr marL="166688" indent="-166688">
              <a:spcAft>
                <a:spcPct val="25000"/>
              </a:spcAft>
              <a:buClr>
                <a:srgbClr val="FF9900"/>
              </a:buClr>
              <a:buFontTx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Dämmstoffe</a:t>
            </a:r>
          </a:p>
          <a:p>
            <a:pPr marL="166688" indent="-166688">
              <a:spcAft>
                <a:spcPct val="25000"/>
              </a:spcAft>
              <a:buClr>
                <a:srgbClr val="FF9900"/>
              </a:buClr>
              <a:buFontTx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Isolatoren</a:t>
            </a:r>
          </a:p>
          <a:p>
            <a:pPr marL="166688" indent="-166688">
              <a:spcAft>
                <a:spcPct val="25000"/>
              </a:spcAft>
              <a:buClr>
                <a:srgbClr val="FF9900"/>
              </a:buClr>
              <a:buFontTx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Feuerfeste Stoffe</a:t>
            </a:r>
          </a:p>
          <a:p>
            <a:pPr marL="166688" indent="-166688">
              <a:spcAft>
                <a:spcPct val="25000"/>
              </a:spcAft>
              <a:buClr>
                <a:srgbClr val="FF9900"/>
              </a:buClr>
              <a:buFontTx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475656" y="166328"/>
            <a:ext cx="6120680" cy="82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Physik und Chemie in Gießen</a:t>
            </a:r>
            <a:endParaRPr lang="de-DE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G_6852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0458" y="3867168"/>
            <a:ext cx="5756215" cy="2442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33160"/>
            <a:ext cx="3406746" cy="255588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6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509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116632"/>
            <a:ext cx="9144000" cy="10454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Herausforderungen unseres Jahrhunderts</a:t>
            </a:r>
            <a:endParaRPr lang="de-D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car_chr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499" y="1227130"/>
            <a:ext cx="2080372" cy="208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3679" y="1243566"/>
            <a:ext cx="2186122" cy="202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 t="45103"/>
          <a:stretch>
            <a:fillRect/>
          </a:stretch>
        </p:blipFill>
        <p:spPr bwMode="auto">
          <a:xfrm>
            <a:off x="1875753" y="3615851"/>
            <a:ext cx="338455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5529" y="3506033"/>
            <a:ext cx="15001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6" cstate="print"/>
          <a:srcRect l="21984" r="25648"/>
          <a:stretch>
            <a:fillRect/>
          </a:stretch>
        </p:blipFill>
        <p:spPr bwMode="auto">
          <a:xfrm>
            <a:off x="5333981" y="3340747"/>
            <a:ext cx="537882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761985" y="175707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Mobilität</a:t>
            </a:r>
            <a:endParaRPr lang="de-DE" b="1" i="1" dirty="0">
              <a:solidFill>
                <a:srgbClr val="0A5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714549" y="1918437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endParaRPr lang="de-DE" b="1" i="1" dirty="0">
              <a:solidFill>
                <a:srgbClr val="0A5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99592" y="404307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Umwelt</a:t>
            </a:r>
            <a:endParaRPr lang="de-DE" b="1" i="1" dirty="0">
              <a:solidFill>
                <a:srgbClr val="0A5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918789" y="4482343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endParaRPr lang="de-DE" b="1" i="1" dirty="0">
              <a:solidFill>
                <a:srgbClr val="0A5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521470" y="5396749"/>
            <a:ext cx="6567825" cy="707886"/>
          </a:xfrm>
          <a:prstGeom prst="rect">
            <a:avLst/>
          </a:prstGeom>
          <a:noFill/>
          <a:ln w="25400">
            <a:solidFill>
              <a:srgbClr val="0A5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Nicht mehr nur die Funktion, sondern die Nachhaltigkeit </a:t>
            </a:r>
            <a:b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macht das Material der Zukunft aus !</a:t>
            </a:r>
            <a:endParaRPr lang="de-DE" sz="2000" dirty="0">
              <a:solidFill>
                <a:srgbClr val="0A5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483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052736"/>
            <a:ext cx="6985000" cy="52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1619250" y="1124744"/>
            <a:ext cx="3744913" cy="51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3" cstate="print"/>
          <a:srcRect l="1434" t="566" r="35849" b="1132"/>
          <a:stretch>
            <a:fillRect/>
          </a:stretch>
        </p:blipFill>
        <p:spPr bwMode="auto">
          <a:xfrm>
            <a:off x="1430338" y="1125761"/>
            <a:ext cx="386238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2388" y="3786782"/>
            <a:ext cx="6048375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15200"/>
            <a:ext cx="9143999" cy="10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sz="2400" b="1" ker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Beispiel:  Dünnschichtsolarzellen </a:t>
            </a:r>
            <a:r>
              <a:rPr lang="de-DE" sz="2400" b="1" kern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–</a:t>
            </a:r>
            <a:br>
              <a:rPr lang="de-DE" sz="2400" b="1" kern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de-DE" sz="2400" b="1" kern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Material</a:t>
            </a:r>
            <a:r>
              <a:rPr lang="de-DE" sz="2400" b="1" kern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physik</a:t>
            </a:r>
            <a:endParaRPr lang="de-DE" sz="2400" b="1" kern="0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513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115200"/>
            <a:ext cx="9143999" cy="10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sz="2400" b="1" ker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Beispiel: Hi-Tech Materialien </a:t>
            </a:r>
            <a:br>
              <a:rPr lang="de-DE" sz="2400" b="1" ker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de-DE" sz="2400" b="1" ker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im PC - Material</a:t>
            </a:r>
            <a:r>
              <a:rPr lang="de-DE" sz="2400" b="1" ker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chemie</a:t>
            </a:r>
            <a:endParaRPr lang="de-DE" sz="2400" b="1" kern="0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51520" y="1231900"/>
            <a:ext cx="8892480" cy="25765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5000"/>
              </a:lnSpc>
            </a:pP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Flachbildschirm: Flüssigkristalle (</a:t>
            </a:r>
            <a:r>
              <a:rPr lang="de-DE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</a:t>
            </a: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Merck</a:t>
            </a:r>
          </a:p>
          <a:p>
            <a:pPr eaLnBrk="1" hangingPunct="1">
              <a:lnSpc>
                <a:spcPct val="115000"/>
              </a:lnSpc>
            </a:pP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Prozessor: hochreines Si (</a:t>
            </a:r>
            <a:r>
              <a:rPr lang="de-DE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Wacker</a:t>
            </a:r>
          </a:p>
          <a:p>
            <a:pPr eaLnBrk="1" hangingPunct="1">
              <a:lnSpc>
                <a:spcPct val="115000"/>
              </a:lnSpc>
            </a:pPr>
            <a:r>
              <a:rPr lang="de-DE" sz="2000" dirty="0" err="1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</a:t>
            </a: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Lithographie (</a:t>
            </a:r>
            <a:r>
              <a:rPr lang="de-DE" sz="2000" dirty="0" err="1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Photolack</a:t>
            </a: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</a:t>
            </a: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15000"/>
              </a:lnSpc>
            </a:pP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CD, DVD (</a:t>
            </a:r>
            <a:r>
              <a:rPr lang="de-DE" sz="2000" dirty="0" err="1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Polycarbonate</a:t>
            </a: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</a:t>
            </a: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Bayer</a:t>
            </a:r>
          </a:p>
          <a:p>
            <a:pPr eaLnBrk="1" hangingPunct="1">
              <a:lnSpc>
                <a:spcPct val="115000"/>
              </a:lnSpc>
            </a:pP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Festplatten… (</a:t>
            </a:r>
            <a:r>
              <a:rPr lang="de-DE" sz="2000" dirty="0" err="1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-Oxid: </a:t>
            </a:r>
            <a:r>
              <a:rPr lang="de-DE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15000"/>
              </a:lnSpc>
            </a:pPr>
            <a:r>
              <a:rPr lang="de-DE" sz="200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Li-Akkus </a:t>
            </a: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…: Varta, etc.</a:t>
            </a:r>
          </a:p>
          <a:p>
            <a:pPr eaLnBrk="1" hangingPunct="1">
              <a:lnSpc>
                <a:spcPct val="115000"/>
              </a:lnSpc>
              <a:buFontTx/>
              <a:buNone/>
            </a:pPr>
            <a:endParaRPr lang="de-DE" sz="2000" dirty="0" smtClean="0">
              <a:solidFill>
                <a:srgbClr val="0A5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Si_rein_St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7867" y="1693334"/>
            <a:ext cx="2506133" cy="434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11" descr="lowrider%20labt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9486" y="3645024"/>
            <a:ext cx="353853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3995936" y="4161854"/>
            <a:ext cx="28803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</a:pPr>
            <a:r>
              <a:rPr lang="de-DE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Ionenbatterien u. Akkus (Prof. Dr. J. Janek, Physikalische Chemie)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325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00534" y="1589088"/>
            <a:ext cx="5519738" cy="413385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Zeit „gute" Berufsaussichten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 Jobgarantie!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 potenzielle </a:t>
            </a:r>
            <a:r>
              <a:rPr lang="de-DE" sz="200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Arbeitsbereiche: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endParaRPr lang="de-DE" sz="2000" smtClean="0">
              <a:solidFill>
                <a:srgbClr val="0A5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1825" indent="-450850" eaLnBrk="1" hangingPunct="1">
              <a:lnSpc>
                <a:spcPct val="90000"/>
              </a:lnSpc>
              <a:spcBef>
                <a:spcPct val="40000"/>
              </a:spcBef>
              <a:buFontTx/>
              <a:buBlip>
                <a:blip r:embed="rId3"/>
              </a:buBlip>
              <a:defRPr/>
            </a:pPr>
            <a:r>
              <a:rPr lang="de-DE" sz="200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Klassische Chemieindustrie</a:t>
            </a:r>
          </a:p>
          <a:p>
            <a:pPr marL="631825" indent="-450850" eaLnBrk="1" hangingPunct="1">
              <a:lnSpc>
                <a:spcPct val="90000"/>
              </a:lnSpc>
              <a:spcBef>
                <a:spcPct val="40000"/>
              </a:spcBef>
              <a:buFontTx/>
              <a:buBlip>
                <a:blip r:embed="rId3"/>
              </a:buBlip>
              <a:defRPr/>
            </a:pP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Energie-Branche (Photovoltaik-Firmen, etc.)</a:t>
            </a:r>
          </a:p>
          <a:p>
            <a:pPr marL="631825" indent="-450850" eaLnBrk="1" hangingPunct="1">
              <a:lnSpc>
                <a:spcPct val="90000"/>
              </a:lnSpc>
              <a:spcBef>
                <a:spcPct val="40000"/>
              </a:spcBef>
              <a:buFontTx/>
              <a:buBlip>
                <a:blip r:embed="rId3"/>
              </a:buBlip>
              <a:defRPr/>
            </a:pP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Halbleiter-Industrie</a:t>
            </a:r>
          </a:p>
          <a:p>
            <a:pPr marL="631825" indent="-450850" eaLnBrk="1" hangingPunct="1">
              <a:lnSpc>
                <a:spcPct val="90000"/>
              </a:lnSpc>
              <a:spcBef>
                <a:spcPct val="40000"/>
              </a:spcBef>
              <a:buFontTx/>
              <a:buBlip>
                <a:blip r:embed="rId3"/>
              </a:buBlip>
              <a:defRPr/>
            </a:pP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Akademische Forschung (Nachwuchsmangel)</a:t>
            </a:r>
          </a:p>
          <a:p>
            <a:pPr marL="631825" indent="-450850" eaLnBrk="1" hangingPunct="1">
              <a:lnSpc>
                <a:spcPct val="90000"/>
              </a:lnSpc>
              <a:spcBef>
                <a:spcPct val="40000"/>
              </a:spcBef>
              <a:buFontTx/>
              <a:buBlip>
                <a:blip r:embed="rId3"/>
              </a:buBlip>
              <a:defRPr/>
            </a:pPr>
            <a:r>
              <a:rPr lang="de-DE" sz="2000" dirty="0" smtClean="0">
                <a:solidFill>
                  <a:srgbClr val="0A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Diverses: Unternehmungsberatung, etc.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1042987"/>
          </a:xfrm>
          <a:solidFill>
            <a:srgbClr val="F2F2F2">
              <a:alpha val="78824"/>
            </a:srgbClr>
          </a:solidFill>
        </p:spPr>
        <p:txBody>
          <a:bodyPr>
            <a:normAutofit/>
          </a:bodyPr>
          <a:lstStyle/>
          <a:p>
            <a:r>
              <a:rPr lang="de-DE" sz="3400" b="1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Berufsaussichten?</a:t>
            </a:r>
            <a:endParaRPr lang="de-DE" sz="34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434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15200"/>
            <a:ext cx="9143999" cy="10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sz="3200" b="1" ker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Beschäftigung in </a:t>
            </a:r>
            <a:br>
              <a:rPr lang="de-DE" sz="3200" b="1" ker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de-DE" sz="3200" b="1" ker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Forschung und Entwicklung</a:t>
            </a:r>
            <a:endParaRPr lang="de-DE" sz="3200" b="1" kern="0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8313" y="1700907"/>
            <a:ext cx="8207375" cy="43203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C0C00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de-DE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C0C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28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Forschung </a:t>
            </a:r>
            <a:r>
              <a:rPr kumimoji="0" lang="de-DE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und Lehre an Hochschulen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0C0C00"/>
              </a:buClr>
              <a:buFont typeface="Wingdings" pitchFamily="2" charset="2"/>
              <a:buChar char="Ø"/>
            </a:pPr>
            <a:r>
              <a:rPr lang="de-DE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Forschung &amp; Entwicklung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0C0C00"/>
              </a:buClr>
              <a:buFont typeface="Wingdings" pitchFamily="2" charset="2"/>
              <a:buChar char="Ø"/>
            </a:pPr>
            <a:r>
              <a:rPr lang="de-DE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Chemischen Industrie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0C0C00"/>
              </a:buClr>
              <a:buFont typeface="Wingdings" pitchFamily="2" charset="2"/>
              <a:buChar char="Ø"/>
            </a:pPr>
            <a:r>
              <a:rPr kumimoji="0" lang="de-DE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Pharmaindustrie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0C0C00"/>
              </a:buClr>
              <a:buFont typeface="Wingdings" pitchFamily="2" charset="2"/>
              <a:buChar char="Ø"/>
            </a:pPr>
            <a:r>
              <a:rPr kumimoji="0" lang="de-DE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kumimoji="0" lang="de-DE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/Chemie/Physiktechnologieunternehmen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0C0C00"/>
              </a:buClr>
              <a:buFont typeface="Wingdings" pitchFamily="2" charset="2"/>
              <a:buChar char="Ø"/>
            </a:pPr>
            <a:r>
              <a:rPr kumimoji="0" lang="de-DE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Medizinische Industrie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0C0C00"/>
              </a:buClr>
              <a:buFont typeface="Wingdings" pitchFamily="2" charset="2"/>
              <a:buChar char="Ø"/>
            </a:pPr>
            <a:r>
              <a:rPr kumimoji="0" lang="de-DE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Forschungszentren </a:t>
            </a:r>
            <a:r>
              <a:rPr kumimoji="0" lang="de-DE" sz="28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wie </a:t>
            </a:r>
            <a:r>
              <a:rPr lang="de-DE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Max-Planck-Institut</a:t>
            </a:r>
            <a:r>
              <a:rPr lang="de-DE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Institute </a:t>
            </a:r>
            <a:r>
              <a:rPr lang="de-DE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Fraunhofer-Gesellschaft</a:t>
            </a:r>
            <a:endParaRPr lang="de-DE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23528" y="1600200"/>
            <a:ext cx="8435975" cy="4205288"/>
          </a:xfrm>
          <a:solidFill>
            <a:srgbClr val="F2F2F2">
              <a:alpha val="81176"/>
            </a:srgbClr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288000" indent="-2880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sz="24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 </a:t>
            </a:r>
            <a:r>
              <a:rPr lang="de-D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zeitliche Beanspruchung: regelmäßig 40+ Stundenwochen</a:t>
            </a:r>
          </a:p>
          <a:p>
            <a:pPr marL="288000" indent="-2880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geringer das Vorwissen, umso höher der Einsatz am Anfang des Studiums – aber es ist zu schaffen!</a:t>
            </a:r>
          </a:p>
          <a:p>
            <a:pPr marL="288000" indent="-2880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Blockmodule </a:t>
            </a:r>
            <a:r>
              <a:rPr lang="de-DE" sz="24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oder semesterbegleitende </a:t>
            </a:r>
            <a:r>
              <a:rPr lang="de-D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Veranstaltungen v.a. Vorlesungen, Übungen, Seminare, Praktika.</a:t>
            </a:r>
          </a:p>
          <a:p>
            <a:pPr marL="288000" indent="-2880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sz="24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Prüfungen </a:t>
            </a:r>
            <a:r>
              <a:rPr lang="de-D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Ende eines Moduls (2 </a:t>
            </a:r>
            <a:r>
              <a:rPr lang="de-DE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Wdhl.möglichkeiten</a:t>
            </a:r>
            <a:r>
              <a:rPr lang="de-D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8000" indent="-2880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sz="24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Hoher </a:t>
            </a:r>
            <a:r>
              <a:rPr lang="de-D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Pflichtanteil, ab 4./5. Semester Wahlmöglichkeiten.</a:t>
            </a:r>
          </a:p>
          <a:p>
            <a:pPr marL="288000" indent="-2880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sz="24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Probleme</a:t>
            </a:r>
            <a:r>
              <a:rPr lang="de-D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44050" lvl="1" indent="-1800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Arbeiten neben dem Studium ist schwierig</a:t>
            </a:r>
          </a:p>
          <a:p>
            <a:pPr marL="544050" lvl="1" indent="-1800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de-DE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Große Stofffülle, hoher Lern- und Leistungsaufwand</a:t>
            </a:r>
            <a:endParaRPr lang="de-DE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1042987"/>
          </a:xfrm>
          <a:solidFill>
            <a:srgbClr val="F2F2F2">
              <a:alpha val="78824"/>
            </a:srgbClr>
          </a:solidFill>
        </p:spPr>
        <p:txBody>
          <a:bodyPr>
            <a:normAutofit/>
          </a:bodyPr>
          <a:lstStyle/>
          <a:p>
            <a:r>
              <a:rPr lang="de-DE" sz="3400" b="1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Studienrealität</a:t>
            </a:r>
            <a:endParaRPr lang="de-DE" sz="34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97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45418"/>
          </a:xfrm>
          <a:solidFill>
            <a:srgbClr val="F2F2F2">
              <a:alpha val="78039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Große Methodenvielfalt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844824"/>
            <a:ext cx="2952328" cy="4525963"/>
          </a:xfrm>
          <a:solidFill>
            <a:srgbClr val="F2F2F2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de-DE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Grundlegende Methoden in den ersten Semestern</a:t>
            </a:r>
          </a:p>
          <a:p>
            <a:r>
              <a:rPr lang="de-DE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Bedienung neuester Forschungsgeräte in den höheren Semestern</a:t>
            </a:r>
          </a:p>
          <a:p>
            <a:r>
              <a:rPr lang="de-DE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Mitarbeit in den Forschungsinstituten für die Bachelorarbeit</a:t>
            </a:r>
          </a:p>
          <a:p>
            <a:r>
              <a:rPr lang="de-DE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Arbeiten an der Forschungsfront!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feld 27"/>
          <p:cNvSpPr txBox="1"/>
          <p:nvPr/>
        </p:nvSpPr>
        <p:spPr>
          <a:xfrm>
            <a:off x="323528" y="1340768"/>
            <a:ext cx="8640960" cy="48013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Zulassungsvoraussetzungen</a:t>
            </a:r>
            <a:endParaRPr lang="de-DE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Allgemeine Hochschul- und Fachhochschulreife, Meisterprüfung, Hochschulzugang für beruflich Qualifizierte.</a:t>
            </a:r>
            <a:b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de-DE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Zulassungsbeschränkung: </a:t>
            </a:r>
          </a:p>
          <a:p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Studienplätze: 90 in Chemie, 34 in Lebensmittelchemie, 40 in Materialwissenschaft</a:t>
            </a:r>
          </a:p>
          <a:p>
            <a:endParaRPr lang="de-DE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HAV: </a:t>
            </a:r>
          </a:p>
          <a:p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Durchschnittsnote der Hochschulzugangsberechtigung</a:t>
            </a:r>
            <a:b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Punkte aus GK und LK sowie der Abiturprüfung in Biologie, Chemie und Physik</a:t>
            </a:r>
          </a:p>
          <a:p>
            <a:endParaRPr lang="de-DE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Bewerbung</a:t>
            </a:r>
          </a:p>
          <a:p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Nur zum Wintersemester, Online-Bewerbung bis 15.07.</a:t>
            </a:r>
          </a:p>
          <a:p>
            <a:endParaRPr lang="de-DE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Anforderungen</a:t>
            </a:r>
            <a:endParaRPr lang="de-DE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Interesse an Naturwissenschaften, Grundlagenkenntnisse in Chemie, Mathematik und Physik, Englischkenntnisse.</a:t>
            </a:r>
            <a:endParaRPr lang="de-DE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116632"/>
            <a:ext cx="9144000" cy="1045418"/>
          </a:xfrm>
          <a:solidFill>
            <a:srgbClr val="F2F2F2">
              <a:alpha val="78824"/>
            </a:srgbClr>
          </a:solidFill>
        </p:spPr>
        <p:txBody>
          <a:bodyPr>
            <a:norm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lang="de-DE" sz="31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Bewerbung und Zulassung</a:t>
            </a:r>
            <a:endParaRPr lang="de-DE" sz="31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758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0" y="115200"/>
            <a:ext cx="9144000" cy="1044000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Studieren in Gießen</a:t>
            </a:r>
          </a:p>
        </p:txBody>
      </p:sp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395536" y="1340768"/>
            <a:ext cx="8496944" cy="4752528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</a:pPr>
            <a:r>
              <a:rPr lang="de-D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Bewusste 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Entscheidung für ein Studienfach (wichtig</a:t>
            </a:r>
            <a:r>
              <a:rPr lang="de-D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!)</a:t>
            </a:r>
          </a:p>
          <a:p>
            <a:pPr marL="342900" indent="-34290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</a:pPr>
            <a:r>
              <a:rPr lang="de-D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Beratungsangebote nutzen</a:t>
            </a:r>
            <a:endParaRPr lang="de-D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</a:pP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Allgemeine </a:t>
            </a:r>
            <a:r>
              <a:rPr lang="de-DE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Studienberatung „Call Justus“ Hotline: </a:t>
            </a:r>
            <a:r>
              <a:rPr lang="de-DE" sz="20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0641-9916400</a:t>
            </a:r>
            <a:endParaRPr lang="de-DE" sz="20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Fachstudienberatung am Fachbereich 08</a:t>
            </a:r>
            <a:endParaRPr lang="de-D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</a:pP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Hochschulinformationstage („HIT</a:t>
            </a:r>
            <a:r>
              <a:rPr lang="de-DE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“)</a:t>
            </a:r>
            <a:endParaRPr lang="de-DE" sz="20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Zulassungsvoraussetzungen </a:t>
            </a:r>
            <a:r>
              <a:rPr lang="de-D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nochmal prüfen</a:t>
            </a:r>
            <a:endParaRPr lang="de-D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Bewerbung 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Zulassung  Einschreibung</a:t>
            </a:r>
          </a:p>
          <a:p>
            <a:pPr marL="342900" indent="-34290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Studienbeginn</a:t>
            </a:r>
          </a:p>
          <a:p>
            <a:pPr marL="742950" lvl="1" indent="-28575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Studieneinführungswoche</a:t>
            </a:r>
            <a:endParaRPr lang="de-D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Tx/>
              <a:buChar char="•"/>
            </a:pPr>
            <a:endParaRPr lang="de-D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73562" y="138113"/>
            <a:ext cx="7649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de-DE" sz="3600" b="1" dirty="0" smtClean="0">
                <a:solidFill>
                  <a:srgbClr val="002060"/>
                </a:solidFill>
              </a:rPr>
              <a:t>Informationen zum Studium im Internet</a:t>
            </a:r>
            <a:endParaRPr lang="de-DE" sz="3600" b="1" dirty="0">
              <a:solidFill>
                <a:srgbClr val="002060"/>
              </a:solidFill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691680" y="6016203"/>
            <a:ext cx="66055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de-DE" b="1" dirty="0">
                <a:solidFill>
                  <a:srgbClr val="FFCC00"/>
                </a:solidFill>
                <a:hlinkClick r:id="rId2"/>
              </a:rPr>
              <a:t>http://www.uni-giessen.de/cms/Studium</a:t>
            </a:r>
            <a:r>
              <a:rPr lang="de-DE" b="1" dirty="0">
                <a:solidFill>
                  <a:srgbClr val="FFCC00"/>
                </a:solidFill>
              </a:rPr>
              <a:t> </a:t>
            </a:r>
            <a:r>
              <a:rPr lang="de-DE" b="1" dirty="0">
                <a:solidFill>
                  <a:schemeClr val="bg1"/>
                </a:solidFill>
              </a:rPr>
              <a:t>und Lehre</a:t>
            </a:r>
          </a:p>
        </p:txBody>
      </p:sp>
      <p:pic>
        <p:nvPicPr>
          <p:cNvPr id="5130" name="Picture 10" descr="Unise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90600"/>
            <a:ext cx="7620000" cy="5102225"/>
          </a:xfrm>
          <a:prstGeom prst="rect">
            <a:avLst/>
          </a:prstGeom>
          <a:noFill/>
        </p:spPr>
      </p:pic>
      <p:sp>
        <p:nvSpPr>
          <p:cNvPr id="5131" name="Oval 11"/>
          <p:cNvSpPr>
            <a:spLocks noChangeArrowheads="1"/>
          </p:cNvSpPr>
          <p:nvPr/>
        </p:nvSpPr>
        <p:spPr bwMode="auto">
          <a:xfrm>
            <a:off x="3276600" y="1600200"/>
            <a:ext cx="1008063" cy="2159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9472" y="0"/>
            <a:ext cx="1194528" cy="113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6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9276" y="288636"/>
            <a:ext cx="8759129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4000" b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/>
              <a:t>Chemie-Neubau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s://www.uni-giessen.de/fbz/fb08/fachbereich/neuchem/fotonb/hgef148/image_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3152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00" y="1284000"/>
            <a:ext cx="7114840" cy="499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0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LS-Landschaft_quadratisch_klein_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22860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UB-Aussen_quadratisch_klein_bl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144838"/>
            <a:ext cx="2279650" cy="227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hemie_kolben_blue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3143250"/>
            <a:ext cx="2308225" cy="2281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hemie_labor_bl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144838"/>
            <a:ext cx="2266950" cy="227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475656" y="1340768"/>
            <a:ext cx="6552728" cy="154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•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5000"/>
              </a:spcBef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5000"/>
              </a:spcBef>
              <a:spcAft>
                <a:spcPct val="0"/>
              </a:spcAft>
              <a:buClr>
                <a:srgbClr val="0A50A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400" i="1" dirty="0" smtClean="0"/>
              <a:t>Wir würden uns freuen, Sie an der </a:t>
            </a:r>
            <a:br>
              <a:rPr lang="de-DE" altLang="de-DE" sz="2400" i="1" dirty="0" smtClean="0"/>
            </a:br>
            <a:r>
              <a:rPr lang="de-DE" altLang="de-DE" sz="2400" i="1" dirty="0" smtClean="0"/>
              <a:t>	</a:t>
            </a:r>
            <a:r>
              <a:rPr lang="de-DE" altLang="de-DE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Justus-Liebig-Universität</a:t>
            </a:r>
            <a:r>
              <a:rPr lang="de-DE" altLang="de-DE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altLang="de-DE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 </a:t>
            </a:r>
            <a:r>
              <a:rPr lang="de-DE" altLang="de-DE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Gießen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	begrüßen zu dürfen!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de-DE" altLang="de-DE" sz="2400" i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Studium, was ist das?</a:t>
            </a: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3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"/>
          <p:cNvGrpSpPr/>
          <p:nvPr/>
        </p:nvGrpSpPr>
        <p:grpSpPr>
          <a:xfrm>
            <a:off x="539552" y="1198017"/>
            <a:ext cx="8426450" cy="4967287"/>
            <a:chOff x="539552" y="1198017"/>
            <a:chExt cx="8426450" cy="4967287"/>
          </a:xfrm>
        </p:grpSpPr>
        <p:pic>
          <p:nvPicPr>
            <p:cNvPr id="47" name="Grafik 4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198017"/>
              <a:ext cx="4968875" cy="4967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Grafik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790" y="2199729"/>
              <a:ext cx="3097212" cy="213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feld 3"/>
            <p:cNvSpPr txBox="1">
              <a:spLocks noChangeArrowheads="1"/>
            </p:cNvSpPr>
            <p:nvPr/>
          </p:nvSpPr>
          <p:spPr bwMode="auto">
            <a:xfrm>
              <a:off x="5879902" y="1766342"/>
              <a:ext cx="6207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800"/>
                <a:t>aus:</a:t>
              </a: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8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18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sz="32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Ready</a:t>
            </a:r>
            <a:r>
              <a:rPr lang="de-DE" altLang="de-DE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for Justus?</a:t>
            </a: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3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551999" y="6357599"/>
            <a:ext cx="2134800" cy="3636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r"/>
            <a:fld id="{7731E6BB-C111-4FB4-98C9-A67D527CF5EF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r"/>
              <a:t>9</a:t>
            </a:fld>
            <a:endParaRPr lang="de-DE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1278281"/>
            <a:ext cx="7008580" cy="495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0</TotalTime>
  <Words>2692</Words>
  <Application>Microsoft Office PowerPoint</Application>
  <PresentationFormat>Bildschirmpräsentation (4:3)</PresentationFormat>
  <Paragraphs>677</Paragraphs>
  <Slides>70</Slides>
  <Notes>34</Notes>
  <HiddenSlides>32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70</vt:i4>
      </vt:variant>
    </vt:vector>
  </HeadingPairs>
  <TitlesOfParts>
    <vt:vector size="77" baseType="lpstr">
      <vt:lpstr>Arial</vt:lpstr>
      <vt:lpstr>Calibri</vt:lpstr>
      <vt:lpstr>Helvetica</vt:lpstr>
      <vt:lpstr>Symbol</vt:lpstr>
      <vt:lpstr>Wingdings</vt:lpstr>
      <vt:lpstr>Larissa-Design</vt:lpstr>
      <vt:lpstr>Benutzerdefiniertes Design</vt:lpstr>
      <vt:lpstr>PowerPoint-Präsentation</vt:lpstr>
      <vt:lpstr>PowerPoint-Präsentation</vt:lpstr>
      <vt:lpstr>PowerPoint-Präsentation</vt:lpstr>
      <vt:lpstr>Chemie in Gießen</vt:lpstr>
      <vt:lpstr>Chemie in Gießen</vt:lpstr>
      <vt:lpstr>PowerPoint-Präsentation</vt:lpstr>
      <vt:lpstr>PowerPoint-Präsentation</vt:lpstr>
      <vt:lpstr>Studium, was ist das?</vt:lpstr>
      <vt:lpstr>Ready for Justus?</vt:lpstr>
      <vt:lpstr>Chemiestudiengänge</vt:lpstr>
      <vt:lpstr>Studium alt und neu</vt:lpstr>
      <vt:lpstr>Überblick zum Bachelor-Studium</vt:lpstr>
      <vt:lpstr>Überblick zum Bachelor-Studium</vt:lpstr>
      <vt:lpstr>      Bachelor of Science  Chemiestudiengänge </vt:lpstr>
      <vt:lpstr>B.Sc. Chemie</vt:lpstr>
      <vt:lpstr>Studienverlauf</vt:lpstr>
      <vt:lpstr>PowerPoint-Präsentation</vt:lpstr>
      <vt:lpstr>Modulbeschreibung I</vt:lpstr>
      <vt:lpstr>Modulbeschreibung II</vt:lpstr>
      <vt:lpstr>Chemie in Gießen</vt:lpstr>
      <vt:lpstr>PowerPoint-Präsentation</vt:lpstr>
      <vt:lpstr>PowerPoint-Präsentation</vt:lpstr>
      <vt:lpstr>PowerPoint-Präsentation</vt:lpstr>
      <vt:lpstr>Institut für Anorganische und Analytische Chemie der Justus-Liebig-Universität Gießen</vt:lpstr>
      <vt:lpstr>Institut für Anorganische und Analytische Chemie der Justus-Liebig-Universität Gießen</vt:lpstr>
      <vt:lpstr>Institut für Organische Chemie der Justus-Liebig-Universität Gießen</vt:lpstr>
      <vt:lpstr>Institut für Organische Chemie der Justus-Liebig-Universität Gießen</vt:lpstr>
      <vt:lpstr>Institut für Organische Chemie der Justus-Liebig-Universität Gießen</vt:lpstr>
      <vt:lpstr>Physikalisch-chemisches Institut  der Justus-Liebig-Universität Gießen</vt:lpstr>
      <vt:lpstr>Physikalisch-chemisches Institut  der Justus-Liebig-Universität Gießen</vt:lpstr>
      <vt:lpstr>Physikalisch-chemisches Institut  der Justus-Liebig-Universität Gießen</vt:lpstr>
      <vt:lpstr>Wo arbeiten Chemiker?</vt:lpstr>
      <vt:lpstr>Wo arbeiten Chemiker?</vt:lpstr>
      <vt:lpstr>Wo arbeiten Chemiker?</vt:lpstr>
      <vt:lpstr>Wo arbeiten Chemiker?</vt:lpstr>
      <vt:lpstr>PowerPoint-Präsentation</vt:lpstr>
      <vt:lpstr>     B.Sc. Lebensmittelchemie</vt:lpstr>
      <vt:lpstr>B.Sc. Lebensmittelchemie</vt:lpstr>
      <vt:lpstr>Studienverlauf</vt:lpstr>
      <vt:lpstr>PowerPoint-Präsentation</vt:lpstr>
      <vt:lpstr>Können denn Lebensmittel  „chemisch“ sein?</vt:lpstr>
      <vt:lpstr>Chemie von innen</vt:lpstr>
      <vt:lpstr>Chemie von außen</vt:lpstr>
      <vt:lpstr>Lebensmittelchemie ?!</vt:lpstr>
      <vt:lpstr>Täuschung / Lebensmittelverfälschungen</vt:lpstr>
      <vt:lpstr>Täuschung / Lebensmittelverfälschungen</vt:lpstr>
      <vt:lpstr>APOLMChem</vt:lpstr>
      <vt:lpstr>Berufsbild</vt:lpstr>
      <vt:lpstr>Berufsbild</vt:lpstr>
      <vt:lpstr>Berufsbild</vt:lpstr>
      <vt:lpstr>PowerPoint-Präsentation</vt:lpstr>
      <vt:lpstr>B.Sc. Materialwissenschaft</vt:lpstr>
      <vt:lpstr>PowerPoint-Präsentation</vt:lpstr>
      <vt:lpstr>B.Sc. Materialwissenschaft</vt:lpstr>
      <vt:lpstr>Inhalte</vt:lpstr>
      <vt:lpstr>Beteiligte Physik-Gruppen</vt:lpstr>
      <vt:lpstr>Gemeinsam genutzte Geräte – eine Stärke der Gießener Materialforschung</vt:lpstr>
      <vt:lpstr>PowerPoint-Präsentation</vt:lpstr>
      <vt:lpstr>„Advanced Materials“  sind meist Nanomaterialien</vt:lpstr>
      <vt:lpstr>PowerPoint-Präsentation</vt:lpstr>
      <vt:lpstr>PowerPoint-Präsentation</vt:lpstr>
      <vt:lpstr>PowerPoint-Präsentation</vt:lpstr>
      <vt:lpstr>Berufsaussichten?</vt:lpstr>
      <vt:lpstr>PowerPoint-Präsentation</vt:lpstr>
      <vt:lpstr>Studienrealität</vt:lpstr>
      <vt:lpstr>Große Methodenvielfalt </vt:lpstr>
      <vt:lpstr>     Bewerbung und Zulassung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malsch-a</dc:creator>
  <cp:lastModifiedBy>commerscheidt-b</cp:lastModifiedBy>
  <cp:revision>331</cp:revision>
  <dcterms:created xsi:type="dcterms:W3CDTF">2011-01-13T13:32:09Z</dcterms:created>
  <dcterms:modified xsi:type="dcterms:W3CDTF">2020-05-13T14:48:15Z</dcterms:modified>
</cp:coreProperties>
</file>