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01"/>
  </p:notesMasterIdLst>
  <p:handoutMasterIdLst>
    <p:handoutMasterId r:id="rId102"/>
  </p:handoutMasterIdLst>
  <p:sldIdLst>
    <p:sldId id="1175" r:id="rId5"/>
    <p:sldId id="1043" r:id="rId6"/>
    <p:sldId id="1025" r:id="rId7"/>
    <p:sldId id="1162" r:id="rId8"/>
    <p:sldId id="1163" r:id="rId9"/>
    <p:sldId id="1165" r:id="rId10"/>
    <p:sldId id="1044" r:id="rId11"/>
    <p:sldId id="1157" r:id="rId12"/>
    <p:sldId id="1158" r:id="rId13"/>
    <p:sldId id="1159" r:id="rId14"/>
    <p:sldId id="1031" r:id="rId15"/>
    <p:sldId id="1032" r:id="rId16"/>
    <p:sldId id="929" r:id="rId17"/>
    <p:sldId id="1138" r:id="rId18"/>
    <p:sldId id="286" r:id="rId19"/>
    <p:sldId id="287" r:id="rId20"/>
    <p:sldId id="918" r:id="rId21"/>
    <p:sldId id="1006" r:id="rId22"/>
    <p:sldId id="1149" r:id="rId23"/>
    <p:sldId id="326" r:id="rId24"/>
    <p:sldId id="1153" r:id="rId25"/>
    <p:sldId id="1150" r:id="rId26"/>
    <p:sldId id="1155" r:id="rId27"/>
    <p:sldId id="922" r:id="rId28"/>
    <p:sldId id="859" r:id="rId29"/>
    <p:sldId id="854" r:id="rId30"/>
    <p:sldId id="860" r:id="rId31"/>
    <p:sldId id="861" r:id="rId32"/>
    <p:sldId id="863" r:id="rId33"/>
    <p:sldId id="325" r:id="rId34"/>
    <p:sldId id="864" r:id="rId35"/>
    <p:sldId id="865" r:id="rId36"/>
    <p:sldId id="1161" r:id="rId37"/>
    <p:sldId id="1033" r:id="rId38"/>
    <p:sldId id="1037" r:id="rId39"/>
    <p:sldId id="1019" r:id="rId40"/>
    <p:sldId id="1039" r:id="rId41"/>
    <p:sldId id="872" r:id="rId42"/>
    <p:sldId id="873" r:id="rId43"/>
    <p:sldId id="280" r:id="rId44"/>
    <p:sldId id="1072" r:id="rId45"/>
    <p:sldId id="1073" r:id="rId46"/>
    <p:sldId id="278" r:id="rId47"/>
    <p:sldId id="1074" r:id="rId48"/>
    <p:sldId id="1075" r:id="rId49"/>
    <p:sldId id="978" r:id="rId50"/>
    <p:sldId id="977" r:id="rId51"/>
    <p:sldId id="1092" r:id="rId52"/>
    <p:sldId id="1093" r:id="rId53"/>
    <p:sldId id="876" r:id="rId54"/>
    <p:sldId id="259" r:id="rId55"/>
    <p:sldId id="880" r:id="rId56"/>
    <p:sldId id="979" r:id="rId57"/>
    <p:sldId id="980" r:id="rId58"/>
    <p:sldId id="337" r:id="rId59"/>
    <p:sldId id="297" r:id="rId60"/>
    <p:sldId id="1111" r:id="rId61"/>
    <p:sldId id="1112" r:id="rId62"/>
    <p:sldId id="1113" r:id="rId63"/>
    <p:sldId id="1114" r:id="rId64"/>
    <p:sldId id="1094" r:id="rId65"/>
    <p:sldId id="1095" r:id="rId66"/>
    <p:sldId id="283" r:id="rId67"/>
    <p:sldId id="1096" r:id="rId68"/>
    <p:sldId id="1101" r:id="rId69"/>
    <p:sldId id="272" r:id="rId70"/>
    <p:sldId id="274" r:id="rId71"/>
    <p:sldId id="1102" r:id="rId72"/>
    <p:sldId id="1104" r:id="rId73"/>
    <p:sldId id="1105" r:id="rId74"/>
    <p:sldId id="1106" r:id="rId75"/>
    <p:sldId id="1107" r:id="rId76"/>
    <p:sldId id="273" r:id="rId77"/>
    <p:sldId id="328" r:id="rId78"/>
    <p:sldId id="882" r:id="rId79"/>
    <p:sldId id="883" r:id="rId80"/>
    <p:sldId id="1110" r:id="rId81"/>
    <p:sldId id="336" r:id="rId82"/>
    <p:sldId id="315" r:id="rId83"/>
    <p:sldId id="334" r:id="rId84"/>
    <p:sldId id="316" r:id="rId85"/>
    <p:sldId id="317" r:id="rId86"/>
    <p:sldId id="321" r:id="rId87"/>
    <p:sldId id="319" r:id="rId88"/>
    <p:sldId id="312" r:id="rId89"/>
    <p:sldId id="309" r:id="rId90"/>
    <p:sldId id="314" r:id="rId91"/>
    <p:sldId id="1135" r:id="rId92"/>
    <p:sldId id="1136" r:id="rId93"/>
    <p:sldId id="1140" r:id="rId94"/>
    <p:sldId id="1141" r:id="rId95"/>
    <p:sldId id="1139" r:id="rId96"/>
    <p:sldId id="1166" r:id="rId97"/>
    <p:sldId id="877" r:id="rId98"/>
    <p:sldId id="1176" r:id="rId99"/>
    <p:sldId id="331" r:id="rId100"/>
  </p:sldIdLst>
  <p:sldSz cx="12192000" cy="6858000"/>
  <p:notesSz cx="6858000" cy="9144000"/>
  <p:embeddedFontLst>
    <p:embeddedFont>
      <p:font typeface="Calibri" panose="020F0502020204030204" pitchFamily="34" charset="0"/>
      <p:regular r:id="rId103"/>
      <p:bold r:id="rId104"/>
      <p:italic r:id="rId105"/>
      <p:boldItalic r:id="rId106"/>
    </p:embeddedFont>
    <p:embeddedFont>
      <p:font typeface="Roboto" panose="020B0604020202020204" charset="0"/>
      <p:regular r:id="rId107"/>
      <p:bold r:id="rId108"/>
      <p:italic r:id="rId109"/>
      <p:boldItalic r:id="rId11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CA85F59-8350-4543-8B8B-CF521E2E0D18}">
          <p14:sldIdLst>
            <p14:sldId id="1175"/>
            <p14:sldId id="1043"/>
            <p14:sldId id="1025"/>
            <p14:sldId id="1162"/>
            <p14:sldId id="1163"/>
            <p14:sldId id="1165"/>
            <p14:sldId id="1044"/>
            <p14:sldId id="1157"/>
            <p14:sldId id="1158"/>
            <p14:sldId id="1159"/>
            <p14:sldId id="1031"/>
            <p14:sldId id="1032"/>
            <p14:sldId id="929"/>
            <p14:sldId id="1138"/>
            <p14:sldId id="286"/>
            <p14:sldId id="287"/>
            <p14:sldId id="918"/>
            <p14:sldId id="1006"/>
            <p14:sldId id="1149"/>
            <p14:sldId id="326"/>
            <p14:sldId id="1153"/>
            <p14:sldId id="1150"/>
            <p14:sldId id="1155"/>
            <p14:sldId id="922"/>
            <p14:sldId id="859"/>
            <p14:sldId id="854"/>
            <p14:sldId id="860"/>
            <p14:sldId id="861"/>
            <p14:sldId id="863"/>
            <p14:sldId id="325"/>
            <p14:sldId id="864"/>
            <p14:sldId id="865"/>
            <p14:sldId id="1161"/>
            <p14:sldId id="1033"/>
            <p14:sldId id="1037"/>
            <p14:sldId id="1019"/>
            <p14:sldId id="1039"/>
            <p14:sldId id="872"/>
            <p14:sldId id="873"/>
            <p14:sldId id="280"/>
            <p14:sldId id="1072"/>
            <p14:sldId id="1073"/>
            <p14:sldId id="278"/>
            <p14:sldId id="1074"/>
            <p14:sldId id="1075"/>
            <p14:sldId id="978"/>
            <p14:sldId id="977"/>
            <p14:sldId id="1092"/>
            <p14:sldId id="1093"/>
            <p14:sldId id="876"/>
            <p14:sldId id="259"/>
            <p14:sldId id="880"/>
            <p14:sldId id="979"/>
            <p14:sldId id="980"/>
            <p14:sldId id="337"/>
            <p14:sldId id="297"/>
            <p14:sldId id="1111"/>
            <p14:sldId id="1112"/>
            <p14:sldId id="1113"/>
            <p14:sldId id="1114"/>
            <p14:sldId id="1094"/>
            <p14:sldId id="1095"/>
            <p14:sldId id="283"/>
            <p14:sldId id="1096"/>
            <p14:sldId id="1101"/>
            <p14:sldId id="272"/>
            <p14:sldId id="274"/>
            <p14:sldId id="1102"/>
            <p14:sldId id="1104"/>
            <p14:sldId id="1105"/>
            <p14:sldId id="1106"/>
            <p14:sldId id="1107"/>
            <p14:sldId id="273"/>
            <p14:sldId id="328"/>
            <p14:sldId id="882"/>
            <p14:sldId id="883"/>
            <p14:sldId id="1110"/>
            <p14:sldId id="336"/>
            <p14:sldId id="315"/>
            <p14:sldId id="334"/>
            <p14:sldId id="316"/>
            <p14:sldId id="317"/>
            <p14:sldId id="321"/>
            <p14:sldId id="319"/>
            <p14:sldId id="312"/>
            <p14:sldId id="309"/>
            <p14:sldId id="314"/>
            <p14:sldId id="1135"/>
            <p14:sldId id="1136"/>
            <p14:sldId id="1140"/>
            <p14:sldId id="1141"/>
            <p14:sldId id="1139"/>
            <p14:sldId id="1166"/>
            <p14:sldId id="877"/>
            <p14:sldId id="1176"/>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6A33E3-92CD-9F30-B5CD-BB44E936EC3F}" name="Jens Brelle" initials="JB" userId="S::j.brelle@mmkh.de::47e58ed0-ff3f-4e94-94d6-7bb5712e05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s Brelle" initials="JB" lastIdx="1" clrIdx="0">
    <p:extLst>
      <p:ext uri="{19B8F6BF-5375-455C-9EA6-DF929625EA0E}">
        <p15:presenceInfo xmlns:p15="http://schemas.microsoft.com/office/powerpoint/2012/main" userId="Jens Br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7030"/>
  </p:normalViewPr>
  <p:slideViewPr>
    <p:cSldViewPr snapToGrid="0">
      <p:cViewPr varScale="1">
        <p:scale>
          <a:sx n="65" d="100"/>
          <a:sy n="65" d="100"/>
        </p:scale>
        <p:origin x="744" y="4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handoutMaster" Target="handoutMasters/handoutMaster1.xml"/><Relationship Id="rId110" Type="http://schemas.openxmlformats.org/officeDocument/2006/relationships/font" Target="fonts/font8.fntdata"/><Relationship Id="rId115"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font" Target="fonts/font3.fntdata"/><Relationship Id="rId113"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fntdata"/><Relationship Id="rId10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12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7.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_rels/data5.xml.rels><?xml version="1.0" encoding="UTF-8" standalone="yes"?>
<Relationships xmlns="http://schemas.openxmlformats.org/package/2006/relationships"><Relationship Id="rId3" Type="http://schemas.openxmlformats.org/officeDocument/2006/relationships/hyperlink" Target="https://www.golem.de/news/ki-und-urheberrecht-informationen-als-solche-sind-nicht-geschuetzt-2303-172694-3.html" TargetMode="External"/><Relationship Id="rId2" Type="http://schemas.openxmlformats.org/officeDocument/2006/relationships/hyperlink" Target="https://www.heise.de/hintergrund/Digitales-Freiwild-Urheberrecht-in-Zeiten-der-KI-9588003.html" TargetMode="External"/><Relationship Id="rId1" Type="http://schemas.openxmlformats.org/officeDocument/2006/relationships/hyperlink" Target="https://www.roedl.de/themen/kuenstliche-intelligenz-china"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golem.de/news/ki-und-urheberrecht-informationen-als-solche-sind-nicht-geschuetzt-2303-172694-3.html" TargetMode="External"/><Relationship Id="rId2" Type="http://schemas.openxmlformats.org/officeDocument/2006/relationships/hyperlink" Target="https://www.heise.de/hintergrund/Digitales-Freiwild-Urheberrecht-in-Zeiten-der-KI-9588003.html" TargetMode="External"/><Relationship Id="rId1" Type="http://schemas.openxmlformats.org/officeDocument/2006/relationships/hyperlink" Target="https://www.roedl.de/themen/kuenstliche-intelligenz-chin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C3890-EAC4-4C4B-8F2A-F085DFBFBFFB}"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de-DE"/>
        </a:p>
      </dgm:t>
    </dgm:pt>
    <dgm:pt modelId="{B14660A2-1834-F943-9848-6FEA8422DE1B}">
      <dgm:prSet phldrT="[Text]"/>
      <dgm:spPr>
        <a:solidFill>
          <a:srgbClr val="F6DF1A"/>
        </a:solidFill>
      </dgm:spPr>
      <dgm:t>
        <a:bodyPr/>
        <a:lstStyle/>
        <a:p>
          <a:r>
            <a:rPr lang="de-DE" dirty="0">
              <a:solidFill>
                <a:schemeClr val="tx1"/>
              </a:solidFill>
            </a:rPr>
            <a:t>09.12.2023</a:t>
          </a:r>
        </a:p>
        <a:p>
          <a:r>
            <a:rPr lang="de-DE" dirty="0">
              <a:solidFill>
                <a:schemeClr val="tx1"/>
              </a:solidFill>
            </a:rPr>
            <a:t>Trilog-Einigung über </a:t>
          </a:r>
          <a:br>
            <a:rPr lang="de-DE" dirty="0">
              <a:solidFill>
                <a:schemeClr val="tx1"/>
              </a:solidFill>
            </a:rPr>
          </a:br>
          <a:r>
            <a:rPr lang="de-DE" dirty="0">
              <a:solidFill>
                <a:schemeClr val="tx1"/>
              </a:solidFill>
            </a:rPr>
            <a:t>Entwurf AI Act (EU-Komm., </a:t>
          </a:r>
          <a:br>
            <a:rPr lang="de-DE" dirty="0">
              <a:solidFill>
                <a:schemeClr val="tx1"/>
              </a:solidFill>
            </a:rPr>
          </a:br>
          <a:r>
            <a:rPr lang="de-DE" dirty="0">
              <a:solidFill>
                <a:schemeClr val="tx1"/>
              </a:solidFill>
            </a:rPr>
            <a:t>-Parl., -Rat)</a:t>
          </a:r>
        </a:p>
      </dgm:t>
    </dgm:pt>
    <dgm:pt modelId="{B1248B09-B78F-324C-A963-F8762A85F7FA}" type="parTrans" cxnId="{9D7BE0A7-6787-9B44-BFF7-F047266F3C16}">
      <dgm:prSet/>
      <dgm:spPr/>
      <dgm:t>
        <a:bodyPr/>
        <a:lstStyle/>
        <a:p>
          <a:endParaRPr lang="de-DE"/>
        </a:p>
      </dgm:t>
    </dgm:pt>
    <dgm:pt modelId="{0893D28B-E414-744D-8E3E-61C433A75BBD}" type="sibTrans" cxnId="{9D7BE0A7-6787-9B44-BFF7-F047266F3C16}">
      <dgm:prSet/>
      <dgm:spPr/>
      <dgm:t>
        <a:bodyPr/>
        <a:lstStyle/>
        <a:p>
          <a:endParaRPr lang="de-DE">
            <a:solidFill>
              <a:schemeClr val="tx1"/>
            </a:solidFill>
          </a:endParaRPr>
        </a:p>
      </dgm:t>
    </dgm:pt>
    <dgm:pt modelId="{5B79F9CC-69B9-C747-BEC8-4F7E358925FC}">
      <dgm:prSet phldrT="[Text]"/>
      <dgm:spPr>
        <a:solidFill>
          <a:srgbClr val="F6DF1A">
            <a:alpha val="25355"/>
          </a:srgbClr>
        </a:solidFill>
        <a:ln>
          <a:noFill/>
        </a:ln>
      </dgm:spPr>
      <dgm:t>
        <a:bodyPr/>
        <a:lstStyle/>
        <a:p>
          <a:pPr>
            <a:buFont typeface="Wingdings" pitchFamily="2" charset="2"/>
            <a:buChar char="§"/>
          </a:pPr>
          <a:r>
            <a:rPr lang="de-DE" dirty="0">
              <a:solidFill>
                <a:srgbClr val="FF0000"/>
              </a:solidFill>
            </a:rPr>
            <a:t>bis 02.02.2024 </a:t>
          </a:r>
        </a:p>
        <a:p>
          <a:pPr>
            <a:buFont typeface="Wingdings" pitchFamily="2" charset="2"/>
            <a:buChar char="§"/>
          </a:pPr>
          <a:r>
            <a:rPr lang="de-DE" dirty="0">
              <a:solidFill>
                <a:schemeClr val="tx1"/>
              </a:solidFill>
            </a:rPr>
            <a:t>Finalisierung </a:t>
          </a:r>
          <a:br>
            <a:rPr lang="de-DE" dirty="0">
              <a:solidFill>
                <a:schemeClr val="tx1"/>
              </a:solidFill>
            </a:rPr>
          </a:br>
          <a:r>
            <a:rPr lang="de-DE" dirty="0">
              <a:solidFill>
                <a:schemeClr val="tx1"/>
              </a:solidFill>
            </a:rPr>
            <a:t>Verordnungstext</a:t>
          </a:r>
          <a:br>
            <a:rPr lang="de-DE" dirty="0">
              <a:solidFill>
                <a:schemeClr val="tx1"/>
              </a:solidFill>
            </a:rPr>
          </a:br>
          <a:r>
            <a:rPr lang="de-DE" dirty="0">
              <a:solidFill>
                <a:schemeClr val="tx1"/>
              </a:solidFill>
            </a:rPr>
            <a:t>(</a:t>
          </a:r>
          <a:r>
            <a:rPr lang="de-DE" dirty="0" err="1">
              <a:solidFill>
                <a:schemeClr val="tx1"/>
              </a:solidFill>
            </a:rPr>
            <a:t>inhaltl</a:t>
          </a:r>
          <a:r>
            <a:rPr lang="de-DE" dirty="0">
              <a:solidFill>
                <a:schemeClr val="tx1"/>
              </a:solidFill>
            </a:rPr>
            <a:t>./</a:t>
          </a:r>
          <a:r>
            <a:rPr lang="de-DE" dirty="0" err="1">
              <a:solidFill>
                <a:schemeClr val="tx1"/>
              </a:solidFill>
            </a:rPr>
            <a:t>redakt</a:t>
          </a:r>
          <a:r>
            <a:rPr lang="de-DE" dirty="0">
              <a:solidFill>
                <a:schemeClr val="tx1"/>
              </a:solidFill>
            </a:rPr>
            <a:t>.)</a:t>
          </a:r>
        </a:p>
      </dgm:t>
    </dgm:pt>
    <dgm:pt modelId="{B4209B54-5C11-BA4B-AAAE-DBB6C0FF68F0}" type="parTrans" cxnId="{0B6131E3-0236-CF4C-AC01-E55D232806CA}">
      <dgm:prSet/>
      <dgm:spPr/>
      <dgm:t>
        <a:bodyPr/>
        <a:lstStyle/>
        <a:p>
          <a:endParaRPr lang="de-DE"/>
        </a:p>
      </dgm:t>
    </dgm:pt>
    <dgm:pt modelId="{4CD6AE17-0253-1646-847C-2437B75D5781}" type="sibTrans" cxnId="{0B6131E3-0236-CF4C-AC01-E55D232806CA}">
      <dgm:prSet/>
      <dgm:spPr/>
      <dgm:t>
        <a:bodyPr/>
        <a:lstStyle/>
        <a:p>
          <a:endParaRPr lang="de-DE">
            <a:solidFill>
              <a:schemeClr val="tx1"/>
            </a:solidFill>
          </a:endParaRPr>
        </a:p>
      </dgm:t>
    </dgm:pt>
    <dgm:pt modelId="{C251541E-57F4-5B46-A8B5-57A4BF3B44FE}">
      <dgm:prSet phldrT="[Text]"/>
      <dgm:spPr>
        <a:solidFill>
          <a:srgbClr val="F6DF1A"/>
        </a:solidFill>
      </dgm:spPr>
      <dgm:t>
        <a:bodyPr/>
        <a:lstStyle/>
        <a:p>
          <a:pPr>
            <a:buFont typeface="Wingdings" pitchFamily="2" charset="2"/>
            <a:buChar char="§"/>
          </a:pPr>
          <a:r>
            <a:rPr lang="de-DE" dirty="0">
              <a:solidFill>
                <a:schemeClr val="tx1"/>
              </a:solidFill>
            </a:rPr>
            <a:t>02.02.2024 </a:t>
          </a:r>
        </a:p>
        <a:p>
          <a:pPr>
            <a:buFont typeface="Wingdings" pitchFamily="2" charset="2"/>
            <a:buChar char="§"/>
          </a:pPr>
          <a:r>
            <a:rPr lang="de-DE" dirty="0">
              <a:solidFill>
                <a:schemeClr val="tx1"/>
              </a:solidFill>
            </a:rPr>
            <a:t>Abstimmung </a:t>
          </a:r>
          <a:br>
            <a:rPr lang="de-DE" dirty="0">
              <a:solidFill>
                <a:schemeClr val="tx1"/>
              </a:solidFill>
            </a:rPr>
          </a:br>
          <a:r>
            <a:rPr lang="de-DE" dirty="0">
              <a:solidFill>
                <a:schemeClr val="tx1"/>
              </a:solidFill>
            </a:rPr>
            <a:t>im EU-Rat</a:t>
          </a:r>
        </a:p>
      </dgm:t>
    </dgm:pt>
    <dgm:pt modelId="{51C3D9C9-0C1B-C94B-A28C-F80A11A877DA}" type="parTrans" cxnId="{F26BE3E5-FEB6-9346-84E6-370721006053}">
      <dgm:prSet/>
      <dgm:spPr/>
      <dgm:t>
        <a:bodyPr/>
        <a:lstStyle/>
        <a:p>
          <a:endParaRPr lang="de-DE"/>
        </a:p>
      </dgm:t>
    </dgm:pt>
    <dgm:pt modelId="{3E07CCD8-FAA7-4444-B144-2EEB879C7FB3}" type="sibTrans" cxnId="{F26BE3E5-FEB6-9346-84E6-370721006053}">
      <dgm:prSet/>
      <dgm:spPr/>
      <dgm:t>
        <a:bodyPr/>
        <a:lstStyle/>
        <a:p>
          <a:endParaRPr lang="de-DE">
            <a:solidFill>
              <a:schemeClr val="tx1"/>
            </a:solidFill>
          </a:endParaRPr>
        </a:p>
      </dgm:t>
    </dgm:pt>
    <dgm:pt modelId="{1F6A83C5-37F1-A144-8CA5-E8B6A5996C3C}">
      <dgm:prSet/>
      <dgm:spPr>
        <a:solidFill>
          <a:srgbClr val="F6DF1A"/>
        </a:solidFill>
      </dgm:spPr>
      <dgm:t>
        <a:bodyPr/>
        <a:lstStyle/>
        <a:p>
          <a:r>
            <a:rPr lang="de-DE" dirty="0" err="1">
              <a:solidFill>
                <a:schemeClr val="tx1"/>
              </a:solidFill>
            </a:rPr>
            <a:t>Vorauss</a:t>
          </a:r>
          <a:r>
            <a:rPr lang="de-DE" dirty="0">
              <a:solidFill>
                <a:schemeClr val="tx1"/>
              </a:solidFill>
            </a:rPr>
            <a:t>. Q1</a:t>
          </a:r>
          <a:br>
            <a:rPr lang="de-DE" dirty="0">
              <a:solidFill>
                <a:schemeClr val="tx1"/>
              </a:solidFill>
            </a:rPr>
          </a:br>
          <a:r>
            <a:rPr lang="de-DE" dirty="0">
              <a:solidFill>
                <a:schemeClr val="tx1"/>
              </a:solidFill>
            </a:rPr>
            <a:t>vor Europawahl</a:t>
          </a:r>
          <a:br>
            <a:rPr lang="de-DE" dirty="0">
              <a:solidFill>
                <a:schemeClr val="tx1"/>
              </a:solidFill>
            </a:rPr>
          </a:br>
          <a:r>
            <a:rPr lang="de-DE" dirty="0">
              <a:solidFill>
                <a:schemeClr val="tx1"/>
              </a:solidFill>
            </a:rPr>
            <a:t>(09.06.2024)</a:t>
          </a:r>
        </a:p>
        <a:p>
          <a:r>
            <a:rPr lang="de-DE" dirty="0">
              <a:solidFill>
                <a:schemeClr val="tx1"/>
              </a:solidFill>
            </a:rPr>
            <a:t>Geplante</a:t>
          </a:r>
          <a:br>
            <a:rPr lang="de-DE" dirty="0">
              <a:solidFill>
                <a:schemeClr val="tx1"/>
              </a:solidFill>
            </a:rPr>
          </a:br>
          <a:r>
            <a:rPr lang="de-DE" dirty="0">
              <a:solidFill>
                <a:schemeClr val="tx1"/>
              </a:solidFill>
            </a:rPr>
            <a:t>VÖ im Amtsblatt der EU / Geltung</a:t>
          </a:r>
        </a:p>
      </dgm:t>
    </dgm:pt>
    <dgm:pt modelId="{C62479F4-AEC3-2846-96AF-01A552184091}" type="parTrans" cxnId="{FAFF7A68-F94C-CE49-B581-5EDD583B19F9}">
      <dgm:prSet/>
      <dgm:spPr/>
      <dgm:t>
        <a:bodyPr/>
        <a:lstStyle/>
        <a:p>
          <a:endParaRPr lang="de-DE"/>
        </a:p>
      </dgm:t>
    </dgm:pt>
    <dgm:pt modelId="{D106C6C9-7A67-D24A-B31E-853E39BA1FF0}" type="sibTrans" cxnId="{FAFF7A68-F94C-CE49-B581-5EDD583B19F9}">
      <dgm:prSet/>
      <dgm:spPr/>
      <dgm:t>
        <a:bodyPr/>
        <a:lstStyle/>
        <a:p>
          <a:endParaRPr lang="de-DE">
            <a:solidFill>
              <a:schemeClr val="tx1"/>
            </a:solidFill>
          </a:endParaRPr>
        </a:p>
      </dgm:t>
    </dgm:pt>
    <dgm:pt modelId="{B0FDA4E7-DD0B-FD44-A0D5-14C93B23C3BD}">
      <dgm:prSet/>
      <dgm:spPr>
        <a:solidFill>
          <a:srgbClr val="F6DF1A"/>
        </a:solidFill>
      </dgm:spPr>
      <dgm:t>
        <a:bodyPr/>
        <a:lstStyle/>
        <a:p>
          <a:r>
            <a:rPr lang="de-DE" dirty="0">
              <a:solidFill>
                <a:schemeClr val="tx1"/>
              </a:solidFill>
            </a:rPr>
            <a:t>Übergangsfrist von 6 Monaten </a:t>
          </a:r>
        </a:p>
        <a:p>
          <a:r>
            <a:rPr lang="de-DE" dirty="0">
              <a:solidFill>
                <a:schemeClr val="tx1"/>
              </a:solidFill>
            </a:rPr>
            <a:t>für Verbotene </a:t>
          </a:r>
          <a:br>
            <a:rPr lang="de-DE" dirty="0">
              <a:solidFill>
                <a:schemeClr val="tx1"/>
              </a:solidFill>
            </a:rPr>
          </a:br>
          <a:r>
            <a:rPr lang="de-DE" dirty="0">
              <a:solidFill>
                <a:schemeClr val="tx1"/>
              </a:solidFill>
            </a:rPr>
            <a:t>KI-Systeme</a:t>
          </a:r>
        </a:p>
      </dgm:t>
    </dgm:pt>
    <dgm:pt modelId="{18150ECB-9F8B-9349-9379-C21C88EB1417}" type="parTrans" cxnId="{F2E6BD2E-1D9E-E24A-8E00-6A083D918488}">
      <dgm:prSet/>
      <dgm:spPr/>
      <dgm:t>
        <a:bodyPr/>
        <a:lstStyle/>
        <a:p>
          <a:endParaRPr lang="de-DE"/>
        </a:p>
      </dgm:t>
    </dgm:pt>
    <dgm:pt modelId="{EF958B7F-F4DB-AE4E-B6C0-526CC49C16A3}" type="sibTrans" cxnId="{F2E6BD2E-1D9E-E24A-8E00-6A083D918488}">
      <dgm:prSet/>
      <dgm:spPr/>
      <dgm:t>
        <a:bodyPr/>
        <a:lstStyle/>
        <a:p>
          <a:endParaRPr lang="de-DE">
            <a:solidFill>
              <a:schemeClr val="tx1"/>
            </a:solidFill>
          </a:endParaRPr>
        </a:p>
      </dgm:t>
    </dgm:pt>
    <dgm:pt modelId="{B2C5B98B-C514-B140-B456-55DA5C6C6A4E}">
      <dgm:prSet/>
      <dgm:spPr>
        <a:solidFill>
          <a:srgbClr val="F6DF1A"/>
        </a:solidFill>
      </dgm:spPr>
      <dgm:t>
        <a:bodyPr/>
        <a:lstStyle/>
        <a:p>
          <a:r>
            <a:rPr lang="de-DE" dirty="0">
              <a:solidFill>
                <a:schemeClr val="tx1"/>
              </a:solidFill>
            </a:rPr>
            <a:t>Übergangsfrist von 12 Monaten</a:t>
          </a:r>
        </a:p>
        <a:p>
          <a:r>
            <a:rPr lang="de-DE" dirty="0">
              <a:solidFill>
                <a:schemeClr val="tx1"/>
              </a:solidFill>
            </a:rPr>
            <a:t>für GPAI</a:t>
          </a:r>
          <a:br>
            <a:rPr lang="de-DE" dirty="0">
              <a:solidFill>
                <a:schemeClr val="tx1"/>
              </a:solidFill>
            </a:rPr>
          </a:br>
          <a:r>
            <a:rPr lang="de-DE" dirty="0">
              <a:solidFill>
                <a:schemeClr val="tx1"/>
              </a:solidFill>
            </a:rPr>
            <a:t>(Bsp. </a:t>
          </a:r>
          <a:r>
            <a:rPr lang="de-DE" dirty="0" err="1">
              <a:solidFill>
                <a:schemeClr val="tx1"/>
              </a:solidFill>
            </a:rPr>
            <a:t>ChatGPT</a:t>
          </a:r>
          <a:r>
            <a:rPr lang="de-DE" dirty="0">
              <a:solidFill>
                <a:schemeClr val="tx1"/>
              </a:solidFill>
            </a:rPr>
            <a:t>)</a:t>
          </a:r>
        </a:p>
      </dgm:t>
    </dgm:pt>
    <dgm:pt modelId="{1F233958-85F8-FA43-A0B4-A08ECEA5C488}" type="parTrans" cxnId="{1D602847-587E-7646-B298-920BEBAC3B13}">
      <dgm:prSet/>
      <dgm:spPr/>
      <dgm:t>
        <a:bodyPr/>
        <a:lstStyle/>
        <a:p>
          <a:endParaRPr lang="de-DE"/>
        </a:p>
      </dgm:t>
    </dgm:pt>
    <dgm:pt modelId="{D7A66F38-2E76-CE4D-BCA8-161BD38971EA}" type="sibTrans" cxnId="{1D602847-587E-7646-B298-920BEBAC3B13}">
      <dgm:prSet/>
      <dgm:spPr/>
      <dgm:t>
        <a:bodyPr/>
        <a:lstStyle/>
        <a:p>
          <a:endParaRPr lang="de-DE">
            <a:solidFill>
              <a:schemeClr val="tx1"/>
            </a:solidFill>
          </a:endParaRPr>
        </a:p>
      </dgm:t>
    </dgm:pt>
    <dgm:pt modelId="{2C34F3A0-FD08-0B44-BD3A-B662B860CC8C}">
      <dgm:prSet/>
      <dgm:spPr>
        <a:solidFill>
          <a:srgbClr val="F6DF1A"/>
        </a:solidFill>
      </dgm:spPr>
      <dgm:t>
        <a:bodyPr/>
        <a:lstStyle/>
        <a:p>
          <a:r>
            <a:rPr lang="de-DE" dirty="0">
              <a:solidFill>
                <a:schemeClr val="tx1"/>
              </a:solidFill>
            </a:rPr>
            <a:t>24 Monate </a:t>
          </a:r>
          <a:br>
            <a:rPr lang="de-DE" dirty="0">
              <a:solidFill>
                <a:schemeClr val="tx1"/>
              </a:solidFill>
            </a:rPr>
          </a:br>
          <a:r>
            <a:rPr lang="de-DE" dirty="0">
              <a:solidFill>
                <a:schemeClr val="tx1"/>
              </a:solidFill>
            </a:rPr>
            <a:t>ab Geltung</a:t>
          </a:r>
        </a:p>
        <a:p>
          <a:r>
            <a:rPr lang="de-DE" dirty="0">
              <a:solidFill>
                <a:schemeClr val="tx1"/>
              </a:solidFill>
            </a:rPr>
            <a:t>Endgültiges Inkrafttreten</a:t>
          </a:r>
        </a:p>
      </dgm:t>
    </dgm:pt>
    <dgm:pt modelId="{11898590-EAD3-304B-8666-3F10ED010EA8}" type="parTrans" cxnId="{A4334EFC-66C2-7942-9632-1EAAEBAB493A}">
      <dgm:prSet/>
      <dgm:spPr/>
      <dgm:t>
        <a:bodyPr/>
        <a:lstStyle/>
        <a:p>
          <a:endParaRPr lang="de-DE"/>
        </a:p>
      </dgm:t>
    </dgm:pt>
    <dgm:pt modelId="{1E613387-E414-CC45-8292-525ED056DF0A}" type="sibTrans" cxnId="{A4334EFC-66C2-7942-9632-1EAAEBAB493A}">
      <dgm:prSet/>
      <dgm:spPr/>
      <dgm:t>
        <a:bodyPr/>
        <a:lstStyle/>
        <a:p>
          <a:endParaRPr lang="de-DE"/>
        </a:p>
      </dgm:t>
    </dgm:pt>
    <dgm:pt modelId="{001EEE16-1A2A-3740-88CD-38ED5D061B61}" type="pres">
      <dgm:prSet presAssocID="{5C8C3890-EAC4-4C4B-8F2A-F085DFBFBFFB}" presName="Name0" presStyleCnt="0">
        <dgm:presLayoutVars>
          <dgm:dir/>
          <dgm:resizeHandles val="exact"/>
        </dgm:presLayoutVars>
      </dgm:prSet>
      <dgm:spPr/>
      <dgm:t>
        <a:bodyPr/>
        <a:lstStyle/>
        <a:p>
          <a:endParaRPr lang="de-DE"/>
        </a:p>
      </dgm:t>
    </dgm:pt>
    <dgm:pt modelId="{F09D4CCB-96CA-6E49-B98B-CA38A5F08794}" type="pres">
      <dgm:prSet presAssocID="{B14660A2-1834-F943-9848-6FEA8422DE1B}" presName="node" presStyleLbl="node1" presStyleIdx="0" presStyleCnt="7" custScaleY="188370">
        <dgm:presLayoutVars>
          <dgm:bulletEnabled val="1"/>
        </dgm:presLayoutVars>
      </dgm:prSet>
      <dgm:spPr/>
      <dgm:t>
        <a:bodyPr/>
        <a:lstStyle/>
        <a:p>
          <a:endParaRPr lang="de-DE"/>
        </a:p>
      </dgm:t>
    </dgm:pt>
    <dgm:pt modelId="{0C12BAF2-0102-774D-A92E-987CE296AF20}" type="pres">
      <dgm:prSet presAssocID="{0893D28B-E414-744D-8E3E-61C433A75BBD}" presName="sibTrans" presStyleLbl="sibTrans2D1" presStyleIdx="0" presStyleCnt="6" custScaleY="133429"/>
      <dgm:spPr/>
      <dgm:t>
        <a:bodyPr/>
        <a:lstStyle/>
        <a:p>
          <a:endParaRPr lang="de-DE"/>
        </a:p>
      </dgm:t>
    </dgm:pt>
    <dgm:pt modelId="{1677F19D-134F-D842-A281-CABD95C582CC}" type="pres">
      <dgm:prSet presAssocID="{0893D28B-E414-744D-8E3E-61C433A75BBD}" presName="connectorText" presStyleLbl="sibTrans2D1" presStyleIdx="0" presStyleCnt="6"/>
      <dgm:spPr/>
      <dgm:t>
        <a:bodyPr/>
        <a:lstStyle/>
        <a:p>
          <a:endParaRPr lang="de-DE"/>
        </a:p>
      </dgm:t>
    </dgm:pt>
    <dgm:pt modelId="{8506D1B9-38B8-5F48-9EA6-D527A65B5E35}" type="pres">
      <dgm:prSet presAssocID="{5B79F9CC-69B9-C747-BEC8-4F7E358925FC}" presName="node" presStyleLbl="node1" presStyleIdx="1" presStyleCnt="7" custScaleY="188370">
        <dgm:presLayoutVars>
          <dgm:bulletEnabled val="1"/>
        </dgm:presLayoutVars>
      </dgm:prSet>
      <dgm:spPr/>
      <dgm:t>
        <a:bodyPr/>
        <a:lstStyle/>
        <a:p>
          <a:endParaRPr lang="de-DE"/>
        </a:p>
      </dgm:t>
    </dgm:pt>
    <dgm:pt modelId="{F4AED094-3330-E44A-A341-8A8F189F177C}" type="pres">
      <dgm:prSet presAssocID="{4CD6AE17-0253-1646-847C-2437B75D5781}" presName="sibTrans" presStyleLbl="sibTrans2D1" presStyleIdx="1" presStyleCnt="6" custScaleY="133429"/>
      <dgm:spPr/>
      <dgm:t>
        <a:bodyPr/>
        <a:lstStyle/>
        <a:p>
          <a:endParaRPr lang="de-DE"/>
        </a:p>
      </dgm:t>
    </dgm:pt>
    <dgm:pt modelId="{D6407D4B-F8D1-3D46-B2E5-1CC9130CCD3D}" type="pres">
      <dgm:prSet presAssocID="{4CD6AE17-0253-1646-847C-2437B75D5781}" presName="connectorText" presStyleLbl="sibTrans2D1" presStyleIdx="1" presStyleCnt="6"/>
      <dgm:spPr/>
      <dgm:t>
        <a:bodyPr/>
        <a:lstStyle/>
        <a:p>
          <a:endParaRPr lang="de-DE"/>
        </a:p>
      </dgm:t>
    </dgm:pt>
    <dgm:pt modelId="{174B85A2-EDE7-6F40-966D-876003BAAD89}" type="pres">
      <dgm:prSet presAssocID="{C251541E-57F4-5B46-A8B5-57A4BF3B44FE}" presName="node" presStyleLbl="node1" presStyleIdx="2" presStyleCnt="7" custScaleY="188370">
        <dgm:presLayoutVars>
          <dgm:bulletEnabled val="1"/>
        </dgm:presLayoutVars>
      </dgm:prSet>
      <dgm:spPr/>
      <dgm:t>
        <a:bodyPr/>
        <a:lstStyle/>
        <a:p>
          <a:endParaRPr lang="de-DE"/>
        </a:p>
      </dgm:t>
    </dgm:pt>
    <dgm:pt modelId="{5CB6B4DB-4C45-4E4E-96B9-69A77F4A4E67}" type="pres">
      <dgm:prSet presAssocID="{3E07CCD8-FAA7-4444-B144-2EEB879C7FB3}" presName="sibTrans" presStyleLbl="sibTrans2D1" presStyleIdx="2" presStyleCnt="6" custScaleY="133429"/>
      <dgm:spPr/>
      <dgm:t>
        <a:bodyPr/>
        <a:lstStyle/>
        <a:p>
          <a:endParaRPr lang="de-DE"/>
        </a:p>
      </dgm:t>
    </dgm:pt>
    <dgm:pt modelId="{4974F8C9-7B9A-3844-A622-092DE6E78DCE}" type="pres">
      <dgm:prSet presAssocID="{3E07CCD8-FAA7-4444-B144-2EEB879C7FB3}" presName="connectorText" presStyleLbl="sibTrans2D1" presStyleIdx="2" presStyleCnt="6"/>
      <dgm:spPr/>
      <dgm:t>
        <a:bodyPr/>
        <a:lstStyle/>
        <a:p>
          <a:endParaRPr lang="de-DE"/>
        </a:p>
      </dgm:t>
    </dgm:pt>
    <dgm:pt modelId="{9613B28F-00BA-B841-8651-640A28D836D4}" type="pres">
      <dgm:prSet presAssocID="{1F6A83C5-37F1-A144-8CA5-E8B6A5996C3C}" presName="node" presStyleLbl="node1" presStyleIdx="3" presStyleCnt="7" custScaleY="188370">
        <dgm:presLayoutVars>
          <dgm:bulletEnabled val="1"/>
        </dgm:presLayoutVars>
      </dgm:prSet>
      <dgm:spPr/>
      <dgm:t>
        <a:bodyPr/>
        <a:lstStyle/>
        <a:p>
          <a:endParaRPr lang="de-DE"/>
        </a:p>
      </dgm:t>
    </dgm:pt>
    <dgm:pt modelId="{F99A95C1-B262-5D41-A901-78BD997921BF}" type="pres">
      <dgm:prSet presAssocID="{D106C6C9-7A67-D24A-B31E-853E39BA1FF0}" presName="sibTrans" presStyleLbl="sibTrans2D1" presStyleIdx="3" presStyleCnt="6" custScaleY="133429"/>
      <dgm:spPr/>
      <dgm:t>
        <a:bodyPr/>
        <a:lstStyle/>
        <a:p>
          <a:endParaRPr lang="de-DE"/>
        </a:p>
      </dgm:t>
    </dgm:pt>
    <dgm:pt modelId="{B3337252-B571-A74D-AE64-C868E624CCD0}" type="pres">
      <dgm:prSet presAssocID="{D106C6C9-7A67-D24A-B31E-853E39BA1FF0}" presName="connectorText" presStyleLbl="sibTrans2D1" presStyleIdx="3" presStyleCnt="6"/>
      <dgm:spPr/>
      <dgm:t>
        <a:bodyPr/>
        <a:lstStyle/>
        <a:p>
          <a:endParaRPr lang="de-DE"/>
        </a:p>
      </dgm:t>
    </dgm:pt>
    <dgm:pt modelId="{58499227-FEC0-C446-ACC8-7A6986461918}" type="pres">
      <dgm:prSet presAssocID="{B0FDA4E7-DD0B-FD44-A0D5-14C93B23C3BD}" presName="node" presStyleLbl="node1" presStyleIdx="4" presStyleCnt="7" custScaleY="188370">
        <dgm:presLayoutVars>
          <dgm:bulletEnabled val="1"/>
        </dgm:presLayoutVars>
      </dgm:prSet>
      <dgm:spPr/>
      <dgm:t>
        <a:bodyPr/>
        <a:lstStyle/>
        <a:p>
          <a:endParaRPr lang="de-DE"/>
        </a:p>
      </dgm:t>
    </dgm:pt>
    <dgm:pt modelId="{D5800A12-BB92-DB4B-B1BA-604A29AFF08C}" type="pres">
      <dgm:prSet presAssocID="{EF958B7F-F4DB-AE4E-B6C0-526CC49C16A3}" presName="sibTrans" presStyleLbl="sibTrans2D1" presStyleIdx="4" presStyleCnt="6" custScaleY="133429"/>
      <dgm:spPr/>
      <dgm:t>
        <a:bodyPr/>
        <a:lstStyle/>
        <a:p>
          <a:endParaRPr lang="de-DE"/>
        </a:p>
      </dgm:t>
    </dgm:pt>
    <dgm:pt modelId="{FFE948AE-9C09-534E-8187-B6A1A8E3430F}" type="pres">
      <dgm:prSet presAssocID="{EF958B7F-F4DB-AE4E-B6C0-526CC49C16A3}" presName="connectorText" presStyleLbl="sibTrans2D1" presStyleIdx="4" presStyleCnt="6"/>
      <dgm:spPr/>
      <dgm:t>
        <a:bodyPr/>
        <a:lstStyle/>
        <a:p>
          <a:endParaRPr lang="de-DE"/>
        </a:p>
      </dgm:t>
    </dgm:pt>
    <dgm:pt modelId="{50AB7A1E-90D7-5748-93B3-ECFFF9999FA5}" type="pres">
      <dgm:prSet presAssocID="{B2C5B98B-C514-B140-B456-55DA5C6C6A4E}" presName="node" presStyleLbl="node1" presStyleIdx="5" presStyleCnt="7" custScaleY="188370">
        <dgm:presLayoutVars>
          <dgm:bulletEnabled val="1"/>
        </dgm:presLayoutVars>
      </dgm:prSet>
      <dgm:spPr/>
      <dgm:t>
        <a:bodyPr/>
        <a:lstStyle/>
        <a:p>
          <a:endParaRPr lang="de-DE"/>
        </a:p>
      </dgm:t>
    </dgm:pt>
    <dgm:pt modelId="{4B014318-E479-AE46-B661-04CE75863C2A}" type="pres">
      <dgm:prSet presAssocID="{D7A66F38-2E76-CE4D-BCA8-161BD38971EA}" presName="sibTrans" presStyleLbl="sibTrans2D1" presStyleIdx="5" presStyleCnt="6" custScaleY="133429"/>
      <dgm:spPr/>
      <dgm:t>
        <a:bodyPr/>
        <a:lstStyle/>
        <a:p>
          <a:endParaRPr lang="de-DE"/>
        </a:p>
      </dgm:t>
    </dgm:pt>
    <dgm:pt modelId="{07E13A64-CC14-C740-84E8-FE1971FFD905}" type="pres">
      <dgm:prSet presAssocID="{D7A66F38-2E76-CE4D-BCA8-161BD38971EA}" presName="connectorText" presStyleLbl="sibTrans2D1" presStyleIdx="5" presStyleCnt="6"/>
      <dgm:spPr/>
      <dgm:t>
        <a:bodyPr/>
        <a:lstStyle/>
        <a:p>
          <a:endParaRPr lang="de-DE"/>
        </a:p>
      </dgm:t>
    </dgm:pt>
    <dgm:pt modelId="{A428185B-0279-CF4E-9165-CF4C1746E662}" type="pres">
      <dgm:prSet presAssocID="{2C34F3A0-FD08-0B44-BD3A-B662B860CC8C}" presName="node" presStyleLbl="node1" presStyleIdx="6" presStyleCnt="7" custScaleY="188370">
        <dgm:presLayoutVars>
          <dgm:bulletEnabled val="1"/>
        </dgm:presLayoutVars>
      </dgm:prSet>
      <dgm:spPr/>
      <dgm:t>
        <a:bodyPr/>
        <a:lstStyle/>
        <a:p>
          <a:endParaRPr lang="de-DE"/>
        </a:p>
      </dgm:t>
    </dgm:pt>
  </dgm:ptLst>
  <dgm:cxnLst>
    <dgm:cxn modelId="{4FEE7E51-9E09-A04F-AB86-E70AB713E700}" type="presOf" srcId="{EF958B7F-F4DB-AE4E-B6C0-526CC49C16A3}" destId="{D5800A12-BB92-DB4B-B1BA-604A29AFF08C}" srcOrd="0" destOrd="0" presId="urn:microsoft.com/office/officeart/2005/8/layout/process1"/>
    <dgm:cxn modelId="{19147899-1C09-2E44-9C17-35CC4A71FB40}" type="presOf" srcId="{1F6A83C5-37F1-A144-8CA5-E8B6A5996C3C}" destId="{9613B28F-00BA-B841-8651-640A28D836D4}" srcOrd="0" destOrd="0" presId="urn:microsoft.com/office/officeart/2005/8/layout/process1"/>
    <dgm:cxn modelId="{CA47F4EC-1E82-FA41-912A-EEA7B5D796D8}" type="presOf" srcId="{3E07CCD8-FAA7-4444-B144-2EEB879C7FB3}" destId="{5CB6B4DB-4C45-4E4E-96B9-69A77F4A4E67}" srcOrd="0" destOrd="0" presId="urn:microsoft.com/office/officeart/2005/8/layout/process1"/>
    <dgm:cxn modelId="{47DFA10E-E090-B247-B22F-ECA31B6108CA}" type="presOf" srcId="{4CD6AE17-0253-1646-847C-2437B75D5781}" destId="{D6407D4B-F8D1-3D46-B2E5-1CC9130CCD3D}" srcOrd="1" destOrd="0" presId="urn:microsoft.com/office/officeart/2005/8/layout/process1"/>
    <dgm:cxn modelId="{EDE8E3E9-E3D1-9040-93E3-2321806916FD}" type="presOf" srcId="{C251541E-57F4-5B46-A8B5-57A4BF3B44FE}" destId="{174B85A2-EDE7-6F40-966D-876003BAAD89}" srcOrd="0" destOrd="0" presId="urn:microsoft.com/office/officeart/2005/8/layout/process1"/>
    <dgm:cxn modelId="{846837BF-BF78-324E-BA61-40C05D711240}" type="presOf" srcId="{0893D28B-E414-744D-8E3E-61C433A75BBD}" destId="{1677F19D-134F-D842-A281-CABD95C582CC}" srcOrd="1" destOrd="0" presId="urn:microsoft.com/office/officeart/2005/8/layout/process1"/>
    <dgm:cxn modelId="{2827A6A9-9C17-C746-A334-5200F06592A3}" type="presOf" srcId="{0893D28B-E414-744D-8E3E-61C433A75BBD}" destId="{0C12BAF2-0102-774D-A92E-987CE296AF20}" srcOrd="0" destOrd="0" presId="urn:microsoft.com/office/officeart/2005/8/layout/process1"/>
    <dgm:cxn modelId="{588995A7-4CAB-7040-93A7-8CFFE1B447DD}" type="presOf" srcId="{D7A66F38-2E76-CE4D-BCA8-161BD38971EA}" destId="{4B014318-E479-AE46-B661-04CE75863C2A}" srcOrd="0" destOrd="0" presId="urn:microsoft.com/office/officeart/2005/8/layout/process1"/>
    <dgm:cxn modelId="{751C8BEE-A9C9-4442-81E8-24067F5917E3}" type="presOf" srcId="{D106C6C9-7A67-D24A-B31E-853E39BA1FF0}" destId="{B3337252-B571-A74D-AE64-C868E624CCD0}" srcOrd="1" destOrd="0" presId="urn:microsoft.com/office/officeart/2005/8/layout/process1"/>
    <dgm:cxn modelId="{4F77A773-9E72-DA41-914E-7A5336215134}" type="presOf" srcId="{4CD6AE17-0253-1646-847C-2437B75D5781}" destId="{F4AED094-3330-E44A-A341-8A8F189F177C}" srcOrd="0" destOrd="0" presId="urn:microsoft.com/office/officeart/2005/8/layout/process1"/>
    <dgm:cxn modelId="{3FEFD6E0-39FB-A440-9743-51BB04D13804}" type="presOf" srcId="{B2C5B98B-C514-B140-B456-55DA5C6C6A4E}" destId="{50AB7A1E-90D7-5748-93B3-ECFFF9999FA5}" srcOrd="0" destOrd="0" presId="urn:microsoft.com/office/officeart/2005/8/layout/process1"/>
    <dgm:cxn modelId="{FAFF7A68-F94C-CE49-B581-5EDD583B19F9}" srcId="{5C8C3890-EAC4-4C4B-8F2A-F085DFBFBFFB}" destId="{1F6A83C5-37F1-A144-8CA5-E8B6A5996C3C}" srcOrd="3" destOrd="0" parTransId="{C62479F4-AEC3-2846-96AF-01A552184091}" sibTransId="{D106C6C9-7A67-D24A-B31E-853E39BA1FF0}"/>
    <dgm:cxn modelId="{9D7BE0A7-6787-9B44-BFF7-F047266F3C16}" srcId="{5C8C3890-EAC4-4C4B-8F2A-F085DFBFBFFB}" destId="{B14660A2-1834-F943-9848-6FEA8422DE1B}" srcOrd="0" destOrd="0" parTransId="{B1248B09-B78F-324C-A963-F8762A85F7FA}" sibTransId="{0893D28B-E414-744D-8E3E-61C433A75BBD}"/>
    <dgm:cxn modelId="{273D1FA2-C2A1-E248-8BFE-BA9C59D7073C}" type="presOf" srcId="{D7A66F38-2E76-CE4D-BCA8-161BD38971EA}" destId="{07E13A64-CC14-C740-84E8-FE1971FFD905}" srcOrd="1" destOrd="0" presId="urn:microsoft.com/office/officeart/2005/8/layout/process1"/>
    <dgm:cxn modelId="{F2E6BD2E-1D9E-E24A-8E00-6A083D918488}" srcId="{5C8C3890-EAC4-4C4B-8F2A-F085DFBFBFFB}" destId="{B0FDA4E7-DD0B-FD44-A0D5-14C93B23C3BD}" srcOrd="4" destOrd="0" parTransId="{18150ECB-9F8B-9349-9379-C21C88EB1417}" sibTransId="{EF958B7F-F4DB-AE4E-B6C0-526CC49C16A3}"/>
    <dgm:cxn modelId="{B348FCBF-38AB-2748-B523-3C04F7C5D4CA}" type="presOf" srcId="{B14660A2-1834-F943-9848-6FEA8422DE1B}" destId="{F09D4CCB-96CA-6E49-B98B-CA38A5F08794}" srcOrd="0" destOrd="0" presId="urn:microsoft.com/office/officeart/2005/8/layout/process1"/>
    <dgm:cxn modelId="{295AD4CD-9646-7640-8F66-DEBBD44F3BEE}" type="presOf" srcId="{2C34F3A0-FD08-0B44-BD3A-B662B860CC8C}" destId="{A428185B-0279-CF4E-9165-CF4C1746E662}" srcOrd="0" destOrd="0" presId="urn:microsoft.com/office/officeart/2005/8/layout/process1"/>
    <dgm:cxn modelId="{756E9866-47AF-8B45-8CBC-C7D2A3C77D28}" type="presOf" srcId="{5B79F9CC-69B9-C747-BEC8-4F7E358925FC}" destId="{8506D1B9-38B8-5F48-9EA6-D527A65B5E35}" srcOrd="0" destOrd="0" presId="urn:microsoft.com/office/officeart/2005/8/layout/process1"/>
    <dgm:cxn modelId="{2031DFB1-546E-1240-A89B-26A1E9082DCE}" type="presOf" srcId="{5C8C3890-EAC4-4C4B-8F2A-F085DFBFBFFB}" destId="{001EEE16-1A2A-3740-88CD-38ED5D061B61}" srcOrd="0" destOrd="0" presId="urn:microsoft.com/office/officeart/2005/8/layout/process1"/>
    <dgm:cxn modelId="{DA32D9E0-4E76-6C4B-A62F-00453DD1F572}" type="presOf" srcId="{EF958B7F-F4DB-AE4E-B6C0-526CC49C16A3}" destId="{FFE948AE-9C09-534E-8187-B6A1A8E3430F}" srcOrd="1" destOrd="0" presId="urn:microsoft.com/office/officeart/2005/8/layout/process1"/>
    <dgm:cxn modelId="{7275B128-6FD3-FC41-8509-F7B14C67C2AB}" type="presOf" srcId="{B0FDA4E7-DD0B-FD44-A0D5-14C93B23C3BD}" destId="{58499227-FEC0-C446-ACC8-7A6986461918}" srcOrd="0" destOrd="0" presId="urn:microsoft.com/office/officeart/2005/8/layout/process1"/>
    <dgm:cxn modelId="{6BD87711-D310-0945-8E17-FABB23E26F14}" type="presOf" srcId="{3E07CCD8-FAA7-4444-B144-2EEB879C7FB3}" destId="{4974F8C9-7B9A-3844-A622-092DE6E78DCE}" srcOrd="1" destOrd="0" presId="urn:microsoft.com/office/officeart/2005/8/layout/process1"/>
    <dgm:cxn modelId="{D10D1D93-AD6E-9241-A1BF-C3233E7EF466}" type="presOf" srcId="{D106C6C9-7A67-D24A-B31E-853E39BA1FF0}" destId="{F99A95C1-B262-5D41-A901-78BD997921BF}" srcOrd="0" destOrd="0" presId="urn:microsoft.com/office/officeart/2005/8/layout/process1"/>
    <dgm:cxn modelId="{F26BE3E5-FEB6-9346-84E6-370721006053}" srcId="{5C8C3890-EAC4-4C4B-8F2A-F085DFBFBFFB}" destId="{C251541E-57F4-5B46-A8B5-57A4BF3B44FE}" srcOrd="2" destOrd="0" parTransId="{51C3D9C9-0C1B-C94B-A28C-F80A11A877DA}" sibTransId="{3E07CCD8-FAA7-4444-B144-2EEB879C7FB3}"/>
    <dgm:cxn modelId="{A4334EFC-66C2-7942-9632-1EAAEBAB493A}" srcId="{5C8C3890-EAC4-4C4B-8F2A-F085DFBFBFFB}" destId="{2C34F3A0-FD08-0B44-BD3A-B662B860CC8C}" srcOrd="6" destOrd="0" parTransId="{11898590-EAD3-304B-8666-3F10ED010EA8}" sibTransId="{1E613387-E414-CC45-8292-525ED056DF0A}"/>
    <dgm:cxn modelId="{0B6131E3-0236-CF4C-AC01-E55D232806CA}" srcId="{5C8C3890-EAC4-4C4B-8F2A-F085DFBFBFFB}" destId="{5B79F9CC-69B9-C747-BEC8-4F7E358925FC}" srcOrd="1" destOrd="0" parTransId="{B4209B54-5C11-BA4B-AAAE-DBB6C0FF68F0}" sibTransId="{4CD6AE17-0253-1646-847C-2437B75D5781}"/>
    <dgm:cxn modelId="{1D602847-587E-7646-B298-920BEBAC3B13}" srcId="{5C8C3890-EAC4-4C4B-8F2A-F085DFBFBFFB}" destId="{B2C5B98B-C514-B140-B456-55DA5C6C6A4E}" srcOrd="5" destOrd="0" parTransId="{1F233958-85F8-FA43-A0B4-A08ECEA5C488}" sibTransId="{D7A66F38-2E76-CE4D-BCA8-161BD38971EA}"/>
    <dgm:cxn modelId="{0E17A0EB-7760-A444-BC1B-490682599F24}" type="presParOf" srcId="{001EEE16-1A2A-3740-88CD-38ED5D061B61}" destId="{F09D4CCB-96CA-6E49-B98B-CA38A5F08794}" srcOrd="0" destOrd="0" presId="urn:microsoft.com/office/officeart/2005/8/layout/process1"/>
    <dgm:cxn modelId="{BFEC1666-94B8-EF43-9B26-6C4E56864FCF}" type="presParOf" srcId="{001EEE16-1A2A-3740-88CD-38ED5D061B61}" destId="{0C12BAF2-0102-774D-A92E-987CE296AF20}" srcOrd="1" destOrd="0" presId="urn:microsoft.com/office/officeart/2005/8/layout/process1"/>
    <dgm:cxn modelId="{C0ACA68B-6E6F-FD48-B1BD-740AA6F0A55E}" type="presParOf" srcId="{0C12BAF2-0102-774D-A92E-987CE296AF20}" destId="{1677F19D-134F-D842-A281-CABD95C582CC}" srcOrd="0" destOrd="0" presId="urn:microsoft.com/office/officeart/2005/8/layout/process1"/>
    <dgm:cxn modelId="{BC6FCE34-5BA2-DD4B-9615-3C2C790BFF96}" type="presParOf" srcId="{001EEE16-1A2A-3740-88CD-38ED5D061B61}" destId="{8506D1B9-38B8-5F48-9EA6-D527A65B5E35}" srcOrd="2" destOrd="0" presId="urn:microsoft.com/office/officeart/2005/8/layout/process1"/>
    <dgm:cxn modelId="{B0282083-F78F-5F40-9FD0-03FDC65C6100}" type="presParOf" srcId="{001EEE16-1A2A-3740-88CD-38ED5D061B61}" destId="{F4AED094-3330-E44A-A341-8A8F189F177C}" srcOrd="3" destOrd="0" presId="urn:microsoft.com/office/officeart/2005/8/layout/process1"/>
    <dgm:cxn modelId="{7A98AE5D-6885-6F42-A95F-CA67C568CD95}" type="presParOf" srcId="{F4AED094-3330-E44A-A341-8A8F189F177C}" destId="{D6407D4B-F8D1-3D46-B2E5-1CC9130CCD3D}" srcOrd="0" destOrd="0" presId="urn:microsoft.com/office/officeart/2005/8/layout/process1"/>
    <dgm:cxn modelId="{B18CFCC3-0A66-5A41-9031-0BF0EB82C54C}" type="presParOf" srcId="{001EEE16-1A2A-3740-88CD-38ED5D061B61}" destId="{174B85A2-EDE7-6F40-966D-876003BAAD89}" srcOrd="4" destOrd="0" presId="urn:microsoft.com/office/officeart/2005/8/layout/process1"/>
    <dgm:cxn modelId="{485366F3-3232-CE4E-9B8D-545BC5935E82}" type="presParOf" srcId="{001EEE16-1A2A-3740-88CD-38ED5D061B61}" destId="{5CB6B4DB-4C45-4E4E-96B9-69A77F4A4E67}" srcOrd="5" destOrd="0" presId="urn:microsoft.com/office/officeart/2005/8/layout/process1"/>
    <dgm:cxn modelId="{70657E84-5299-D54F-A79C-86FBC6CACEF3}" type="presParOf" srcId="{5CB6B4DB-4C45-4E4E-96B9-69A77F4A4E67}" destId="{4974F8C9-7B9A-3844-A622-092DE6E78DCE}" srcOrd="0" destOrd="0" presId="urn:microsoft.com/office/officeart/2005/8/layout/process1"/>
    <dgm:cxn modelId="{579C5150-BB41-0C42-BEB5-88E1FA51DD03}" type="presParOf" srcId="{001EEE16-1A2A-3740-88CD-38ED5D061B61}" destId="{9613B28F-00BA-B841-8651-640A28D836D4}" srcOrd="6" destOrd="0" presId="urn:microsoft.com/office/officeart/2005/8/layout/process1"/>
    <dgm:cxn modelId="{55DDD82B-7F8A-1F47-8278-B1FE88814EC8}" type="presParOf" srcId="{001EEE16-1A2A-3740-88CD-38ED5D061B61}" destId="{F99A95C1-B262-5D41-A901-78BD997921BF}" srcOrd="7" destOrd="0" presId="urn:microsoft.com/office/officeart/2005/8/layout/process1"/>
    <dgm:cxn modelId="{50291399-CA7D-8A40-A34F-3E445F4E7C48}" type="presParOf" srcId="{F99A95C1-B262-5D41-A901-78BD997921BF}" destId="{B3337252-B571-A74D-AE64-C868E624CCD0}" srcOrd="0" destOrd="0" presId="urn:microsoft.com/office/officeart/2005/8/layout/process1"/>
    <dgm:cxn modelId="{8D4844EF-212B-EB4E-973C-C7A240BD942A}" type="presParOf" srcId="{001EEE16-1A2A-3740-88CD-38ED5D061B61}" destId="{58499227-FEC0-C446-ACC8-7A6986461918}" srcOrd="8" destOrd="0" presId="urn:microsoft.com/office/officeart/2005/8/layout/process1"/>
    <dgm:cxn modelId="{BFCA5853-149A-C14F-9468-B669DC96B595}" type="presParOf" srcId="{001EEE16-1A2A-3740-88CD-38ED5D061B61}" destId="{D5800A12-BB92-DB4B-B1BA-604A29AFF08C}" srcOrd="9" destOrd="0" presId="urn:microsoft.com/office/officeart/2005/8/layout/process1"/>
    <dgm:cxn modelId="{FBA7D041-3849-E844-BFF5-A8CD228ED74D}" type="presParOf" srcId="{D5800A12-BB92-DB4B-B1BA-604A29AFF08C}" destId="{FFE948AE-9C09-534E-8187-B6A1A8E3430F}" srcOrd="0" destOrd="0" presId="urn:microsoft.com/office/officeart/2005/8/layout/process1"/>
    <dgm:cxn modelId="{0AB62BEB-4C06-AB40-AFB4-FE5CB43E0660}" type="presParOf" srcId="{001EEE16-1A2A-3740-88CD-38ED5D061B61}" destId="{50AB7A1E-90D7-5748-93B3-ECFFF9999FA5}" srcOrd="10" destOrd="0" presId="urn:microsoft.com/office/officeart/2005/8/layout/process1"/>
    <dgm:cxn modelId="{7D92A671-5551-8646-AEB1-8CB07BFE4058}" type="presParOf" srcId="{001EEE16-1A2A-3740-88CD-38ED5D061B61}" destId="{4B014318-E479-AE46-B661-04CE75863C2A}" srcOrd="11" destOrd="0" presId="urn:microsoft.com/office/officeart/2005/8/layout/process1"/>
    <dgm:cxn modelId="{639149FC-6505-C446-95C1-20AF7F0973C7}" type="presParOf" srcId="{4B014318-E479-AE46-B661-04CE75863C2A}" destId="{07E13A64-CC14-C740-84E8-FE1971FFD905}" srcOrd="0" destOrd="0" presId="urn:microsoft.com/office/officeart/2005/8/layout/process1"/>
    <dgm:cxn modelId="{BD7B9F02-C128-E647-8515-239358772798}" type="presParOf" srcId="{001EEE16-1A2A-3740-88CD-38ED5D061B61}" destId="{A428185B-0279-CF4E-9165-CF4C1746E662}" srcOrd="12"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194730-9B4D-DE41-86F3-701E34F5930A}" type="doc">
      <dgm:prSet loTypeId="urn:microsoft.com/office/officeart/2005/8/layout/pyramid1" loCatId="" qsTypeId="urn:microsoft.com/office/officeart/2005/8/quickstyle/simple1" qsCatId="simple" csTypeId="urn:microsoft.com/office/officeart/2005/8/colors/colorful1" csCatId="colorful" phldr="1"/>
      <dgm:spPr/>
    </dgm:pt>
    <dgm:pt modelId="{9DECE815-328F-D046-AC17-1A3CCC115CE5}">
      <dgm:prSet phldrT="[Text]" custT="1"/>
      <dgm:spPr>
        <a:solidFill>
          <a:srgbClr val="FF0000"/>
        </a:solidFill>
      </dgm:spPr>
      <dgm:t>
        <a:bodyPr/>
        <a:lstStyle/>
        <a:p>
          <a:endParaRPr lang="de-DE" sz="2400" dirty="0"/>
        </a:p>
        <a:p>
          <a:r>
            <a:rPr lang="de-DE" sz="2700" dirty="0"/>
            <a:t>Verboten</a:t>
          </a:r>
          <a:r>
            <a:rPr lang="de-DE" sz="2800" dirty="0"/>
            <a:t/>
          </a:r>
          <a:br>
            <a:rPr lang="de-DE" sz="2800" dirty="0"/>
          </a:br>
          <a:r>
            <a:rPr lang="de-DE" sz="1800" dirty="0"/>
            <a:t>Bsp.: Social Scoring</a:t>
          </a:r>
        </a:p>
      </dgm:t>
    </dgm:pt>
    <dgm:pt modelId="{2461B567-5166-844B-9FB8-FEA02FEA360E}" type="parTrans" cxnId="{344D137D-99EA-2B49-A50E-756F811FFAEC}">
      <dgm:prSet/>
      <dgm:spPr/>
      <dgm:t>
        <a:bodyPr/>
        <a:lstStyle/>
        <a:p>
          <a:endParaRPr lang="de-DE"/>
        </a:p>
      </dgm:t>
    </dgm:pt>
    <dgm:pt modelId="{E17D9128-6132-7041-9FAA-5FAF928A6762}" type="sibTrans" cxnId="{344D137D-99EA-2B49-A50E-756F811FFAEC}">
      <dgm:prSet/>
      <dgm:spPr/>
      <dgm:t>
        <a:bodyPr/>
        <a:lstStyle/>
        <a:p>
          <a:endParaRPr lang="de-DE"/>
        </a:p>
      </dgm:t>
    </dgm:pt>
    <dgm:pt modelId="{48C7F654-B78F-AE47-A9FA-80EA3E2A1237}">
      <dgm:prSet phldrT="[Text]" custT="1"/>
      <dgm:spPr>
        <a:solidFill>
          <a:srgbClr val="F6DF1A"/>
        </a:solidFill>
      </dgm:spPr>
      <dgm:t>
        <a:bodyPr/>
        <a:lstStyle/>
        <a:p>
          <a:r>
            <a:rPr lang="de-DE" sz="2800" dirty="0"/>
            <a:t>Hochrisiko-KI</a:t>
          </a:r>
          <a:br>
            <a:rPr lang="de-DE" sz="2800" dirty="0"/>
          </a:br>
          <a:r>
            <a:rPr lang="de-DE" sz="2800" dirty="0"/>
            <a:t>Strenge Vorgaben</a:t>
          </a:r>
          <a:br>
            <a:rPr lang="de-DE" sz="2800" dirty="0"/>
          </a:br>
          <a:r>
            <a:rPr lang="de-DE" sz="1200" dirty="0"/>
            <a:t>Bsp.: Zugang zu Bildungseinrichtung </a:t>
          </a:r>
        </a:p>
      </dgm:t>
    </dgm:pt>
    <dgm:pt modelId="{B9F9D0B1-BDCC-E747-ADE6-D0BC10BFFA9A}" type="parTrans" cxnId="{5FD71EC9-1E2E-1749-B057-CA5E1D789B15}">
      <dgm:prSet/>
      <dgm:spPr/>
      <dgm:t>
        <a:bodyPr/>
        <a:lstStyle/>
        <a:p>
          <a:endParaRPr lang="de-DE"/>
        </a:p>
      </dgm:t>
    </dgm:pt>
    <dgm:pt modelId="{FDBF740B-EFE2-6A41-AF53-ADB246E411B3}" type="sibTrans" cxnId="{5FD71EC9-1E2E-1749-B057-CA5E1D789B15}">
      <dgm:prSet/>
      <dgm:spPr/>
      <dgm:t>
        <a:bodyPr/>
        <a:lstStyle/>
        <a:p>
          <a:endParaRPr lang="de-DE"/>
        </a:p>
      </dgm:t>
    </dgm:pt>
    <dgm:pt modelId="{E3C7902C-EC11-3E4D-8EE9-6ADDE9E077E7}">
      <dgm:prSet phldrT="[Text]" custT="1"/>
      <dgm:spPr>
        <a:solidFill>
          <a:srgbClr val="F6DF1A">
            <a:alpha val="25379"/>
          </a:srgbClr>
        </a:solidFill>
      </dgm:spPr>
      <dgm:t>
        <a:bodyPr/>
        <a:lstStyle/>
        <a:p>
          <a:r>
            <a:rPr lang="de-DE" sz="2200" dirty="0"/>
            <a:t>KI mit begrenztem Risiko</a:t>
          </a:r>
          <a:br>
            <a:rPr lang="de-DE" sz="2200" dirty="0"/>
          </a:br>
          <a:r>
            <a:rPr lang="de-DE" sz="2200" dirty="0"/>
            <a:t>Transparenz-/Offenlegungspflicht </a:t>
          </a:r>
          <a:r>
            <a:rPr lang="de-DE" sz="2800" dirty="0"/>
            <a:t/>
          </a:r>
          <a:br>
            <a:rPr lang="de-DE" sz="2800" dirty="0"/>
          </a:br>
          <a:r>
            <a:rPr lang="de-DE" sz="1800" dirty="0"/>
            <a:t>Bsp.: Chatbots wie </a:t>
          </a:r>
          <a:r>
            <a:rPr lang="de-DE" sz="1800" dirty="0" err="1">
              <a:highlight>
                <a:srgbClr val="FFFF00"/>
              </a:highlight>
            </a:rPr>
            <a:t>ChatGPT</a:t>
          </a:r>
          <a:r>
            <a:rPr lang="de-DE" sz="1800" dirty="0">
              <a:highlight>
                <a:srgbClr val="FFFF00"/>
              </a:highlight>
            </a:rPr>
            <a:t>, Deepfakes </a:t>
          </a:r>
          <a:r>
            <a:rPr lang="de-DE" sz="1800" dirty="0"/>
            <a:t>etc. </a:t>
          </a:r>
        </a:p>
        <a:p>
          <a:r>
            <a:rPr lang="de-DE" sz="1800" dirty="0"/>
            <a:t>(Art. 52a)</a:t>
          </a:r>
        </a:p>
      </dgm:t>
    </dgm:pt>
    <dgm:pt modelId="{DE301CC5-EE7C-DD4D-BD7B-8235538E5A5C}" type="parTrans" cxnId="{D38C5B63-D44C-D941-BA64-9BB594CB7E34}">
      <dgm:prSet/>
      <dgm:spPr/>
      <dgm:t>
        <a:bodyPr/>
        <a:lstStyle/>
        <a:p>
          <a:endParaRPr lang="de-DE"/>
        </a:p>
      </dgm:t>
    </dgm:pt>
    <dgm:pt modelId="{F46195E5-1AEA-6645-87ED-A39D0B2AAF31}" type="sibTrans" cxnId="{D38C5B63-D44C-D941-BA64-9BB594CB7E34}">
      <dgm:prSet/>
      <dgm:spPr/>
      <dgm:t>
        <a:bodyPr/>
        <a:lstStyle/>
        <a:p>
          <a:endParaRPr lang="de-DE"/>
        </a:p>
      </dgm:t>
    </dgm:pt>
    <dgm:pt modelId="{1C46192A-92EB-B84D-B368-181E221529BC}">
      <dgm:prSet custT="1"/>
      <dgm:spPr>
        <a:solidFill>
          <a:srgbClr val="00B050"/>
        </a:solidFill>
      </dgm:spPr>
      <dgm:t>
        <a:bodyPr/>
        <a:lstStyle/>
        <a:p>
          <a:r>
            <a:rPr lang="de-DE" sz="2800" dirty="0"/>
            <a:t>Kein Risiko, erlaubt ohne bes. Regulierung</a:t>
          </a:r>
          <a:r>
            <a:rPr lang="de-DE" sz="2400" dirty="0"/>
            <a:t/>
          </a:r>
          <a:br>
            <a:rPr lang="de-DE" sz="2400" dirty="0"/>
          </a:br>
          <a:r>
            <a:rPr lang="de-DE" sz="1800" dirty="0"/>
            <a:t>Bsp.: Einsatz von KI in Spamfiltern von E-Mail-Programmen</a:t>
          </a:r>
        </a:p>
      </dgm:t>
    </dgm:pt>
    <dgm:pt modelId="{E30D1677-8DF8-D24E-B838-F4F76FD30C19}" type="parTrans" cxnId="{457843ED-3EE8-5B4D-96AB-A95B5F96C2AB}">
      <dgm:prSet/>
      <dgm:spPr/>
      <dgm:t>
        <a:bodyPr/>
        <a:lstStyle/>
        <a:p>
          <a:endParaRPr lang="de-DE"/>
        </a:p>
      </dgm:t>
    </dgm:pt>
    <dgm:pt modelId="{080BD0C5-7365-7747-92F5-EC26EC8CD5FD}" type="sibTrans" cxnId="{457843ED-3EE8-5B4D-96AB-A95B5F96C2AB}">
      <dgm:prSet/>
      <dgm:spPr/>
      <dgm:t>
        <a:bodyPr/>
        <a:lstStyle/>
        <a:p>
          <a:endParaRPr lang="de-DE"/>
        </a:p>
      </dgm:t>
    </dgm:pt>
    <dgm:pt modelId="{63AF54BC-FD1F-9740-8E4C-AF87040E0BC5}" type="pres">
      <dgm:prSet presAssocID="{AF194730-9B4D-DE41-86F3-701E34F5930A}" presName="Name0" presStyleCnt="0">
        <dgm:presLayoutVars>
          <dgm:dir/>
          <dgm:animLvl val="lvl"/>
          <dgm:resizeHandles val="exact"/>
        </dgm:presLayoutVars>
      </dgm:prSet>
      <dgm:spPr/>
    </dgm:pt>
    <dgm:pt modelId="{1DD2EB06-E634-154E-9100-E3CECB222E5C}" type="pres">
      <dgm:prSet presAssocID="{9DECE815-328F-D046-AC17-1A3CCC115CE5}" presName="Name8" presStyleCnt="0"/>
      <dgm:spPr/>
    </dgm:pt>
    <dgm:pt modelId="{55DD5376-1E53-E24D-9152-7DF02EF54033}" type="pres">
      <dgm:prSet presAssocID="{9DECE815-328F-D046-AC17-1A3CCC115CE5}" presName="level" presStyleLbl="node1" presStyleIdx="0" presStyleCnt="4">
        <dgm:presLayoutVars>
          <dgm:chMax val="1"/>
          <dgm:bulletEnabled val="1"/>
        </dgm:presLayoutVars>
      </dgm:prSet>
      <dgm:spPr/>
      <dgm:t>
        <a:bodyPr/>
        <a:lstStyle/>
        <a:p>
          <a:endParaRPr lang="de-DE"/>
        </a:p>
      </dgm:t>
    </dgm:pt>
    <dgm:pt modelId="{38F41084-6DE3-5548-B8CD-A7176C3658ED}" type="pres">
      <dgm:prSet presAssocID="{9DECE815-328F-D046-AC17-1A3CCC115CE5}" presName="levelTx" presStyleLbl="revTx" presStyleIdx="0" presStyleCnt="0">
        <dgm:presLayoutVars>
          <dgm:chMax val="1"/>
          <dgm:bulletEnabled val="1"/>
        </dgm:presLayoutVars>
      </dgm:prSet>
      <dgm:spPr/>
      <dgm:t>
        <a:bodyPr/>
        <a:lstStyle/>
        <a:p>
          <a:endParaRPr lang="de-DE"/>
        </a:p>
      </dgm:t>
    </dgm:pt>
    <dgm:pt modelId="{9FA7DEDB-40F5-CB41-8930-CA3829100E44}" type="pres">
      <dgm:prSet presAssocID="{48C7F654-B78F-AE47-A9FA-80EA3E2A1237}" presName="Name8" presStyleCnt="0"/>
      <dgm:spPr/>
    </dgm:pt>
    <dgm:pt modelId="{B96D42F0-4169-9F46-9BC0-C7874CAA8C6C}" type="pres">
      <dgm:prSet presAssocID="{48C7F654-B78F-AE47-A9FA-80EA3E2A1237}" presName="level" presStyleLbl="node1" presStyleIdx="1" presStyleCnt="4">
        <dgm:presLayoutVars>
          <dgm:chMax val="1"/>
          <dgm:bulletEnabled val="1"/>
        </dgm:presLayoutVars>
      </dgm:prSet>
      <dgm:spPr/>
      <dgm:t>
        <a:bodyPr/>
        <a:lstStyle/>
        <a:p>
          <a:endParaRPr lang="de-DE"/>
        </a:p>
      </dgm:t>
    </dgm:pt>
    <dgm:pt modelId="{41C075AD-734D-6148-BB65-CAD6D151A579}" type="pres">
      <dgm:prSet presAssocID="{48C7F654-B78F-AE47-A9FA-80EA3E2A1237}" presName="levelTx" presStyleLbl="revTx" presStyleIdx="0" presStyleCnt="0">
        <dgm:presLayoutVars>
          <dgm:chMax val="1"/>
          <dgm:bulletEnabled val="1"/>
        </dgm:presLayoutVars>
      </dgm:prSet>
      <dgm:spPr/>
      <dgm:t>
        <a:bodyPr/>
        <a:lstStyle/>
        <a:p>
          <a:endParaRPr lang="de-DE"/>
        </a:p>
      </dgm:t>
    </dgm:pt>
    <dgm:pt modelId="{F9383415-B077-1040-9542-F2F339396790}" type="pres">
      <dgm:prSet presAssocID="{E3C7902C-EC11-3E4D-8EE9-6ADDE9E077E7}" presName="Name8" presStyleCnt="0"/>
      <dgm:spPr/>
    </dgm:pt>
    <dgm:pt modelId="{3EF37037-FECE-9847-A04D-7BF22A66DEED}" type="pres">
      <dgm:prSet presAssocID="{E3C7902C-EC11-3E4D-8EE9-6ADDE9E077E7}" presName="level" presStyleLbl="node1" presStyleIdx="2" presStyleCnt="4">
        <dgm:presLayoutVars>
          <dgm:chMax val="1"/>
          <dgm:bulletEnabled val="1"/>
        </dgm:presLayoutVars>
      </dgm:prSet>
      <dgm:spPr/>
      <dgm:t>
        <a:bodyPr/>
        <a:lstStyle/>
        <a:p>
          <a:endParaRPr lang="de-DE"/>
        </a:p>
      </dgm:t>
    </dgm:pt>
    <dgm:pt modelId="{824EAA6D-0D46-2046-BDFE-312721850E6E}" type="pres">
      <dgm:prSet presAssocID="{E3C7902C-EC11-3E4D-8EE9-6ADDE9E077E7}" presName="levelTx" presStyleLbl="revTx" presStyleIdx="0" presStyleCnt="0">
        <dgm:presLayoutVars>
          <dgm:chMax val="1"/>
          <dgm:bulletEnabled val="1"/>
        </dgm:presLayoutVars>
      </dgm:prSet>
      <dgm:spPr/>
      <dgm:t>
        <a:bodyPr/>
        <a:lstStyle/>
        <a:p>
          <a:endParaRPr lang="de-DE"/>
        </a:p>
      </dgm:t>
    </dgm:pt>
    <dgm:pt modelId="{D25CA731-8AF7-CF40-8BAB-5CE718B2ADCC}" type="pres">
      <dgm:prSet presAssocID="{1C46192A-92EB-B84D-B368-181E221529BC}" presName="Name8" presStyleCnt="0"/>
      <dgm:spPr/>
    </dgm:pt>
    <dgm:pt modelId="{3917E0F2-B0D7-AD4E-B80D-2ADE8B38420E}" type="pres">
      <dgm:prSet presAssocID="{1C46192A-92EB-B84D-B368-181E221529BC}" presName="level" presStyleLbl="node1" presStyleIdx="3" presStyleCnt="4">
        <dgm:presLayoutVars>
          <dgm:chMax val="1"/>
          <dgm:bulletEnabled val="1"/>
        </dgm:presLayoutVars>
      </dgm:prSet>
      <dgm:spPr/>
      <dgm:t>
        <a:bodyPr/>
        <a:lstStyle/>
        <a:p>
          <a:endParaRPr lang="de-DE"/>
        </a:p>
      </dgm:t>
    </dgm:pt>
    <dgm:pt modelId="{AA67F999-775B-2846-945B-9ED3987F113F}" type="pres">
      <dgm:prSet presAssocID="{1C46192A-92EB-B84D-B368-181E221529BC}" presName="levelTx" presStyleLbl="revTx" presStyleIdx="0" presStyleCnt="0">
        <dgm:presLayoutVars>
          <dgm:chMax val="1"/>
          <dgm:bulletEnabled val="1"/>
        </dgm:presLayoutVars>
      </dgm:prSet>
      <dgm:spPr/>
      <dgm:t>
        <a:bodyPr/>
        <a:lstStyle/>
        <a:p>
          <a:endParaRPr lang="de-DE"/>
        </a:p>
      </dgm:t>
    </dgm:pt>
  </dgm:ptLst>
  <dgm:cxnLst>
    <dgm:cxn modelId="{56956E8E-2B51-A142-AB19-5453FD2145B6}" type="presOf" srcId="{AF194730-9B4D-DE41-86F3-701E34F5930A}" destId="{63AF54BC-FD1F-9740-8E4C-AF87040E0BC5}" srcOrd="0" destOrd="0" presId="urn:microsoft.com/office/officeart/2005/8/layout/pyramid1"/>
    <dgm:cxn modelId="{F22CC634-BF0E-374B-B579-A59EF8F4232E}" type="presOf" srcId="{48C7F654-B78F-AE47-A9FA-80EA3E2A1237}" destId="{41C075AD-734D-6148-BB65-CAD6D151A579}" srcOrd="1" destOrd="0" presId="urn:microsoft.com/office/officeart/2005/8/layout/pyramid1"/>
    <dgm:cxn modelId="{C7E07FB5-C872-584F-A2F7-86AECEB778C8}" type="presOf" srcId="{1C46192A-92EB-B84D-B368-181E221529BC}" destId="{3917E0F2-B0D7-AD4E-B80D-2ADE8B38420E}" srcOrd="0" destOrd="0" presId="urn:microsoft.com/office/officeart/2005/8/layout/pyramid1"/>
    <dgm:cxn modelId="{CECAB028-812D-1248-B682-E1626F76C475}" type="presOf" srcId="{9DECE815-328F-D046-AC17-1A3CCC115CE5}" destId="{38F41084-6DE3-5548-B8CD-A7176C3658ED}" srcOrd="1" destOrd="0" presId="urn:microsoft.com/office/officeart/2005/8/layout/pyramid1"/>
    <dgm:cxn modelId="{04BF703D-33CE-3F4B-94C3-036965E18D12}" type="presOf" srcId="{9DECE815-328F-D046-AC17-1A3CCC115CE5}" destId="{55DD5376-1E53-E24D-9152-7DF02EF54033}" srcOrd="0" destOrd="0" presId="urn:microsoft.com/office/officeart/2005/8/layout/pyramid1"/>
    <dgm:cxn modelId="{015FAFF9-10E0-DB4C-90E4-23D2065BC108}" type="presOf" srcId="{1C46192A-92EB-B84D-B368-181E221529BC}" destId="{AA67F999-775B-2846-945B-9ED3987F113F}" srcOrd="1" destOrd="0" presId="urn:microsoft.com/office/officeart/2005/8/layout/pyramid1"/>
    <dgm:cxn modelId="{ED2694A1-DEE1-F347-8820-1CBBC0B2224A}" type="presOf" srcId="{E3C7902C-EC11-3E4D-8EE9-6ADDE9E077E7}" destId="{3EF37037-FECE-9847-A04D-7BF22A66DEED}" srcOrd="0" destOrd="0" presId="urn:microsoft.com/office/officeart/2005/8/layout/pyramid1"/>
    <dgm:cxn modelId="{344D137D-99EA-2B49-A50E-756F811FFAEC}" srcId="{AF194730-9B4D-DE41-86F3-701E34F5930A}" destId="{9DECE815-328F-D046-AC17-1A3CCC115CE5}" srcOrd="0" destOrd="0" parTransId="{2461B567-5166-844B-9FB8-FEA02FEA360E}" sibTransId="{E17D9128-6132-7041-9FAA-5FAF928A6762}"/>
    <dgm:cxn modelId="{5FD71EC9-1E2E-1749-B057-CA5E1D789B15}" srcId="{AF194730-9B4D-DE41-86F3-701E34F5930A}" destId="{48C7F654-B78F-AE47-A9FA-80EA3E2A1237}" srcOrd="1" destOrd="0" parTransId="{B9F9D0B1-BDCC-E747-ADE6-D0BC10BFFA9A}" sibTransId="{FDBF740B-EFE2-6A41-AF53-ADB246E411B3}"/>
    <dgm:cxn modelId="{457843ED-3EE8-5B4D-96AB-A95B5F96C2AB}" srcId="{AF194730-9B4D-DE41-86F3-701E34F5930A}" destId="{1C46192A-92EB-B84D-B368-181E221529BC}" srcOrd="3" destOrd="0" parTransId="{E30D1677-8DF8-D24E-B838-F4F76FD30C19}" sibTransId="{080BD0C5-7365-7747-92F5-EC26EC8CD5FD}"/>
    <dgm:cxn modelId="{D38C5B63-D44C-D941-BA64-9BB594CB7E34}" srcId="{AF194730-9B4D-DE41-86F3-701E34F5930A}" destId="{E3C7902C-EC11-3E4D-8EE9-6ADDE9E077E7}" srcOrd="2" destOrd="0" parTransId="{DE301CC5-EE7C-DD4D-BD7B-8235538E5A5C}" sibTransId="{F46195E5-1AEA-6645-87ED-A39D0B2AAF31}"/>
    <dgm:cxn modelId="{7441540E-E9CC-3C4C-BE0F-F6317C408A24}" type="presOf" srcId="{48C7F654-B78F-AE47-A9FA-80EA3E2A1237}" destId="{B96D42F0-4169-9F46-9BC0-C7874CAA8C6C}" srcOrd="0" destOrd="0" presId="urn:microsoft.com/office/officeart/2005/8/layout/pyramid1"/>
    <dgm:cxn modelId="{F5664AED-2CFC-8E44-BC71-4A5273DC5A8E}" type="presOf" srcId="{E3C7902C-EC11-3E4D-8EE9-6ADDE9E077E7}" destId="{824EAA6D-0D46-2046-BDFE-312721850E6E}" srcOrd="1" destOrd="0" presId="urn:microsoft.com/office/officeart/2005/8/layout/pyramid1"/>
    <dgm:cxn modelId="{96BC4E3E-A9F6-3749-A6AA-3AE24CD8AABD}" type="presParOf" srcId="{63AF54BC-FD1F-9740-8E4C-AF87040E0BC5}" destId="{1DD2EB06-E634-154E-9100-E3CECB222E5C}" srcOrd="0" destOrd="0" presId="urn:microsoft.com/office/officeart/2005/8/layout/pyramid1"/>
    <dgm:cxn modelId="{3266302C-E765-C342-98F1-98D87EF5222E}" type="presParOf" srcId="{1DD2EB06-E634-154E-9100-E3CECB222E5C}" destId="{55DD5376-1E53-E24D-9152-7DF02EF54033}" srcOrd="0" destOrd="0" presId="urn:microsoft.com/office/officeart/2005/8/layout/pyramid1"/>
    <dgm:cxn modelId="{7ED0A09C-F375-2F43-BC2C-E3FDA16995A2}" type="presParOf" srcId="{1DD2EB06-E634-154E-9100-E3CECB222E5C}" destId="{38F41084-6DE3-5548-B8CD-A7176C3658ED}" srcOrd="1" destOrd="0" presId="urn:microsoft.com/office/officeart/2005/8/layout/pyramid1"/>
    <dgm:cxn modelId="{6536BAA6-6674-F549-B26F-F3988AB5BC8F}" type="presParOf" srcId="{63AF54BC-FD1F-9740-8E4C-AF87040E0BC5}" destId="{9FA7DEDB-40F5-CB41-8930-CA3829100E44}" srcOrd="1" destOrd="0" presId="urn:microsoft.com/office/officeart/2005/8/layout/pyramid1"/>
    <dgm:cxn modelId="{B602BCC6-78E5-F144-B905-73B15F1997BC}" type="presParOf" srcId="{9FA7DEDB-40F5-CB41-8930-CA3829100E44}" destId="{B96D42F0-4169-9F46-9BC0-C7874CAA8C6C}" srcOrd="0" destOrd="0" presId="urn:microsoft.com/office/officeart/2005/8/layout/pyramid1"/>
    <dgm:cxn modelId="{8AB5AE67-CC1B-CD49-9717-8D7920C817FC}" type="presParOf" srcId="{9FA7DEDB-40F5-CB41-8930-CA3829100E44}" destId="{41C075AD-734D-6148-BB65-CAD6D151A579}" srcOrd="1" destOrd="0" presId="urn:microsoft.com/office/officeart/2005/8/layout/pyramid1"/>
    <dgm:cxn modelId="{4070235E-ADD9-FC4F-A91E-C0E3ED51F12A}" type="presParOf" srcId="{63AF54BC-FD1F-9740-8E4C-AF87040E0BC5}" destId="{F9383415-B077-1040-9542-F2F339396790}" srcOrd="2" destOrd="0" presId="urn:microsoft.com/office/officeart/2005/8/layout/pyramid1"/>
    <dgm:cxn modelId="{76B92333-4017-4F45-A151-D14900926FEE}" type="presParOf" srcId="{F9383415-B077-1040-9542-F2F339396790}" destId="{3EF37037-FECE-9847-A04D-7BF22A66DEED}" srcOrd="0" destOrd="0" presId="urn:microsoft.com/office/officeart/2005/8/layout/pyramid1"/>
    <dgm:cxn modelId="{5CA8EE2E-4D37-4B41-A774-DB119BFB2286}" type="presParOf" srcId="{F9383415-B077-1040-9542-F2F339396790}" destId="{824EAA6D-0D46-2046-BDFE-312721850E6E}" srcOrd="1" destOrd="0" presId="urn:microsoft.com/office/officeart/2005/8/layout/pyramid1"/>
    <dgm:cxn modelId="{59E37E35-E879-CA4A-8AB6-14672B688EC2}" type="presParOf" srcId="{63AF54BC-FD1F-9740-8E4C-AF87040E0BC5}" destId="{D25CA731-8AF7-CF40-8BAB-5CE718B2ADCC}" srcOrd="3" destOrd="0" presId="urn:microsoft.com/office/officeart/2005/8/layout/pyramid1"/>
    <dgm:cxn modelId="{D9522ED9-49F0-F04A-B88D-ECF745E90E6A}" type="presParOf" srcId="{D25CA731-8AF7-CF40-8BAB-5CE718B2ADCC}" destId="{3917E0F2-B0D7-AD4E-B80D-2ADE8B38420E}" srcOrd="0" destOrd="0" presId="urn:microsoft.com/office/officeart/2005/8/layout/pyramid1"/>
    <dgm:cxn modelId="{693F2B44-9A29-D441-8F23-A628B9A3E6F1}" type="presParOf" srcId="{D25CA731-8AF7-CF40-8BAB-5CE718B2ADCC}" destId="{AA67F999-775B-2846-945B-9ED3987F113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099A015-FF66-E840-9B79-57035DBFE60A}" type="doc">
      <dgm:prSet loTypeId="urn:microsoft.com/office/officeart/2005/8/layout/lProcess1" loCatId="" qsTypeId="urn:microsoft.com/office/officeart/2005/8/quickstyle/simple1" qsCatId="simple" csTypeId="urn:microsoft.com/office/officeart/2005/8/colors/accent1_2" csCatId="accent1" phldr="1"/>
      <dgm:spPr/>
      <dgm:t>
        <a:bodyPr/>
        <a:lstStyle/>
        <a:p>
          <a:endParaRPr lang="de-DE"/>
        </a:p>
      </dgm:t>
    </dgm:pt>
    <dgm:pt modelId="{0EAC08F4-62C1-9D44-8C69-E6F4C8A95997}">
      <dgm:prSet phldrT="[Text]" custT="1"/>
      <dgm:spPr>
        <a:solidFill>
          <a:schemeClr val="accent6"/>
        </a:solidFill>
      </dgm:spPr>
      <dgm:t>
        <a:bodyPr/>
        <a:lstStyle/>
        <a:p>
          <a:r>
            <a:rPr lang="de-DE" sz="2200" dirty="0"/>
            <a:t>Trainings-</a:t>
          </a:r>
          <a:br>
            <a:rPr lang="de-DE" sz="2200" dirty="0"/>
          </a:br>
          <a:r>
            <a:rPr lang="de-DE" sz="2200" dirty="0"/>
            <a:t>daten</a:t>
          </a:r>
        </a:p>
      </dgm:t>
    </dgm:pt>
    <dgm:pt modelId="{F2FED1CE-E70E-6549-B526-CDECC0DA130C}" type="parTrans" cxnId="{D13FAD9B-817A-E64B-9219-F60A4F0940D9}">
      <dgm:prSet/>
      <dgm:spPr/>
      <dgm:t>
        <a:bodyPr/>
        <a:lstStyle/>
        <a:p>
          <a:endParaRPr lang="de-DE"/>
        </a:p>
      </dgm:t>
    </dgm:pt>
    <dgm:pt modelId="{BDC6679F-85E0-BC46-9C98-2CE2FD53BAA6}" type="sibTrans" cxnId="{D13FAD9B-817A-E64B-9219-F60A4F0940D9}">
      <dgm:prSet/>
      <dgm:spPr/>
      <dgm:t>
        <a:bodyPr/>
        <a:lstStyle/>
        <a:p>
          <a:endParaRPr lang="de-DE"/>
        </a:p>
      </dgm:t>
    </dgm:pt>
    <dgm:pt modelId="{CDFA605B-E369-6E49-93DA-8548ED0DF179}">
      <dgm:prSet phldrT="[Text]" custT="1"/>
      <dgm:spPr>
        <a:solidFill>
          <a:srgbClr val="F6DF1A"/>
        </a:solidFill>
        <a:ln>
          <a:solidFill>
            <a:srgbClr val="F6DF1A">
              <a:alpha val="90000"/>
            </a:srgbClr>
          </a:solidFill>
        </a:ln>
      </dgm:spPr>
      <dgm:t>
        <a:bodyPr/>
        <a:lstStyle/>
        <a:p>
          <a:r>
            <a:rPr lang="de-DE" sz="1600" dirty="0"/>
            <a:t>Je nach Trainingskorpus: Daten aus frei verfügbaren, Datenbanken, Texten, Fotos etc. </a:t>
          </a:r>
        </a:p>
      </dgm:t>
    </dgm:pt>
    <dgm:pt modelId="{10A0E87E-0B2E-9E4D-8713-AD8C77BD4F3C}" type="parTrans" cxnId="{200EAE19-1BD7-F54F-B9C2-E3B06340A512}">
      <dgm:prSet/>
      <dgm:spPr/>
      <dgm:t>
        <a:bodyPr/>
        <a:lstStyle/>
        <a:p>
          <a:endParaRPr lang="de-DE"/>
        </a:p>
      </dgm:t>
    </dgm:pt>
    <dgm:pt modelId="{A3A69640-2167-9B4E-97B8-3EA96520CED7}" type="sibTrans" cxnId="{200EAE19-1BD7-F54F-B9C2-E3B06340A512}">
      <dgm:prSet/>
      <dgm:spPr/>
      <dgm:t>
        <a:bodyPr/>
        <a:lstStyle/>
        <a:p>
          <a:endParaRPr lang="de-DE"/>
        </a:p>
      </dgm:t>
    </dgm:pt>
    <dgm:pt modelId="{E17E2377-01A5-C747-8A45-3BC508A5F187}">
      <dgm:prSet phldrT="[Text]"/>
      <dgm:spPr>
        <a:solidFill>
          <a:srgbClr val="F6DF1A">
            <a:alpha val="24888"/>
          </a:srgbClr>
        </a:solidFill>
        <a:ln>
          <a:solidFill>
            <a:srgbClr val="F6DF1A">
              <a:alpha val="90000"/>
            </a:srgbClr>
          </a:solidFill>
        </a:ln>
      </dgm:spPr>
      <dgm:t>
        <a:bodyPr/>
        <a:lstStyle/>
        <a:p>
          <a:r>
            <a:rPr lang="de-DE" dirty="0"/>
            <a:t>Besondere Kategorien </a:t>
          </a:r>
          <a:br>
            <a:rPr lang="de-DE" dirty="0"/>
          </a:br>
          <a:r>
            <a:rPr lang="de-DE" dirty="0"/>
            <a:t>personenbezogener Daten?</a:t>
          </a:r>
        </a:p>
      </dgm:t>
    </dgm:pt>
    <dgm:pt modelId="{DE815561-27A0-A645-9427-CF8F125A8760}" type="parTrans" cxnId="{2248938D-4910-D24A-A6ED-316B8DC3E8F2}">
      <dgm:prSet/>
      <dgm:spPr/>
      <dgm:t>
        <a:bodyPr/>
        <a:lstStyle/>
        <a:p>
          <a:endParaRPr lang="de-DE"/>
        </a:p>
      </dgm:t>
    </dgm:pt>
    <dgm:pt modelId="{3814C9F2-810A-DD44-82C6-CFE62EF3C2CD}" type="sibTrans" cxnId="{2248938D-4910-D24A-A6ED-316B8DC3E8F2}">
      <dgm:prSet/>
      <dgm:spPr/>
      <dgm:t>
        <a:bodyPr/>
        <a:lstStyle/>
        <a:p>
          <a:endParaRPr lang="de-DE"/>
        </a:p>
      </dgm:t>
    </dgm:pt>
    <dgm:pt modelId="{C43A9B14-011C-1F40-8605-82DD712BADF4}">
      <dgm:prSet phldrT="[Text]" custT="1"/>
      <dgm:spPr>
        <a:solidFill>
          <a:schemeClr val="accent6"/>
        </a:solidFill>
      </dgm:spPr>
      <dgm:t>
        <a:bodyPr/>
        <a:lstStyle/>
        <a:p>
          <a:r>
            <a:rPr lang="de-DE" sz="2200" dirty="0"/>
            <a:t>Registrierungs-/Anmelde-daten</a:t>
          </a:r>
        </a:p>
      </dgm:t>
    </dgm:pt>
    <dgm:pt modelId="{9B4F8A6B-8819-4E41-970A-01248544A9BF}" type="parTrans" cxnId="{2B6D7BDC-3641-034B-B225-A8E907D6F624}">
      <dgm:prSet/>
      <dgm:spPr/>
      <dgm:t>
        <a:bodyPr/>
        <a:lstStyle/>
        <a:p>
          <a:endParaRPr lang="de-DE"/>
        </a:p>
      </dgm:t>
    </dgm:pt>
    <dgm:pt modelId="{1480A9FB-96EC-1D45-A87A-4D5D3D946562}" type="sibTrans" cxnId="{2B6D7BDC-3641-034B-B225-A8E907D6F624}">
      <dgm:prSet/>
      <dgm:spPr/>
      <dgm:t>
        <a:bodyPr/>
        <a:lstStyle/>
        <a:p>
          <a:endParaRPr lang="de-DE"/>
        </a:p>
      </dgm:t>
    </dgm:pt>
    <dgm:pt modelId="{EBC76EBA-B298-D849-86CA-C1AF9A7DF74D}">
      <dgm:prSet phldrT="[Text]" custT="1"/>
      <dgm:spPr>
        <a:solidFill>
          <a:srgbClr val="F6DF1A"/>
        </a:solidFill>
        <a:ln>
          <a:solidFill>
            <a:srgbClr val="F6DF1A">
              <a:alpha val="90000"/>
            </a:srgbClr>
          </a:solidFill>
        </a:ln>
      </dgm:spPr>
      <dgm:t>
        <a:bodyPr/>
        <a:lstStyle/>
        <a:p>
          <a:r>
            <a:rPr lang="de-DE" sz="1600" dirty="0"/>
            <a:t>Name, E-Mail-Adresse, Telefonnummer, ggf. Bezahldaten, </a:t>
          </a:r>
          <a:br>
            <a:rPr lang="de-DE" sz="1600" dirty="0"/>
          </a:br>
          <a:r>
            <a:rPr lang="de-DE" sz="1600" dirty="0"/>
            <a:t>…, …</a:t>
          </a:r>
        </a:p>
      </dgm:t>
    </dgm:pt>
    <dgm:pt modelId="{0645AC47-4EF7-6F4F-940E-69079822583E}" type="parTrans" cxnId="{8941645E-EA09-B345-9A65-9F14AB1290B6}">
      <dgm:prSet/>
      <dgm:spPr/>
      <dgm:t>
        <a:bodyPr/>
        <a:lstStyle/>
        <a:p>
          <a:endParaRPr lang="de-DE"/>
        </a:p>
      </dgm:t>
    </dgm:pt>
    <dgm:pt modelId="{502EFEDA-4F5E-4F46-A5A8-3C65AE2019CB}" type="sibTrans" cxnId="{8941645E-EA09-B345-9A65-9F14AB1290B6}">
      <dgm:prSet/>
      <dgm:spPr/>
      <dgm:t>
        <a:bodyPr/>
        <a:lstStyle/>
        <a:p>
          <a:endParaRPr lang="de-DE"/>
        </a:p>
      </dgm:t>
    </dgm:pt>
    <dgm:pt modelId="{17B5E68C-F53A-5A40-A01F-0114DC35A1AB}">
      <dgm:prSet phldrT="[Text]"/>
      <dgm:spPr>
        <a:solidFill>
          <a:srgbClr val="F6DF1A">
            <a:alpha val="24888"/>
          </a:srgbClr>
        </a:solidFill>
        <a:ln>
          <a:solidFill>
            <a:srgbClr val="F6DF1A">
              <a:alpha val="90000"/>
            </a:srgbClr>
          </a:solidFill>
        </a:ln>
      </dgm:spPr>
      <dgm:t>
        <a:bodyPr/>
        <a:lstStyle/>
        <a:p>
          <a:r>
            <a:rPr lang="de-DE" dirty="0"/>
            <a:t>/</a:t>
          </a:r>
        </a:p>
      </dgm:t>
    </dgm:pt>
    <dgm:pt modelId="{78210E02-0A06-BA45-9760-C653116130EE}" type="parTrans" cxnId="{3C3B270A-E0A4-AA44-BDAF-E21F5772291A}">
      <dgm:prSet/>
      <dgm:spPr/>
      <dgm:t>
        <a:bodyPr/>
        <a:lstStyle/>
        <a:p>
          <a:endParaRPr lang="de-DE"/>
        </a:p>
      </dgm:t>
    </dgm:pt>
    <dgm:pt modelId="{67C56C28-D2C6-894D-8CD4-D3F1FEB4D409}" type="sibTrans" cxnId="{3C3B270A-E0A4-AA44-BDAF-E21F5772291A}">
      <dgm:prSet/>
      <dgm:spPr/>
      <dgm:t>
        <a:bodyPr/>
        <a:lstStyle/>
        <a:p>
          <a:endParaRPr lang="de-DE"/>
        </a:p>
      </dgm:t>
    </dgm:pt>
    <dgm:pt modelId="{37118F78-815E-0F48-919B-27EBD2BE7AAE}">
      <dgm:prSet phldrT="[Text]"/>
      <dgm:spPr>
        <a:solidFill>
          <a:srgbClr val="F6DF1A">
            <a:alpha val="24888"/>
          </a:srgbClr>
        </a:solidFill>
        <a:ln>
          <a:solidFill>
            <a:srgbClr val="F6DF1A">
              <a:alpha val="90000"/>
            </a:srgbClr>
          </a:solidFill>
        </a:ln>
      </dgm:spPr>
      <dgm:t>
        <a:bodyPr/>
        <a:lstStyle/>
        <a:p>
          <a:r>
            <a:rPr lang="de-DE" dirty="0"/>
            <a:t>Besondere Kategorien </a:t>
          </a:r>
          <a:br>
            <a:rPr lang="de-DE" dirty="0"/>
          </a:br>
          <a:r>
            <a:rPr lang="de-DE" dirty="0"/>
            <a:t>personenbezogener Daten?</a:t>
          </a:r>
        </a:p>
      </dgm:t>
    </dgm:pt>
    <dgm:pt modelId="{4064A183-C2B6-DF47-9A68-E86C1E172643}" type="parTrans" cxnId="{54AA1C97-44DB-EC42-A4DE-D7EB0A3C52B1}">
      <dgm:prSet/>
      <dgm:spPr/>
      <dgm:t>
        <a:bodyPr/>
        <a:lstStyle/>
        <a:p>
          <a:endParaRPr lang="de-DE"/>
        </a:p>
      </dgm:t>
    </dgm:pt>
    <dgm:pt modelId="{F4A7BAE4-4A53-1E4D-81DC-E63A3B8A1C76}" type="sibTrans" cxnId="{54AA1C97-44DB-EC42-A4DE-D7EB0A3C52B1}">
      <dgm:prSet/>
      <dgm:spPr/>
      <dgm:t>
        <a:bodyPr/>
        <a:lstStyle/>
        <a:p>
          <a:endParaRPr lang="de-DE"/>
        </a:p>
      </dgm:t>
    </dgm:pt>
    <dgm:pt modelId="{708D9048-5BCC-5B4F-A0D8-8AF98D9EE745}">
      <dgm:prSet phldrT="[Text]" custT="1"/>
      <dgm:spPr>
        <a:solidFill>
          <a:schemeClr val="accent6"/>
        </a:solidFill>
      </dgm:spPr>
      <dgm:t>
        <a:bodyPr/>
        <a:lstStyle/>
        <a:p>
          <a:r>
            <a:rPr lang="de-DE" sz="2200" dirty="0"/>
            <a:t>Prompt-</a:t>
          </a:r>
          <a:br>
            <a:rPr lang="de-DE" sz="2200" dirty="0"/>
          </a:br>
          <a:r>
            <a:rPr lang="de-DE" sz="2200" dirty="0"/>
            <a:t>Inhalte/</a:t>
          </a:r>
          <a:br>
            <a:rPr lang="de-DE" sz="2200" dirty="0"/>
          </a:br>
          <a:r>
            <a:rPr lang="de-DE" sz="2200" dirty="0"/>
            <a:t>User Content</a:t>
          </a:r>
        </a:p>
      </dgm:t>
    </dgm:pt>
    <dgm:pt modelId="{48FA5DC8-6A62-3A44-B8D2-BBF1B6834C1B}" type="parTrans" cxnId="{7F302C40-33BF-C44E-AD3F-68DEB2D00C32}">
      <dgm:prSet/>
      <dgm:spPr/>
      <dgm:t>
        <a:bodyPr/>
        <a:lstStyle/>
        <a:p>
          <a:endParaRPr lang="de-DE"/>
        </a:p>
      </dgm:t>
    </dgm:pt>
    <dgm:pt modelId="{A47DF72A-0C7F-F84E-95F9-E2D521C638D4}" type="sibTrans" cxnId="{7F302C40-33BF-C44E-AD3F-68DEB2D00C32}">
      <dgm:prSet/>
      <dgm:spPr/>
      <dgm:t>
        <a:bodyPr/>
        <a:lstStyle/>
        <a:p>
          <a:endParaRPr lang="de-DE"/>
        </a:p>
      </dgm:t>
    </dgm:pt>
    <dgm:pt modelId="{EF1F4846-25F0-9A4C-978F-70BEF53DF60E}">
      <dgm:prSet phldrT="[Text]"/>
      <dgm:spPr>
        <a:solidFill>
          <a:srgbClr val="F6DF1A">
            <a:alpha val="24888"/>
          </a:srgbClr>
        </a:solidFill>
        <a:ln>
          <a:solidFill>
            <a:srgbClr val="F6DF1A">
              <a:alpha val="90000"/>
            </a:srgbClr>
          </a:solidFill>
        </a:ln>
      </dgm:spPr>
      <dgm:t>
        <a:bodyPr/>
        <a:lstStyle/>
        <a:p>
          <a:r>
            <a:rPr lang="de-DE" dirty="0"/>
            <a:t>Besondere Kategorien </a:t>
          </a:r>
          <a:br>
            <a:rPr lang="de-DE" dirty="0"/>
          </a:br>
          <a:r>
            <a:rPr lang="de-DE" dirty="0"/>
            <a:t>personenbezogener Daten?</a:t>
          </a:r>
        </a:p>
      </dgm:t>
    </dgm:pt>
    <dgm:pt modelId="{C8315EA7-ABFD-EF4B-9EBB-17D60404427A}" type="parTrans" cxnId="{810E9DBB-8503-F642-B736-43F1ACD7239F}">
      <dgm:prSet/>
      <dgm:spPr/>
      <dgm:t>
        <a:bodyPr/>
        <a:lstStyle/>
        <a:p>
          <a:endParaRPr lang="de-DE"/>
        </a:p>
      </dgm:t>
    </dgm:pt>
    <dgm:pt modelId="{6DB871A6-53A9-104F-AF88-45D88A732445}" type="sibTrans" cxnId="{810E9DBB-8503-F642-B736-43F1ACD7239F}">
      <dgm:prSet/>
      <dgm:spPr/>
      <dgm:t>
        <a:bodyPr/>
        <a:lstStyle/>
        <a:p>
          <a:endParaRPr lang="de-DE"/>
        </a:p>
      </dgm:t>
    </dgm:pt>
    <dgm:pt modelId="{F08B93F6-506A-D54A-8C0B-50B9CCC100CA}">
      <dgm:prSet phldrT="[Text]" custT="1"/>
      <dgm:spPr>
        <a:solidFill>
          <a:schemeClr val="accent6"/>
        </a:solidFill>
      </dgm:spPr>
      <dgm:t>
        <a:bodyPr/>
        <a:lstStyle/>
        <a:p>
          <a:r>
            <a:rPr lang="de-DE" sz="2200" dirty="0"/>
            <a:t>Nutzungs-/ Social-Media-/ </a:t>
          </a:r>
          <a:r>
            <a:rPr lang="de-DE" sz="2200" dirty="0" err="1"/>
            <a:t>Kommuni</a:t>
          </a:r>
          <a:r>
            <a:rPr lang="de-DE" sz="2200" dirty="0"/>
            <a:t>-</a:t>
          </a:r>
          <a:br>
            <a:rPr lang="de-DE" sz="2200" dirty="0"/>
          </a:br>
          <a:r>
            <a:rPr lang="de-DE" sz="2200" dirty="0" err="1"/>
            <a:t>kationsdaten</a:t>
          </a:r>
          <a:endParaRPr lang="de-DE" sz="2200" dirty="0"/>
        </a:p>
      </dgm:t>
    </dgm:pt>
    <dgm:pt modelId="{8CFB7BBE-502A-4A4E-B96C-F77D8F48E1E3}" type="parTrans" cxnId="{1BFA2B9B-FB32-FB46-83F8-5CA7771908DD}">
      <dgm:prSet/>
      <dgm:spPr/>
      <dgm:t>
        <a:bodyPr/>
        <a:lstStyle/>
        <a:p>
          <a:endParaRPr lang="de-DE"/>
        </a:p>
      </dgm:t>
    </dgm:pt>
    <dgm:pt modelId="{5F8DBE87-8A8D-044D-B8EF-053429BBCD7A}" type="sibTrans" cxnId="{1BFA2B9B-FB32-FB46-83F8-5CA7771908DD}">
      <dgm:prSet/>
      <dgm:spPr/>
      <dgm:t>
        <a:bodyPr/>
        <a:lstStyle/>
        <a:p>
          <a:endParaRPr lang="de-DE"/>
        </a:p>
      </dgm:t>
    </dgm:pt>
    <dgm:pt modelId="{C36FC6DB-BCBA-7F41-8462-E9ACBA581AEF}">
      <dgm:prSet phldrT="[Text]"/>
      <dgm:spPr>
        <a:solidFill>
          <a:srgbClr val="F6DF1A">
            <a:alpha val="24888"/>
          </a:srgbClr>
        </a:solidFill>
        <a:ln>
          <a:solidFill>
            <a:srgbClr val="F6DF1A">
              <a:alpha val="90000"/>
            </a:srgbClr>
          </a:solidFill>
        </a:ln>
      </dgm:spPr>
      <dgm:t>
        <a:bodyPr/>
        <a:lstStyle/>
        <a:p>
          <a:r>
            <a:rPr lang="de-DE" dirty="0"/>
            <a:t>/</a:t>
          </a:r>
        </a:p>
      </dgm:t>
    </dgm:pt>
    <dgm:pt modelId="{A208487E-E89B-9647-BECA-CD182E0D3ECF}" type="parTrans" cxnId="{45256C92-2CED-EB41-A643-6A51DB347DE4}">
      <dgm:prSet/>
      <dgm:spPr/>
      <dgm:t>
        <a:bodyPr/>
        <a:lstStyle/>
        <a:p>
          <a:endParaRPr lang="de-DE"/>
        </a:p>
      </dgm:t>
    </dgm:pt>
    <dgm:pt modelId="{6C320448-5F9E-F14D-BBF3-F813B5F0F1EC}" type="sibTrans" cxnId="{45256C92-2CED-EB41-A643-6A51DB347DE4}">
      <dgm:prSet/>
      <dgm:spPr/>
      <dgm:t>
        <a:bodyPr/>
        <a:lstStyle/>
        <a:p>
          <a:endParaRPr lang="de-DE"/>
        </a:p>
      </dgm:t>
    </dgm:pt>
    <dgm:pt modelId="{A10B6F22-F248-EC46-9139-5E03427D79C5}">
      <dgm:prSet phldrT="[Text]" custT="1"/>
      <dgm:spPr>
        <a:solidFill>
          <a:srgbClr val="F6DF1A"/>
        </a:solidFill>
        <a:ln>
          <a:solidFill>
            <a:srgbClr val="F6DF1A">
              <a:alpha val="90000"/>
            </a:srgbClr>
          </a:solidFill>
        </a:ln>
      </dgm:spPr>
      <dgm:t>
        <a:bodyPr/>
        <a:lstStyle/>
        <a:p>
          <a:r>
            <a:rPr lang="de-DE" sz="1600" dirty="0"/>
            <a:t>Je nachdem, was Nutzer*innen eingeben: Bewertungen, Lebensläufe, Fotos, Bilder, …, …</a:t>
          </a:r>
        </a:p>
      </dgm:t>
    </dgm:pt>
    <dgm:pt modelId="{BD149B2A-A5E4-D34B-850F-567889A9BA38}" type="parTrans" cxnId="{9914EE24-1DDE-4E4A-A69B-8E2E8D24EA9C}">
      <dgm:prSet/>
      <dgm:spPr/>
      <dgm:t>
        <a:bodyPr/>
        <a:lstStyle/>
        <a:p>
          <a:endParaRPr lang="de-DE"/>
        </a:p>
      </dgm:t>
    </dgm:pt>
    <dgm:pt modelId="{E656C4CB-858E-3548-BA57-0A523C405094}" type="sibTrans" cxnId="{9914EE24-1DDE-4E4A-A69B-8E2E8D24EA9C}">
      <dgm:prSet/>
      <dgm:spPr/>
      <dgm:t>
        <a:bodyPr/>
        <a:lstStyle/>
        <a:p>
          <a:endParaRPr lang="de-DE"/>
        </a:p>
      </dgm:t>
    </dgm:pt>
    <dgm:pt modelId="{6EFC014F-4C8E-B842-9E58-B2155E907A4C}">
      <dgm:prSet phldrT="[Text]" custT="1"/>
      <dgm:spPr>
        <a:solidFill>
          <a:srgbClr val="F6DF1A"/>
        </a:solidFill>
        <a:ln>
          <a:solidFill>
            <a:srgbClr val="F6DF1A">
              <a:alpha val="90000"/>
            </a:srgbClr>
          </a:solidFill>
        </a:ln>
      </dgm:spPr>
      <dgm:t>
        <a:bodyPr/>
        <a:lstStyle/>
        <a:p>
          <a:r>
            <a:rPr lang="de-DE" sz="1600" dirty="0"/>
            <a:t>Log-, Nutzungs-, Analysedaten, Daten aus Kommunikation mit Anbieter und durch Social-Media-Einsatz …, …</a:t>
          </a:r>
        </a:p>
      </dgm:t>
    </dgm:pt>
    <dgm:pt modelId="{4408BD9D-6252-ED46-AA62-DC94FB515DC8}" type="parTrans" cxnId="{0AF79098-D3BE-2B49-B121-D334D13E1BA8}">
      <dgm:prSet/>
      <dgm:spPr/>
      <dgm:t>
        <a:bodyPr/>
        <a:lstStyle/>
        <a:p>
          <a:endParaRPr lang="de-DE"/>
        </a:p>
      </dgm:t>
    </dgm:pt>
    <dgm:pt modelId="{1D5E1D0D-B1C1-3A4E-9599-1F1B583295B9}" type="sibTrans" cxnId="{0AF79098-D3BE-2B49-B121-D334D13E1BA8}">
      <dgm:prSet/>
      <dgm:spPr/>
      <dgm:t>
        <a:bodyPr/>
        <a:lstStyle/>
        <a:p>
          <a:endParaRPr lang="de-DE"/>
        </a:p>
      </dgm:t>
    </dgm:pt>
    <dgm:pt modelId="{298AE420-C2B7-9842-A605-50EC583996B5}">
      <dgm:prSet phldrT="[Text]" custT="1"/>
      <dgm:spPr>
        <a:solidFill>
          <a:schemeClr val="accent6"/>
        </a:solidFill>
      </dgm:spPr>
      <dgm:t>
        <a:bodyPr/>
        <a:lstStyle/>
        <a:p>
          <a:r>
            <a:rPr lang="de-DE" sz="2200" dirty="0"/>
            <a:t>KI-Output</a:t>
          </a:r>
        </a:p>
      </dgm:t>
    </dgm:pt>
    <dgm:pt modelId="{42B3EB64-1DE1-8D48-BDAC-0862A96C7E5B}" type="parTrans" cxnId="{5DF79B0B-1721-6145-83DB-742C3CA4054D}">
      <dgm:prSet/>
      <dgm:spPr/>
      <dgm:t>
        <a:bodyPr/>
        <a:lstStyle/>
        <a:p>
          <a:endParaRPr lang="de-DE"/>
        </a:p>
      </dgm:t>
    </dgm:pt>
    <dgm:pt modelId="{B34AF25E-6E59-764F-9544-E4349D5B43F4}" type="sibTrans" cxnId="{5DF79B0B-1721-6145-83DB-742C3CA4054D}">
      <dgm:prSet/>
      <dgm:spPr/>
      <dgm:t>
        <a:bodyPr/>
        <a:lstStyle/>
        <a:p>
          <a:endParaRPr lang="de-DE"/>
        </a:p>
      </dgm:t>
    </dgm:pt>
    <dgm:pt modelId="{29FA4EE5-9A55-F14C-82E8-A6829ED293C6}">
      <dgm:prSet phldrT="[Text]" custT="1"/>
      <dgm:spPr>
        <a:solidFill>
          <a:srgbClr val="F6DF1A"/>
        </a:solidFill>
        <a:ln>
          <a:solidFill>
            <a:srgbClr val="F6DF1A">
              <a:alpha val="90000"/>
            </a:srgbClr>
          </a:solidFill>
        </a:ln>
      </dgm:spPr>
      <dgm:t>
        <a:bodyPr/>
        <a:lstStyle/>
        <a:p>
          <a:r>
            <a:rPr lang="de-DE" sz="1600" dirty="0"/>
            <a:t>Je nach Prompt-Gestaltung</a:t>
          </a:r>
          <a:br>
            <a:rPr lang="de-DE" sz="1600" dirty="0"/>
          </a:br>
          <a:r>
            <a:rPr lang="de-DE" sz="1600" dirty="0"/>
            <a:t>sehr unterschiedlich</a:t>
          </a:r>
        </a:p>
      </dgm:t>
    </dgm:pt>
    <dgm:pt modelId="{B8CD2BEA-1CC7-E24A-82EC-D2406C89AED6}" type="parTrans" cxnId="{E32FAABB-F90F-B04A-A7FD-1BEAACB02E14}">
      <dgm:prSet/>
      <dgm:spPr/>
      <dgm:t>
        <a:bodyPr/>
        <a:lstStyle/>
        <a:p>
          <a:endParaRPr lang="de-DE"/>
        </a:p>
      </dgm:t>
    </dgm:pt>
    <dgm:pt modelId="{7A8921D9-C58C-C14A-850A-49C02936FE1B}" type="sibTrans" cxnId="{E32FAABB-F90F-B04A-A7FD-1BEAACB02E14}">
      <dgm:prSet/>
      <dgm:spPr/>
      <dgm:t>
        <a:bodyPr/>
        <a:lstStyle/>
        <a:p>
          <a:endParaRPr lang="de-DE"/>
        </a:p>
      </dgm:t>
    </dgm:pt>
    <dgm:pt modelId="{46AC9BDD-9C1F-784B-98B2-C04B3AF7EA0D}" type="pres">
      <dgm:prSet presAssocID="{9099A015-FF66-E840-9B79-57035DBFE60A}" presName="Name0" presStyleCnt="0">
        <dgm:presLayoutVars>
          <dgm:dir/>
          <dgm:animLvl val="lvl"/>
          <dgm:resizeHandles val="exact"/>
        </dgm:presLayoutVars>
      </dgm:prSet>
      <dgm:spPr/>
      <dgm:t>
        <a:bodyPr/>
        <a:lstStyle/>
        <a:p>
          <a:endParaRPr lang="de-DE"/>
        </a:p>
      </dgm:t>
    </dgm:pt>
    <dgm:pt modelId="{50EE4B5B-D3AD-A54F-A380-3A614BFFAABD}" type="pres">
      <dgm:prSet presAssocID="{0EAC08F4-62C1-9D44-8C69-E6F4C8A95997}" presName="vertFlow" presStyleCnt="0"/>
      <dgm:spPr/>
    </dgm:pt>
    <dgm:pt modelId="{6E122BB9-9499-EF43-8A62-65834694B8CB}" type="pres">
      <dgm:prSet presAssocID="{0EAC08F4-62C1-9D44-8C69-E6F4C8A95997}" presName="header" presStyleLbl="node1" presStyleIdx="0" presStyleCnt="5" custScaleY="285311"/>
      <dgm:spPr/>
      <dgm:t>
        <a:bodyPr/>
        <a:lstStyle/>
        <a:p>
          <a:endParaRPr lang="de-DE"/>
        </a:p>
      </dgm:t>
    </dgm:pt>
    <dgm:pt modelId="{9F483A6D-5ADF-E24A-A33D-64AD486E74B7}" type="pres">
      <dgm:prSet presAssocID="{10A0E87E-0B2E-9E4D-8713-AD8C77BD4F3C}" presName="parTrans" presStyleLbl="sibTrans2D1" presStyleIdx="0" presStyleCnt="10"/>
      <dgm:spPr/>
      <dgm:t>
        <a:bodyPr/>
        <a:lstStyle/>
        <a:p>
          <a:endParaRPr lang="de-DE"/>
        </a:p>
      </dgm:t>
    </dgm:pt>
    <dgm:pt modelId="{93EE69F3-6090-3F4F-B736-B08648D85AE1}" type="pres">
      <dgm:prSet presAssocID="{CDFA605B-E369-6E49-93DA-8548ED0DF179}" presName="child" presStyleLbl="alignAccFollowNode1" presStyleIdx="0" presStyleCnt="10" custScaleY="386194">
        <dgm:presLayoutVars>
          <dgm:chMax val="0"/>
          <dgm:bulletEnabled val="1"/>
        </dgm:presLayoutVars>
      </dgm:prSet>
      <dgm:spPr/>
      <dgm:t>
        <a:bodyPr/>
        <a:lstStyle/>
        <a:p>
          <a:endParaRPr lang="de-DE"/>
        </a:p>
      </dgm:t>
    </dgm:pt>
    <dgm:pt modelId="{C3CAB98E-DA5D-CE40-A57E-84AFC68FCF70}" type="pres">
      <dgm:prSet presAssocID="{A3A69640-2167-9B4E-97B8-3EA96520CED7}" presName="sibTrans" presStyleLbl="sibTrans2D1" presStyleIdx="1" presStyleCnt="10"/>
      <dgm:spPr/>
      <dgm:t>
        <a:bodyPr/>
        <a:lstStyle/>
        <a:p>
          <a:endParaRPr lang="de-DE"/>
        </a:p>
      </dgm:t>
    </dgm:pt>
    <dgm:pt modelId="{FA7A85ED-AA73-CF43-9F87-6D01A8722949}" type="pres">
      <dgm:prSet presAssocID="{E17E2377-01A5-C747-8A45-3BC508A5F187}" presName="child" presStyleLbl="alignAccFollowNode1" presStyleIdx="1" presStyleCnt="10" custScaleY="112322">
        <dgm:presLayoutVars>
          <dgm:chMax val="0"/>
          <dgm:bulletEnabled val="1"/>
        </dgm:presLayoutVars>
      </dgm:prSet>
      <dgm:spPr/>
      <dgm:t>
        <a:bodyPr/>
        <a:lstStyle/>
        <a:p>
          <a:endParaRPr lang="de-DE"/>
        </a:p>
      </dgm:t>
    </dgm:pt>
    <dgm:pt modelId="{594B718C-0A93-5448-9FF1-0FFBFAF36949}" type="pres">
      <dgm:prSet presAssocID="{0EAC08F4-62C1-9D44-8C69-E6F4C8A95997}" presName="hSp" presStyleCnt="0"/>
      <dgm:spPr/>
    </dgm:pt>
    <dgm:pt modelId="{B27AEFAF-3FDF-6446-9AE0-70B15D358D4B}" type="pres">
      <dgm:prSet presAssocID="{C43A9B14-011C-1F40-8605-82DD712BADF4}" presName="vertFlow" presStyleCnt="0"/>
      <dgm:spPr/>
    </dgm:pt>
    <dgm:pt modelId="{FD0D910D-2685-EA4C-BC2C-0FE1C6731B2A}" type="pres">
      <dgm:prSet presAssocID="{C43A9B14-011C-1F40-8605-82DD712BADF4}" presName="header" presStyleLbl="node1" presStyleIdx="1" presStyleCnt="5" custScaleY="285311"/>
      <dgm:spPr/>
      <dgm:t>
        <a:bodyPr/>
        <a:lstStyle/>
        <a:p>
          <a:endParaRPr lang="de-DE"/>
        </a:p>
      </dgm:t>
    </dgm:pt>
    <dgm:pt modelId="{F0BC6F55-7C46-2D42-B9EE-7A7D8FA8ED1B}" type="pres">
      <dgm:prSet presAssocID="{0645AC47-4EF7-6F4F-940E-69079822583E}" presName="parTrans" presStyleLbl="sibTrans2D1" presStyleIdx="2" presStyleCnt="10"/>
      <dgm:spPr/>
      <dgm:t>
        <a:bodyPr/>
        <a:lstStyle/>
        <a:p>
          <a:endParaRPr lang="de-DE"/>
        </a:p>
      </dgm:t>
    </dgm:pt>
    <dgm:pt modelId="{5E9085C2-F93F-8B4F-AA24-3895FA8A5F0E}" type="pres">
      <dgm:prSet presAssocID="{EBC76EBA-B298-D849-86CA-C1AF9A7DF74D}" presName="child" presStyleLbl="alignAccFollowNode1" presStyleIdx="2" presStyleCnt="10" custScaleY="386194">
        <dgm:presLayoutVars>
          <dgm:chMax val="0"/>
          <dgm:bulletEnabled val="1"/>
        </dgm:presLayoutVars>
      </dgm:prSet>
      <dgm:spPr/>
      <dgm:t>
        <a:bodyPr/>
        <a:lstStyle/>
        <a:p>
          <a:endParaRPr lang="de-DE"/>
        </a:p>
      </dgm:t>
    </dgm:pt>
    <dgm:pt modelId="{C11A031D-D5D3-CD4C-8E63-E22C85FF6FFB}" type="pres">
      <dgm:prSet presAssocID="{502EFEDA-4F5E-4F46-A5A8-3C65AE2019CB}" presName="sibTrans" presStyleLbl="sibTrans2D1" presStyleIdx="3" presStyleCnt="10"/>
      <dgm:spPr/>
      <dgm:t>
        <a:bodyPr/>
        <a:lstStyle/>
        <a:p>
          <a:endParaRPr lang="de-DE"/>
        </a:p>
      </dgm:t>
    </dgm:pt>
    <dgm:pt modelId="{1CF56FE0-D50A-9A4D-B3A1-3B7983F99F40}" type="pres">
      <dgm:prSet presAssocID="{17B5E68C-F53A-5A40-A01F-0114DC35A1AB}" presName="child" presStyleLbl="alignAccFollowNode1" presStyleIdx="3" presStyleCnt="10" custScaleY="112322">
        <dgm:presLayoutVars>
          <dgm:chMax val="0"/>
          <dgm:bulletEnabled val="1"/>
        </dgm:presLayoutVars>
      </dgm:prSet>
      <dgm:spPr/>
      <dgm:t>
        <a:bodyPr/>
        <a:lstStyle/>
        <a:p>
          <a:endParaRPr lang="de-DE"/>
        </a:p>
      </dgm:t>
    </dgm:pt>
    <dgm:pt modelId="{0357D71F-515F-D24E-A361-18C3D3BD76A5}" type="pres">
      <dgm:prSet presAssocID="{C43A9B14-011C-1F40-8605-82DD712BADF4}" presName="hSp" presStyleCnt="0"/>
      <dgm:spPr/>
    </dgm:pt>
    <dgm:pt modelId="{843C645F-8F4B-734D-8E9E-6AE5289B1FF7}" type="pres">
      <dgm:prSet presAssocID="{708D9048-5BCC-5B4F-A0D8-8AF98D9EE745}" presName="vertFlow" presStyleCnt="0"/>
      <dgm:spPr/>
    </dgm:pt>
    <dgm:pt modelId="{A7319FD6-7E04-5C44-8156-6C11D07FF0E5}" type="pres">
      <dgm:prSet presAssocID="{708D9048-5BCC-5B4F-A0D8-8AF98D9EE745}" presName="header" presStyleLbl="node1" presStyleIdx="2" presStyleCnt="5" custScaleY="285311"/>
      <dgm:spPr/>
      <dgm:t>
        <a:bodyPr/>
        <a:lstStyle/>
        <a:p>
          <a:endParaRPr lang="de-DE"/>
        </a:p>
      </dgm:t>
    </dgm:pt>
    <dgm:pt modelId="{24983C82-2F09-9746-B5AE-06455D423836}" type="pres">
      <dgm:prSet presAssocID="{BD149B2A-A5E4-D34B-850F-567889A9BA38}" presName="parTrans" presStyleLbl="sibTrans2D1" presStyleIdx="4" presStyleCnt="10"/>
      <dgm:spPr/>
      <dgm:t>
        <a:bodyPr/>
        <a:lstStyle/>
        <a:p>
          <a:endParaRPr lang="de-DE"/>
        </a:p>
      </dgm:t>
    </dgm:pt>
    <dgm:pt modelId="{213B5489-2C92-404B-8B5C-90DBFD76C356}" type="pres">
      <dgm:prSet presAssocID="{A10B6F22-F248-EC46-9139-5E03427D79C5}" presName="child" presStyleLbl="alignAccFollowNode1" presStyleIdx="4" presStyleCnt="10" custScaleY="386194">
        <dgm:presLayoutVars>
          <dgm:chMax val="0"/>
          <dgm:bulletEnabled val="1"/>
        </dgm:presLayoutVars>
      </dgm:prSet>
      <dgm:spPr/>
      <dgm:t>
        <a:bodyPr/>
        <a:lstStyle/>
        <a:p>
          <a:endParaRPr lang="de-DE"/>
        </a:p>
      </dgm:t>
    </dgm:pt>
    <dgm:pt modelId="{E2E991F5-06E5-A64F-A4B3-4120789F0D2A}" type="pres">
      <dgm:prSet presAssocID="{E656C4CB-858E-3548-BA57-0A523C405094}" presName="sibTrans" presStyleLbl="sibTrans2D1" presStyleIdx="5" presStyleCnt="10"/>
      <dgm:spPr/>
      <dgm:t>
        <a:bodyPr/>
        <a:lstStyle/>
        <a:p>
          <a:endParaRPr lang="de-DE"/>
        </a:p>
      </dgm:t>
    </dgm:pt>
    <dgm:pt modelId="{21FBC456-CD9C-6A44-B82F-40416C3AB492}" type="pres">
      <dgm:prSet presAssocID="{EF1F4846-25F0-9A4C-978F-70BEF53DF60E}" presName="child" presStyleLbl="alignAccFollowNode1" presStyleIdx="5" presStyleCnt="10" custScaleY="112322">
        <dgm:presLayoutVars>
          <dgm:chMax val="0"/>
          <dgm:bulletEnabled val="1"/>
        </dgm:presLayoutVars>
      </dgm:prSet>
      <dgm:spPr/>
      <dgm:t>
        <a:bodyPr/>
        <a:lstStyle/>
        <a:p>
          <a:endParaRPr lang="de-DE"/>
        </a:p>
      </dgm:t>
    </dgm:pt>
    <dgm:pt modelId="{06781561-35B3-BF42-B225-0FBF4F7148B6}" type="pres">
      <dgm:prSet presAssocID="{708D9048-5BCC-5B4F-A0D8-8AF98D9EE745}" presName="hSp" presStyleCnt="0"/>
      <dgm:spPr/>
    </dgm:pt>
    <dgm:pt modelId="{DC2AD339-3FE0-624C-9164-8A5A9F02FB29}" type="pres">
      <dgm:prSet presAssocID="{F08B93F6-506A-D54A-8C0B-50B9CCC100CA}" presName="vertFlow" presStyleCnt="0"/>
      <dgm:spPr/>
    </dgm:pt>
    <dgm:pt modelId="{89C8802D-872F-964C-96D1-9F3008361360}" type="pres">
      <dgm:prSet presAssocID="{F08B93F6-506A-D54A-8C0B-50B9CCC100CA}" presName="header" presStyleLbl="node1" presStyleIdx="3" presStyleCnt="5" custScaleY="285311"/>
      <dgm:spPr/>
      <dgm:t>
        <a:bodyPr/>
        <a:lstStyle/>
        <a:p>
          <a:endParaRPr lang="de-DE"/>
        </a:p>
      </dgm:t>
    </dgm:pt>
    <dgm:pt modelId="{34D9C8B9-0B40-5747-9E60-C688661107C4}" type="pres">
      <dgm:prSet presAssocID="{4408BD9D-6252-ED46-AA62-DC94FB515DC8}" presName="parTrans" presStyleLbl="sibTrans2D1" presStyleIdx="6" presStyleCnt="10"/>
      <dgm:spPr/>
      <dgm:t>
        <a:bodyPr/>
        <a:lstStyle/>
        <a:p>
          <a:endParaRPr lang="de-DE"/>
        </a:p>
      </dgm:t>
    </dgm:pt>
    <dgm:pt modelId="{1815F483-0845-0D46-B61B-326A901C1D8F}" type="pres">
      <dgm:prSet presAssocID="{6EFC014F-4C8E-B842-9E58-B2155E907A4C}" presName="child" presStyleLbl="alignAccFollowNode1" presStyleIdx="6" presStyleCnt="10" custScaleY="386194">
        <dgm:presLayoutVars>
          <dgm:chMax val="0"/>
          <dgm:bulletEnabled val="1"/>
        </dgm:presLayoutVars>
      </dgm:prSet>
      <dgm:spPr/>
      <dgm:t>
        <a:bodyPr/>
        <a:lstStyle/>
        <a:p>
          <a:endParaRPr lang="de-DE"/>
        </a:p>
      </dgm:t>
    </dgm:pt>
    <dgm:pt modelId="{7E68E3B9-0CFF-6F43-A6A5-965F46815612}" type="pres">
      <dgm:prSet presAssocID="{1D5E1D0D-B1C1-3A4E-9599-1F1B583295B9}" presName="sibTrans" presStyleLbl="sibTrans2D1" presStyleIdx="7" presStyleCnt="10"/>
      <dgm:spPr/>
      <dgm:t>
        <a:bodyPr/>
        <a:lstStyle/>
        <a:p>
          <a:endParaRPr lang="de-DE"/>
        </a:p>
      </dgm:t>
    </dgm:pt>
    <dgm:pt modelId="{FE776083-D362-C044-8FDD-39AC510A6B05}" type="pres">
      <dgm:prSet presAssocID="{C36FC6DB-BCBA-7F41-8462-E9ACBA581AEF}" presName="child" presStyleLbl="alignAccFollowNode1" presStyleIdx="7" presStyleCnt="10" custScaleY="112322">
        <dgm:presLayoutVars>
          <dgm:chMax val="0"/>
          <dgm:bulletEnabled val="1"/>
        </dgm:presLayoutVars>
      </dgm:prSet>
      <dgm:spPr/>
      <dgm:t>
        <a:bodyPr/>
        <a:lstStyle/>
        <a:p>
          <a:endParaRPr lang="de-DE"/>
        </a:p>
      </dgm:t>
    </dgm:pt>
    <dgm:pt modelId="{096F9B38-FA28-3049-AD0A-0A2C4AB8628A}" type="pres">
      <dgm:prSet presAssocID="{F08B93F6-506A-D54A-8C0B-50B9CCC100CA}" presName="hSp" presStyleCnt="0"/>
      <dgm:spPr/>
    </dgm:pt>
    <dgm:pt modelId="{EA7F54F3-0865-1B43-BE8F-ABFA5FFAD5CE}" type="pres">
      <dgm:prSet presAssocID="{298AE420-C2B7-9842-A605-50EC583996B5}" presName="vertFlow" presStyleCnt="0"/>
      <dgm:spPr/>
    </dgm:pt>
    <dgm:pt modelId="{A3FD40A6-8BF6-0940-B4B0-1FA72F3EF737}" type="pres">
      <dgm:prSet presAssocID="{298AE420-C2B7-9842-A605-50EC583996B5}" presName="header" presStyleLbl="node1" presStyleIdx="4" presStyleCnt="5" custScaleY="285311"/>
      <dgm:spPr/>
      <dgm:t>
        <a:bodyPr/>
        <a:lstStyle/>
        <a:p>
          <a:endParaRPr lang="de-DE"/>
        </a:p>
      </dgm:t>
    </dgm:pt>
    <dgm:pt modelId="{F50C8E06-C4C8-2D48-A1E3-AE3B38356629}" type="pres">
      <dgm:prSet presAssocID="{B8CD2BEA-1CC7-E24A-82EC-D2406C89AED6}" presName="parTrans" presStyleLbl="sibTrans2D1" presStyleIdx="8" presStyleCnt="10"/>
      <dgm:spPr/>
      <dgm:t>
        <a:bodyPr/>
        <a:lstStyle/>
        <a:p>
          <a:endParaRPr lang="de-DE"/>
        </a:p>
      </dgm:t>
    </dgm:pt>
    <dgm:pt modelId="{B957AABD-93C4-C747-88B9-E14635A391C3}" type="pres">
      <dgm:prSet presAssocID="{29FA4EE5-9A55-F14C-82E8-A6829ED293C6}" presName="child" presStyleLbl="alignAccFollowNode1" presStyleIdx="8" presStyleCnt="10" custScaleY="386194">
        <dgm:presLayoutVars>
          <dgm:chMax val="0"/>
          <dgm:bulletEnabled val="1"/>
        </dgm:presLayoutVars>
      </dgm:prSet>
      <dgm:spPr/>
      <dgm:t>
        <a:bodyPr/>
        <a:lstStyle/>
        <a:p>
          <a:endParaRPr lang="de-DE"/>
        </a:p>
      </dgm:t>
    </dgm:pt>
    <dgm:pt modelId="{F640D04F-E100-2C4E-8B7A-6E3E98CBFD59}" type="pres">
      <dgm:prSet presAssocID="{7A8921D9-C58C-C14A-850A-49C02936FE1B}" presName="sibTrans" presStyleLbl="sibTrans2D1" presStyleIdx="9" presStyleCnt="10"/>
      <dgm:spPr/>
      <dgm:t>
        <a:bodyPr/>
        <a:lstStyle/>
        <a:p>
          <a:endParaRPr lang="de-DE"/>
        </a:p>
      </dgm:t>
    </dgm:pt>
    <dgm:pt modelId="{AA57A493-24AD-2744-AB92-1F508965C6C6}" type="pres">
      <dgm:prSet presAssocID="{37118F78-815E-0F48-919B-27EBD2BE7AAE}" presName="child" presStyleLbl="alignAccFollowNode1" presStyleIdx="9" presStyleCnt="10" custScaleY="112322">
        <dgm:presLayoutVars>
          <dgm:chMax val="0"/>
          <dgm:bulletEnabled val="1"/>
        </dgm:presLayoutVars>
      </dgm:prSet>
      <dgm:spPr/>
      <dgm:t>
        <a:bodyPr/>
        <a:lstStyle/>
        <a:p>
          <a:endParaRPr lang="de-DE"/>
        </a:p>
      </dgm:t>
    </dgm:pt>
  </dgm:ptLst>
  <dgm:cxnLst>
    <dgm:cxn modelId="{8941645E-EA09-B345-9A65-9F14AB1290B6}" srcId="{C43A9B14-011C-1F40-8605-82DD712BADF4}" destId="{EBC76EBA-B298-D849-86CA-C1AF9A7DF74D}" srcOrd="0" destOrd="0" parTransId="{0645AC47-4EF7-6F4F-940E-69079822583E}" sibTransId="{502EFEDA-4F5E-4F46-A5A8-3C65AE2019CB}"/>
    <dgm:cxn modelId="{121AC761-C742-BF47-9250-FCBC8F78AE73}" type="presOf" srcId="{708D9048-5BCC-5B4F-A0D8-8AF98D9EE745}" destId="{A7319FD6-7E04-5C44-8156-6C11D07FF0E5}" srcOrd="0" destOrd="0" presId="urn:microsoft.com/office/officeart/2005/8/layout/lProcess1"/>
    <dgm:cxn modelId="{0AF79098-D3BE-2B49-B121-D334D13E1BA8}" srcId="{F08B93F6-506A-D54A-8C0B-50B9CCC100CA}" destId="{6EFC014F-4C8E-B842-9E58-B2155E907A4C}" srcOrd="0" destOrd="0" parTransId="{4408BD9D-6252-ED46-AA62-DC94FB515DC8}" sibTransId="{1D5E1D0D-B1C1-3A4E-9599-1F1B583295B9}"/>
    <dgm:cxn modelId="{1740E75D-83D9-1343-9B1F-86C3FFDC398C}" type="presOf" srcId="{10A0E87E-0B2E-9E4D-8713-AD8C77BD4F3C}" destId="{9F483A6D-5ADF-E24A-A33D-64AD486E74B7}" srcOrd="0" destOrd="0" presId="urn:microsoft.com/office/officeart/2005/8/layout/lProcess1"/>
    <dgm:cxn modelId="{56DB9CDF-D1FA-F94E-B726-A2A9275ED40B}" type="presOf" srcId="{37118F78-815E-0F48-919B-27EBD2BE7AAE}" destId="{AA57A493-24AD-2744-AB92-1F508965C6C6}" srcOrd="0" destOrd="0" presId="urn:microsoft.com/office/officeart/2005/8/layout/lProcess1"/>
    <dgm:cxn modelId="{45256C92-2CED-EB41-A643-6A51DB347DE4}" srcId="{F08B93F6-506A-D54A-8C0B-50B9CCC100CA}" destId="{C36FC6DB-BCBA-7F41-8462-E9ACBA581AEF}" srcOrd="1" destOrd="0" parTransId="{A208487E-E89B-9647-BECA-CD182E0D3ECF}" sibTransId="{6C320448-5F9E-F14D-BBF3-F813B5F0F1EC}"/>
    <dgm:cxn modelId="{F595B7E4-A738-F04F-953E-0B52968415AD}" type="presOf" srcId="{C43A9B14-011C-1F40-8605-82DD712BADF4}" destId="{FD0D910D-2685-EA4C-BC2C-0FE1C6731B2A}" srcOrd="0" destOrd="0" presId="urn:microsoft.com/office/officeart/2005/8/layout/lProcess1"/>
    <dgm:cxn modelId="{CB3D8E8E-049E-7147-A2F8-F5C2FD2EB6BC}" type="presOf" srcId="{B8CD2BEA-1CC7-E24A-82EC-D2406C89AED6}" destId="{F50C8E06-C4C8-2D48-A1E3-AE3B38356629}" srcOrd="0" destOrd="0" presId="urn:microsoft.com/office/officeart/2005/8/layout/lProcess1"/>
    <dgm:cxn modelId="{E4F3DDAD-FF12-9B4E-8A10-7A79BC4EC14E}" type="presOf" srcId="{0EAC08F4-62C1-9D44-8C69-E6F4C8A95997}" destId="{6E122BB9-9499-EF43-8A62-65834694B8CB}" srcOrd="0" destOrd="0" presId="urn:microsoft.com/office/officeart/2005/8/layout/lProcess1"/>
    <dgm:cxn modelId="{5DF79B0B-1721-6145-83DB-742C3CA4054D}" srcId="{9099A015-FF66-E840-9B79-57035DBFE60A}" destId="{298AE420-C2B7-9842-A605-50EC583996B5}" srcOrd="4" destOrd="0" parTransId="{42B3EB64-1DE1-8D48-BDAC-0862A96C7E5B}" sibTransId="{B34AF25E-6E59-764F-9544-E4349D5B43F4}"/>
    <dgm:cxn modelId="{810E9DBB-8503-F642-B736-43F1ACD7239F}" srcId="{708D9048-5BCC-5B4F-A0D8-8AF98D9EE745}" destId="{EF1F4846-25F0-9A4C-978F-70BEF53DF60E}" srcOrd="1" destOrd="0" parTransId="{C8315EA7-ABFD-EF4B-9EBB-17D60404427A}" sibTransId="{6DB871A6-53A9-104F-AF88-45D88A732445}"/>
    <dgm:cxn modelId="{E3BFAE58-D02B-5D4F-8AF2-FFAE05CB8FF7}" type="presOf" srcId="{29FA4EE5-9A55-F14C-82E8-A6829ED293C6}" destId="{B957AABD-93C4-C747-88B9-E14635A391C3}" srcOrd="0" destOrd="0" presId="urn:microsoft.com/office/officeart/2005/8/layout/lProcess1"/>
    <dgm:cxn modelId="{FB336118-8846-BB45-BAD9-86BAB4A37D21}" type="presOf" srcId="{1D5E1D0D-B1C1-3A4E-9599-1F1B583295B9}" destId="{7E68E3B9-0CFF-6F43-A6A5-965F46815612}" srcOrd="0" destOrd="0" presId="urn:microsoft.com/office/officeart/2005/8/layout/lProcess1"/>
    <dgm:cxn modelId="{2406B893-030B-C049-9AAD-6BEE515121DC}" type="presOf" srcId="{A3A69640-2167-9B4E-97B8-3EA96520CED7}" destId="{C3CAB98E-DA5D-CE40-A57E-84AFC68FCF70}" srcOrd="0" destOrd="0" presId="urn:microsoft.com/office/officeart/2005/8/layout/lProcess1"/>
    <dgm:cxn modelId="{7D6AF79C-4E12-E44D-892F-26CE3ED4D64F}" type="presOf" srcId="{EBC76EBA-B298-D849-86CA-C1AF9A7DF74D}" destId="{5E9085C2-F93F-8B4F-AA24-3895FA8A5F0E}" srcOrd="0" destOrd="0" presId="urn:microsoft.com/office/officeart/2005/8/layout/lProcess1"/>
    <dgm:cxn modelId="{A4E3BB14-121E-E246-8691-F265C3B72AFC}" type="presOf" srcId="{C36FC6DB-BCBA-7F41-8462-E9ACBA581AEF}" destId="{FE776083-D362-C044-8FDD-39AC510A6B05}" srcOrd="0" destOrd="0" presId="urn:microsoft.com/office/officeart/2005/8/layout/lProcess1"/>
    <dgm:cxn modelId="{9914EE24-1DDE-4E4A-A69B-8E2E8D24EA9C}" srcId="{708D9048-5BCC-5B4F-A0D8-8AF98D9EE745}" destId="{A10B6F22-F248-EC46-9139-5E03427D79C5}" srcOrd="0" destOrd="0" parTransId="{BD149B2A-A5E4-D34B-850F-567889A9BA38}" sibTransId="{E656C4CB-858E-3548-BA57-0A523C405094}"/>
    <dgm:cxn modelId="{C45FCA26-9ADB-3242-BD2E-D66122952CF4}" type="presOf" srcId="{E656C4CB-858E-3548-BA57-0A523C405094}" destId="{E2E991F5-06E5-A64F-A4B3-4120789F0D2A}" srcOrd="0" destOrd="0" presId="urn:microsoft.com/office/officeart/2005/8/layout/lProcess1"/>
    <dgm:cxn modelId="{7F302C40-33BF-C44E-AD3F-68DEB2D00C32}" srcId="{9099A015-FF66-E840-9B79-57035DBFE60A}" destId="{708D9048-5BCC-5B4F-A0D8-8AF98D9EE745}" srcOrd="2" destOrd="0" parTransId="{48FA5DC8-6A62-3A44-B8D2-BBF1B6834C1B}" sibTransId="{A47DF72A-0C7F-F84E-95F9-E2D521C638D4}"/>
    <dgm:cxn modelId="{9953211A-432E-364E-868E-8FEE694D9923}" type="presOf" srcId="{A10B6F22-F248-EC46-9139-5E03427D79C5}" destId="{213B5489-2C92-404B-8B5C-90DBFD76C356}" srcOrd="0" destOrd="0" presId="urn:microsoft.com/office/officeart/2005/8/layout/lProcess1"/>
    <dgm:cxn modelId="{4ABFB513-12B2-0045-887A-CADCE2C7543D}" type="presOf" srcId="{7A8921D9-C58C-C14A-850A-49C02936FE1B}" destId="{F640D04F-E100-2C4E-8B7A-6E3E98CBFD59}" srcOrd="0" destOrd="0" presId="urn:microsoft.com/office/officeart/2005/8/layout/lProcess1"/>
    <dgm:cxn modelId="{200EAE19-1BD7-F54F-B9C2-E3B06340A512}" srcId="{0EAC08F4-62C1-9D44-8C69-E6F4C8A95997}" destId="{CDFA605B-E369-6E49-93DA-8548ED0DF179}" srcOrd="0" destOrd="0" parTransId="{10A0E87E-0B2E-9E4D-8713-AD8C77BD4F3C}" sibTransId="{A3A69640-2167-9B4E-97B8-3EA96520CED7}"/>
    <dgm:cxn modelId="{9EFEAA91-07C5-1244-8D7E-C09DFA5CC43B}" type="presOf" srcId="{4408BD9D-6252-ED46-AA62-DC94FB515DC8}" destId="{34D9C8B9-0B40-5747-9E60-C688661107C4}" srcOrd="0" destOrd="0" presId="urn:microsoft.com/office/officeart/2005/8/layout/lProcess1"/>
    <dgm:cxn modelId="{54AA1C97-44DB-EC42-A4DE-D7EB0A3C52B1}" srcId="{298AE420-C2B7-9842-A605-50EC583996B5}" destId="{37118F78-815E-0F48-919B-27EBD2BE7AAE}" srcOrd="1" destOrd="0" parTransId="{4064A183-C2B6-DF47-9A68-E86C1E172643}" sibTransId="{F4A7BAE4-4A53-1E4D-81DC-E63A3B8A1C76}"/>
    <dgm:cxn modelId="{F3D79335-2188-2A44-A909-04E7D320BE19}" type="presOf" srcId="{E17E2377-01A5-C747-8A45-3BC508A5F187}" destId="{FA7A85ED-AA73-CF43-9F87-6D01A8722949}" srcOrd="0" destOrd="0" presId="urn:microsoft.com/office/officeart/2005/8/layout/lProcess1"/>
    <dgm:cxn modelId="{FD6D04DB-A945-8E4F-88FF-7BEC4576B997}" type="presOf" srcId="{502EFEDA-4F5E-4F46-A5A8-3C65AE2019CB}" destId="{C11A031D-D5D3-CD4C-8E63-E22C85FF6FFB}" srcOrd="0" destOrd="0" presId="urn:microsoft.com/office/officeart/2005/8/layout/lProcess1"/>
    <dgm:cxn modelId="{DA1006C7-DAED-7F42-8DD1-0FB25138E023}" type="presOf" srcId="{0645AC47-4EF7-6F4F-940E-69079822583E}" destId="{F0BC6F55-7C46-2D42-B9EE-7A7D8FA8ED1B}" srcOrd="0" destOrd="0" presId="urn:microsoft.com/office/officeart/2005/8/layout/lProcess1"/>
    <dgm:cxn modelId="{E32FAABB-F90F-B04A-A7FD-1BEAACB02E14}" srcId="{298AE420-C2B7-9842-A605-50EC583996B5}" destId="{29FA4EE5-9A55-F14C-82E8-A6829ED293C6}" srcOrd="0" destOrd="0" parTransId="{B8CD2BEA-1CC7-E24A-82EC-D2406C89AED6}" sibTransId="{7A8921D9-C58C-C14A-850A-49C02936FE1B}"/>
    <dgm:cxn modelId="{3C3B270A-E0A4-AA44-BDAF-E21F5772291A}" srcId="{C43A9B14-011C-1F40-8605-82DD712BADF4}" destId="{17B5E68C-F53A-5A40-A01F-0114DC35A1AB}" srcOrd="1" destOrd="0" parTransId="{78210E02-0A06-BA45-9760-C653116130EE}" sibTransId="{67C56C28-D2C6-894D-8CD4-D3F1FEB4D409}"/>
    <dgm:cxn modelId="{D7C1BA3C-D8D5-E54C-A01B-0C3818BFF477}" type="presOf" srcId="{F08B93F6-506A-D54A-8C0B-50B9CCC100CA}" destId="{89C8802D-872F-964C-96D1-9F3008361360}" srcOrd="0" destOrd="0" presId="urn:microsoft.com/office/officeart/2005/8/layout/lProcess1"/>
    <dgm:cxn modelId="{AFF6CFD8-C27F-6549-B5F1-AC97663559FD}" type="presOf" srcId="{9099A015-FF66-E840-9B79-57035DBFE60A}" destId="{46AC9BDD-9C1F-784B-98B2-C04B3AF7EA0D}" srcOrd="0" destOrd="0" presId="urn:microsoft.com/office/officeart/2005/8/layout/lProcess1"/>
    <dgm:cxn modelId="{4FCC6C56-76B5-BE42-A7A2-4A8831067469}" type="presOf" srcId="{17B5E68C-F53A-5A40-A01F-0114DC35A1AB}" destId="{1CF56FE0-D50A-9A4D-B3A1-3B7983F99F40}" srcOrd="0" destOrd="0" presId="urn:microsoft.com/office/officeart/2005/8/layout/lProcess1"/>
    <dgm:cxn modelId="{721BB12C-4F81-9247-98FF-9F30EA913B4E}" type="presOf" srcId="{298AE420-C2B7-9842-A605-50EC583996B5}" destId="{A3FD40A6-8BF6-0940-B4B0-1FA72F3EF737}" srcOrd="0" destOrd="0" presId="urn:microsoft.com/office/officeart/2005/8/layout/lProcess1"/>
    <dgm:cxn modelId="{4B7D7F31-DEAF-3749-A47E-4DC8DE7A2D28}" type="presOf" srcId="{CDFA605B-E369-6E49-93DA-8548ED0DF179}" destId="{93EE69F3-6090-3F4F-B736-B08648D85AE1}" srcOrd="0" destOrd="0" presId="urn:microsoft.com/office/officeart/2005/8/layout/lProcess1"/>
    <dgm:cxn modelId="{E945C22C-E67E-914B-A8C7-185F1557DAE1}" type="presOf" srcId="{6EFC014F-4C8E-B842-9E58-B2155E907A4C}" destId="{1815F483-0845-0D46-B61B-326A901C1D8F}" srcOrd="0" destOrd="0" presId="urn:microsoft.com/office/officeart/2005/8/layout/lProcess1"/>
    <dgm:cxn modelId="{D13FAD9B-817A-E64B-9219-F60A4F0940D9}" srcId="{9099A015-FF66-E840-9B79-57035DBFE60A}" destId="{0EAC08F4-62C1-9D44-8C69-E6F4C8A95997}" srcOrd="0" destOrd="0" parTransId="{F2FED1CE-E70E-6549-B526-CDECC0DA130C}" sibTransId="{BDC6679F-85E0-BC46-9C98-2CE2FD53BAA6}"/>
    <dgm:cxn modelId="{1BFA2B9B-FB32-FB46-83F8-5CA7771908DD}" srcId="{9099A015-FF66-E840-9B79-57035DBFE60A}" destId="{F08B93F6-506A-D54A-8C0B-50B9CCC100CA}" srcOrd="3" destOrd="0" parTransId="{8CFB7BBE-502A-4A4E-B96C-F77D8F48E1E3}" sibTransId="{5F8DBE87-8A8D-044D-B8EF-053429BBCD7A}"/>
    <dgm:cxn modelId="{B19494E8-9C81-4340-A6AE-A8BC9DE4FEFE}" type="presOf" srcId="{BD149B2A-A5E4-D34B-850F-567889A9BA38}" destId="{24983C82-2F09-9746-B5AE-06455D423836}" srcOrd="0" destOrd="0" presId="urn:microsoft.com/office/officeart/2005/8/layout/lProcess1"/>
    <dgm:cxn modelId="{2F79BAC4-B6DB-8644-AA45-3162CBAEF895}" type="presOf" srcId="{EF1F4846-25F0-9A4C-978F-70BEF53DF60E}" destId="{21FBC456-CD9C-6A44-B82F-40416C3AB492}" srcOrd="0" destOrd="0" presId="urn:microsoft.com/office/officeart/2005/8/layout/lProcess1"/>
    <dgm:cxn modelId="{2B6D7BDC-3641-034B-B225-A8E907D6F624}" srcId="{9099A015-FF66-E840-9B79-57035DBFE60A}" destId="{C43A9B14-011C-1F40-8605-82DD712BADF4}" srcOrd="1" destOrd="0" parTransId="{9B4F8A6B-8819-4E41-970A-01248544A9BF}" sibTransId="{1480A9FB-96EC-1D45-A87A-4D5D3D946562}"/>
    <dgm:cxn modelId="{2248938D-4910-D24A-A6ED-316B8DC3E8F2}" srcId="{0EAC08F4-62C1-9D44-8C69-E6F4C8A95997}" destId="{E17E2377-01A5-C747-8A45-3BC508A5F187}" srcOrd="1" destOrd="0" parTransId="{DE815561-27A0-A645-9427-CF8F125A8760}" sibTransId="{3814C9F2-810A-DD44-82C6-CFE62EF3C2CD}"/>
    <dgm:cxn modelId="{F576A337-9CFE-5248-80C2-A41F61DB0DB2}" type="presParOf" srcId="{46AC9BDD-9C1F-784B-98B2-C04B3AF7EA0D}" destId="{50EE4B5B-D3AD-A54F-A380-3A614BFFAABD}" srcOrd="0" destOrd="0" presId="urn:microsoft.com/office/officeart/2005/8/layout/lProcess1"/>
    <dgm:cxn modelId="{A64D615A-70B7-9A44-A17F-D1E7DB3E654F}" type="presParOf" srcId="{50EE4B5B-D3AD-A54F-A380-3A614BFFAABD}" destId="{6E122BB9-9499-EF43-8A62-65834694B8CB}" srcOrd="0" destOrd="0" presId="urn:microsoft.com/office/officeart/2005/8/layout/lProcess1"/>
    <dgm:cxn modelId="{DB97D418-B316-6E4D-A294-61B24BB87BCC}" type="presParOf" srcId="{50EE4B5B-D3AD-A54F-A380-3A614BFFAABD}" destId="{9F483A6D-5ADF-E24A-A33D-64AD486E74B7}" srcOrd="1" destOrd="0" presId="urn:microsoft.com/office/officeart/2005/8/layout/lProcess1"/>
    <dgm:cxn modelId="{8EBEE45F-8648-8D42-8974-9DD5C50F5D23}" type="presParOf" srcId="{50EE4B5B-D3AD-A54F-A380-3A614BFFAABD}" destId="{93EE69F3-6090-3F4F-B736-B08648D85AE1}" srcOrd="2" destOrd="0" presId="urn:microsoft.com/office/officeart/2005/8/layout/lProcess1"/>
    <dgm:cxn modelId="{F9FD94B7-6754-1645-A8C3-EBFE4555F68E}" type="presParOf" srcId="{50EE4B5B-D3AD-A54F-A380-3A614BFFAABD}" destId="{C3CAB98E-DA5D-CE40-A57E-84AFC68FCF70}" srcOrd="3" destOrd="0" presId="urn:microsoft.com/office/officeart/2005/8/layout/lProcess1"/>
    <dgm:cxn modelId="{1C1D4606-56B9-8C46-8621-CADC81683378}" type="presParOf" srcId="{50EE4B5B-D3AD-A54F-A380-3A614BFFAABD}" destId="{FA7A85ED-AA73-CF43-9F87-6D01A8722949}" srcOrd="4" destOrd="0" presId="urn:microsoft.com/office/officeart/2005/8/layout/lProcess1"/>
    <dgm:cxn modelId="{A3438B80-56F2-8F47-B62E-5A7F827E2103}" type="presParOf" srcId="{46AC9BDD-9C1F-784B-98B2-C04B3AF7EA0D}" destId="{594B718C-0A93-5448-9FF1-0FFBFAF36949}" srcOrd="1" destOrd="0" presId="urn:microsoft.com/office/officeart/2005/8/layout/lProcess1"/>
    <dgm:cxn modelId="{6470E795-AC86-5E41-A70B-833231A78780}" type="presParOf" srcId="{46AC9BDD-9C1F-784B-98B2-C04B3AF7EA0D}" destId="{B27AEFAF-3FDF-6446-9AE0-70B15D358D4B}" srcOrd="2" destOrd="0" presId="urn:microsoft.com/office/officeart/2005/8/layout/lProcess1"/>
    <dgm:cxn modelId="{B6750DC6-A327-6C47-A57B-8000C7A8FD1B}" type="presParOf" srcId="{B27AEFAF-3FDF-6446-9AE0-70B15D358D4B}" destId="{FD0D910D-2685-EA4C-BC2C-0FE1C6731B2A}" srcOrd="0" destOrd="0" presId="urn:microsoft.com/office/officeart/2005/8/layout/lProcess1"/>
    <dgm:cxn modelId="{45D7E710-3769-2547-A1A1-EBBB10A2448C}" type="presParOf" srcId="{B27AEFAF-3FDF-6446-9AE0-70B15D358D4B}" destId="{F0BC6F55-7C46-2D42-B9EE-7A7D8FA8ED1B}" srcOrd="1" destOrd="0" presId="urn:microsoft.com/office/officeart/2005/8/layout/lProcess1"/>
    <dgm:cxn modelId="{87645063-C579-134C-94F3-21EB3FAC77B0}" type="presParOf" srcId="{B27AEFAF-3FDF-6446-9AE0-70B15D358D4B}" destId="{5E9085C2-F93F-8B4F-AA24-3895FA8A5F0E}" srcOrd="2" destOrd="0" presId="urn:microsoft.com/office/officeart/2005/8/layout/lProcess1"/>
    <dgm:cxn modelId="{42537C42-3713-584B-853F-BEFFE8467E4E}" type="presParOf" srcId="{B27AEFAF-3FDF-6446-9AE0-70B15D358D4B}" destId="{C11A031D-D5D3-CD4C-8E63-E22C85FF6FFB}" srcOrd="3" destOrd="0" presId="urn:microsoft.com/office/officeart/2005/8/layout/lProcess1"/>
    <dgm:cxn modelId="{4392633B-F384-0846-A8F1-386B2C317212}" type="presParOf" srcId="{B27AEFAF-3FDF-6446-9AE0-70B15D358D4B}" destId="{1CF56FE0-D50A-9A4D-B3A1-3B7983F99F40}" srcOrd="4" destOrd="0" presId="urn:microsoft.com/office/officeart/2005/8/layout/lProcess1"/>
    <dgm:cxn modelId="{4FB09A9D-BF07-D140-BC39-0DCF2205993C}" type="presParOf" srcId="{46AC9BDD-9C1F-784B-98B2-C04B3AF7EA0D}" destId="{0357D71F-515F-D24E-A361-18C3D3BD76A5}" srcOrd="3" destOrd="0" presId="urn:microsoft.com/office/officeart/2005/8/layout/lProcess1"/>
    <dgm:cxn modelId="{30769903-770A-1E40-A255-E4E1869A3A6D}" type="presParOf" srcId="{46AC9BDD-9C1F-784B-98B2-C04B3AF7EA0D}" destId="{843C645F-8F4B-734D-8E9E-6AE5289B1FF7}" srcOrd="4" destOrd="0" presId="urn:microsoft.com/office/officeart/2005/8/layout/lProcess1"/>
    <dgm:cxn modelId="{61049866-D43A-1B41-8C26-69D4DC7B4F47}" type="presParOf" srcId="{843C645F-8F4B-734D-8E9E-6AE5289B1FF7}" destId="{A7319FD6-7E04-5C44-8156-6C11D07FF0E5}" srcOrd="0" destOrd="0" presId="urn:microsoft.com/office/officeart/2005/8/layout/lProcess1"/>
    <dgm:cxn modelId="{6CC21FCD-0E93-EB4B-A59A-F91D677AE589}" type="presParOf" srcId="{843C645F-8F4B-734D-8E9E-6AE5289B1FF7}" destId="{24983C82-2F09-9746-B5AE-06455D423836}" srcOrd="1" destOrd="0" presId="urn:microsoft.com/office/officeart/2005/8/layout/lProcess1"/>
    <dgm:cxn modelId="{A573926A-D62C-BE4F-BC30-47CDAEE22198}" type="presParOf" srcId="{843C645F-8F4B-734D-8E9E-6AE5289B1FF7}" destId="{213B5489-2C92-404B-8B5C-90DBFD76C356}" srcOrd="2" destOrd="0" presId="urn:microsoft.com/office/officeart/2005/8/layout/lProcess1"/>
    <dgm:cxn modelId="{E3E85781-C095-1744-BE73-21D7922C4C1C}" type="presParOf" srcId="{843C645F-8F4B-734D-8E9E-6AE5289B1FF7}" destId="{E2E991F5-06E5-A64F-A4B3-4120789F0D2A}" srcOrd="3" destOrd="0" presId="urn:microsoft.com/office/officeart/2005/8/layout/lProcess1"/>
    <dgm:cxn modelId="{F9CFF223-5689-BE43-A01A-D84E8CEED0D6}" type="presParOf" srcId="{843C645F-8F4B-734D-8E9E-6AE5289B1FF7}" destId="{21FBC456-CD9C-6A44-B82F-40416C3AB492}" srcOrd="4" destOrd="0" presId="urn:microsoft.com/office/officeart/2005/8/layout/lProcess1"/>
    <dgm:cxn modelId="{4C460767-65AF-1848-98B9-4CCE5A7F878D}" type="presParOf" srcId="{46AC9BDD-9C1F-784B-98B2-C04B3AF7EA0D}" destId="{06781561-35B3-BF42-B225-0FBF4F7148B6}" srcOrd="5" destOrd="0" presId="urn:microsoft.com/office/officeart/2005/8/layout/lProcess1"/>
    <dgm:cxn modelId="{27188171-C01C-7041-87F6-5CAD302DB609}" type="presParOf" srcId="{46AC9BDD-9C1F-784B-98B2-C04B3AF7EA0D}" destId="{DC2AD339-3FE0-624C-9164-8A5A9F02FB29}" srcOrd="6" destOrd="0" presId="urn:microsoft.com/office/officeart/2005/8/layout/lProcess1"/>
    <dgm:cxn modelId="{62078F02-8903-2240-B580-A82BF734FB0F}" type="presParOf" srcId="{DC2AD339-3FE0-624C-9164-8A5A9F02FB29}" destId="{89C8802D-872F-964C-96D1-9F3008361360}" srcOrd="0" destOrd="0" presId="urn:microsoft.com/office/officeart/2005/8/layout/lProcess1"/>
    <dgm:cxn modelId="{AFFF1148-ED27-A847-A76F-B6227F7386BE}" type="presParOf" srcId="{DC2AD339-3FE0-624C-9164-8A5A9F02FB29}" destId="{34D9C8B9-0B40-5747-9E60-C688661107C4}" srcOrd="1" destOrd="0" presId="urn:microsoft.com/office/officeart/2005/8/layout/lProcess1"/>
    <dgm:cxn modelId="{ADFD48D6-7C85-484E-9BD3-2B96B2CEE88B}" type="presParOf" srcId="{DC2AD339-3FE0-624C-9164-8A5A9F02FB29}" destId="{1815F483-0845-0D46-B61B-326A901C1D8F}" srcOrd="2" destOrd="0" presId="urn:microsoft.com/office/officeart/2005/8/layout/lProcess1"/>
    <dgm:cxn modelId="{A81C39AC-4A7C-6E4F-B07D-36172FFC551B}" type="presParOf" srcId="{DC2AD339-3FE0-624C-9164-8A5A9F02FB29}" destId="{7E68E3B9-0CFF-6F43-A6A5-965F46815612}" srcOrd="3" destOrd="0" presId="urn:microsoft.com/office/officeart/2005/8/layout/lProcess1"/>
    <dgm:cxn modelId="{E4789A21-0DDD-F34B-B151-3A65D864F06E}" type="presParOf" srcId="{DC2AD339-3FE0-624C-9164-8A5A9F02FB29}" destId="{FE776083-D362-C044-8FDD-39AC510A6B05}" srcOrd="4" destOrd="0" presId="urn:microsoft.com/office/officeart/2005/8/layout/lProcess1"/>
    <dgm:cxn modelId="{57812BC1-0B04-6B45-A78D-2C5084B8E560}" type="presParOf" srcId="{46AC9BDD-9C1F-784B-98B2-C04B3AF7EA0D}" destId="{096F9B38-FA28-3049-AD0A-0A2C4AB8628A}" srcOrd="7" destOrd="0" presId="urn:microsoft.com/office/officeart/2005/8/layout/lProcess1"/>
    <dgm:cxn modelId="{B004885C-4072-3040-BCC0-3FD0991D1B31}" type="presParOf" srcId="{46AC9BDD-9C1F-784B-98B2-C04B3AF7EA0D}" destId="{EA7F54F3-0865-1B43-BE8F-ABFA5FFAD5CE}" srcOrd="8" destOrd="0" presId="urn:microsoft.com/office/officeart/2005/8/layout/lProcess1"/>
    <dgm:cxn modelId="{540DF3B6-BC40-454F-A65E-3DFD4CD32D8F}" type="presParOf" srcId="{EA7F54F3-0865-1B43-BE8F-ABFA5FFAD5CE}" destId="{A3FD40A6-8BF6-0940-B4B0-1FA72F3EF737}" srcOrd="0" destOrd="0" presId="urn:microsoft.com/office/officeart/2005/8/layout/lProcess1"/>
    <dgm:cxn modelId="{6C903209-F9A0-D74D-AF36-31942FF3C3A6}" type="presParOf" srcId="{EA7F54F3-0865-1B43-BE8F-ABFA5FFAD5CE}" destId="{F50C8E06-C4C8-2D48-A1E3-AE3B38356629}" srcOrd="1" destOrd="0" presId="urn:microsoft.com/office/officeart/2005/8/layout/lProcess1"/>
    <dgm:cxn modelId="{4742E898-CB1F-2041-AC95-8D262092FE52}" type="presParOf" srcId="{EA7F54F3-0865-1B43-BE8F-ABFA5FFAD5CE}" destId="{B957AABD-93C4-C747-88B9-E14635A391C3}" srcOrd="2" destOrd="0" presId="urn:microsoft.com/office/officeart/2005/8/layout/lProcess1"/>
    <dgm:cxn modelId="{BE184312-98E5-A149-8508-3DE7348F1E98}" type="presParOf" srcId="{EA7F54F3-0865-1B43-BE8F-ABFA5FFAD5CE}" destId="{F640D04F-E100-2C4E-8B7A-6E3E98CBFD59}" srcOrd="3" destOrd="0" presId="urn:microsoft.com/office/officeart/2005/8/layout/lProcess1"/>
    <dgm:cxn modelId="{142D61F9-9DB0-414A-A153-B29FD0DE15D2}" type="presParOf" srcId="{EA7F54F3-0865-1B43-BE8F-ABFA5FFAD5CE}" destId="{AA57A493-24AD-2744-AB92-1F508965C6C6}"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4A09B-8D38-A84B-9381-A608E9FE5393}"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de-DE"/>
        </a:p>
      </dgm:t>
    </dgm:pt>
    <dgm:pt modelId="{1DBE4FFF-833C-0A4F-B5EB-71CCB0656342}">
      <dgm:prSet phldrT="[Text]" custT="1"/>
      <dgm:spPr>
        <a:solidFill>
          <a:schemeClr val="accent6"/>
        </a:solidFill>
      </dgm:spPr>
      <dgm:t>
        <a:bodyPr/>
        <a:lstStyle/>
        <a:p>
          <a:r>
            <a:rPr lang="de-DE" sz="2000" dirty="0"/>
            <a:t>Lizenz, §§ 31 ff</a:t>
          </a:r>
        </a:p>
      </dgm:t>
    </dgm:pt>
    <dgm:pt modelId="{B13E0BB1-B20D-0D4B-839D-7B3CFE9239BE}" type="parTrans" cxnId="{624C2857-EC50-7D48-A85A-8C4BCA7F77AB}">
      <dgm:prSet/>
      <dgm:spPr/>
      <dgm:t>
        <a:bodyPr/>
        <a:lstStyle/>
        <a:p>
          <a:endParaRPr lang="de-DE"/>
        </a:p>
      </dgm:t>
    </dgm:pt>
    <dgm:pt modelId="{44601887-8289-E34B-9F92-000938B75A29}" type="sibTrans" cxnId="{624C2857-EC50-7D48-A85A-8C4BCA7F77AB}">
      <dgm:prSet/>
      <dgm:spPr/>
      <dgm:t>
        <a:bodyPr/>
        <a:lstStyle/>
        <a:p>
          <a:endParaRPr lang="de-DE"/>
        </a:p>
      </dgm:t>
    </dgm:pt>
    <dgm:pt modelId="{384857AE-AF79-2544-80AE-E6BB50C19C26}">
      <dgm:prSet phldrT="[Text]" custT="1"/>
      <dgm:spPr>
        <a:solidFill>
          <a:srgbClr val="F6DF1A">
            <a:alpha val="89804"/>
          </a:srgbClr>
        </a:solidFill>
      </dgm:spPr>
      <dgm:t>
        <a:bodyPr/>
        <a:lstStyle/>
        <a:p>
          <a:r>
            <a:rPr lang="de-DE" sz="2000" dirty="0"/>
            <a:t>Individuelle Erlaubnis</a:t>
          </a:r>
        </a:p>
      </dgm:t>
    </dgm:pt>
    <dgm:pt modelId="{25FD0C43-9395-314C-9850-38F55A31F410}" type="parTrans" cxnId="{8029AF35-B785-4743-BBF4-642B0F85A8F3}">
      <dgm:prSet/>
      <dgm:spPr/>
      <dgm:t>
        <a:bodyPr/>
        <a:lstStyle/>
        <a:p>
          <a:endParaRPr lang="de-DE"/>
        </a:p>
      </dgm:t>
    </dgm:pt>
    <dgm:pt modelId="{F7E4FD35-34EF-184B-A57C-E358C73A1ABB}" type="sibTrans" cxnId="{8029AF35-B785-4743-BBF4-642B0F85A8F3}">
      <dgm:prSet/>
      <dgm:spPr/>
      <dgm:t>
        <a:bodyPr/>
        <a:lstStyle/>
        <a:p>
          <a:endParaRPr lang="de-DE"/>
        </a:p>
      </dgm:t>
    </dgm:pt>
    <dgm:pt modelId="{155A05F7-C285-7346-AF9A-647F4A1FDE57}">
      <dgm:prSet phldrT="[Text]" custT="1"/>
      <dgm:spPr>
        <a:solidFill>
          <a:srgbClr val="F6DF1A">
            <a:alpha val="89804"/>
          </a:srgbClr>
        </a:solidFill>
      </dgm:spPr>
      <dgm:t>
        <a:bodyPr/>
        <a:lstStyle/>
        <a:p>
          <a:r>
            <a:rPr lang="de-DE" sz="2000" dirty="0"/>
            <a:t>Verlage, Bildarchive</a:t>
          </a:r>
        </a:p>
      </dgm:t>
    </dgm:pt>
    <dgm:pt modelId="{4598EB2E-AA16-4E43-929B-172B2AE6BFCC}" type="parTrans" cxnId="{CF7EAB26-578A-594A-B33E-F09A67D1D456}">
      <dgm:prSet/>
      <dgm:spPr/>
      <dgm:t>
        <a:bodyPr/>
        <a:lstStyle/>
        <a:p>
          <a:endParaRPr lang="de-DE"/>
        </a:p>
      </dgm:t>
    </dgm:pt>
    <dgm:pt modelId="{70C0C3B3-6CE1-CC43-9B1E-F8539EB86921}" type="sibTrans" cxnId="{CF7EAB26-578A-594A-B33E-F09A67D1D456}">
      <dgm:prSet/>
      <dgm:spPr/>
      <dgm:t>
        <a:bodyPr/>
        <a:lstStyle/>
        <a:p>
          <a:endParaRPr lang="de-DE"/>
        </a:p>
      </dgm:t>
    </dgm:pt>
    <dgm:pt modelId="{B9CAEBCD-9121-164A-BA6B-E1CDD81FFB1A}">
      <dgm:prSet phldrT="[Text]" custT="1"/>
      <dgm:spPr>
        <a:solidFill>
          <a:schemeClr val="accent6"/>
        </a:solidFill>
      </dgm:spPr>
      <dgm:t>
        <a:bodyPr/>
        <a:lstStyle/>
        <a:p>
          <a:r>
            <a:rPr lang="de-DE" sz="2000" dirty="0"/>
            <a:t>§ 44b?</a:t>
          </a:r>
        </a:p>
      </dgm:t>
    </dgm:pt>
    <dgm:pt modelId="{9C6851DC-B8E6-6F4E-99AB-26297004E2AF}" type="parTrans" cxnId="{D0118F45-437F-EC41-B6B1-3F2A370F9E9E}">
      <dgm:prSet/>
      <dgm:spPr/>
      <dgm:t>
        <a:bodyPr/>
        <a:lstStyle/>
        <a:p>
          <a:endParaRPr lang="de-DE"/>
        </a:p>
      </dgm:t>
    </dgm:pt>
    <dgm:pt modelId="{F335E43C-67D7-174C-AC58-D7C4ABAA9FCA}" type="sibTrans" cxnId="{D0118F45-437F-EC41-B6B1-3F2A370F9E9E}">
      <dgm:prSet/>
      <dgm:spPr/>
      <dgm:t>
        <a:bodyPr/>
        <a:lstStyle/>
        <a:p>
          <a:endParaRPr lang="de-DE"/>
        </a:p>
      </dgm:t>
    </dgm:pt>
    <dgm:pt modelId="{B9BFC048-9C42-1041-9F33-417C8FBB1A2E}">
      <dgm:prSet phldrT="[Text]" custT="1"/>
      <dgm:spPr>
        <a:solidFill>
          <a:srgbClr val="F6DF1A">
            <a:alpha val="89804"/>
          </a:srgbClr>
        </a:solidFill>
      </dgm:spPr>
      <dgm:t>
        <a:bodyPr/>
        <a:lstStyle/>
        <a:p>
          <a:r>
            <a:rPr lang="de-DE" sz="2000" dirty="0"/>
            <a:t>Text u. Data Mining</a:t>
          </a:r>
        </a:p>
      </dgm:t>
    </dgm:pt>
    <dgm:pt modelId="{53E6D5A8-5F4B-7C44-8AD3-429C552CCCFA}" type="parTrans" cxnId="{9EA9964F-1DDB-8043-AD35-3402EED77E9B}">
      <dgm:prSet/>
      <dgm:spPr/>
      <dgm:t>
        <a:bodyPr/>
        <a:lstStyle/>
        <a:p>
          <a:endParaRPr lang="de-DE"/>
        </a:p>
      </dgm:t>
    </dgm:pt>
    <dgm:pt modelId="{0E53EF5E-A74A-F445-8660-4546E7546E22}" type="sibTrans" cxnId="{9EA9964F-1DDB-8043-AD35-3402EED77E9B}">
      <dgm:prSet/>
      <dgm:spPr/>
      <dgm:t>
        <a:bodyPr/>
        <a:lstStyle/>
        <a:p>
          <a:endParaRPr lang="de-DE"/>
        </a:p>
      </dgm:t>
    </dgm:pt>
    <dgm:pt modelId="{0FF495BE-82CB-1E41-B087-59B07B09F0E2}">
      <dgm:prSet phldrT="[Text]" custT="1"/>
      <dgm:spPr>
        <a:solidFill>
          <a:srgbClr val="F6DF1A">
            <a:alpha val="89804"/>
          </a:srgbClr>
        </a:solidFill>
      </dgm:spPr>
      <dgm:t>
        <a:bodyPr/>
        <a:lstStyle/>
        <a:p>
          <a:r>
            <a:rPr lang="de-DE" sz="2000" dirty="0"/>
            <a:t>Kommerzielle Nutzung gestattet</a:t>
          </a:r>
        </a:p>
      </dgm:t>
    </dgm:pt>
    <dgm:pt modelId="{B9B98A04-B9C9-8045-9E9C-A110BFE3F928}" type="parTrans" cxnId="{712DFAB7-D54E-C64F-B9F3-DD2C0F834B1E}">
      <dgm:prSet/>
      <dgm:spPr/>
      <dgm:t>
        <a:bodyPr/>
        <a:lstStyle/>
        <a:p>
          <a:endParaRPr lang="de-DE"/>
        </a:p>
      </dgm:t>
    </dgm:pt>
    <dgm:pt modelId="{801663A6-BCA0-4743-8221-39FB5B7D8F5C}" type="sibTrans" cxnId="{712DFAB7-D54E-C64F-B9F3-DD2C0F834B1E}">
      <dgm:prSet/>
      <dgm:spPr/>
      <dgm:t>
        <a:bodyPr/>
        <a:lstStyle/>
        <a:p>
          <a:endParaRPr lang="de-DE"/>
        </a:p>
      </dgm:t>
    </dgm:pt>
    <dgm:pt modelId="{FD05D82A-2F92-644F-9B11-373282688992}">
      <dgm:prSet phldrT="[Text]" custT="1"/>
      <dgm:spPr>
        <a:solidFill>
          <a:schemeClr val="accent6"/>
        </a:solidFill>
      </dgm:spPr>
      <dgm:t>
        <a:bodyPr/>
        <a:lstStyle/>
        <a:p>
          <a:r>
            <a:rPr lang="de-DE" sz="2000" dirty="0"/>
            <a:t>§ 60d?</a:t>
          </a:r>
        </a:p>
      </dgm:t>
    </dgm:pt>
    <dgm:pt modelId="{43760B4B-B8A2-224F-8F6D-C069870B6C93}" type="parTrans" cxnId="{C4700F31-7E73-684F-A1AD-A3CE95050543}">
      <dgm:prSet/>
      <dgm:spPr/>
      <dgm:t>
        <a:bodyPr/>
        <a:lstStyle/>
        <a:p>
          <a:endParaRPr lang="de-DE"/>
        </a:p>
      </dgm:t>
    </dgm:pt>
    <dgm:pt modelId="{10A36904-0253-8F4E-B89F-4C8669B94EC6}" type="sibTrans" cxnId="{C4700F31-7E73-684F-A1AD-A3CE95050543}">
      <dgm:prSet/>
      <dgm:spPr/>
      <dgm:t>
        <a:bodyPr/>
        <a:lstStyle/>
        <a:p>
          <a:endParaRPr lang="de-DE"/>
        </a:p>
      </dgm:t>
    </dgm:pt>
    <dgm:pt modelId="{2721E5AB-F560-FA41-9B9B-22A8E4C7F94C}">
      <dgm:prSet phldrT="[Text]" custT="1"/>
      <dgm:spPr>
        <a:solidFill>
          <a:srgbClr val="F6DF1A">
            <a:alpha val="89804"/>
          </a:srgbClr>
        </a:solidFill>
      </dgm:spPr>
      <dgm:t>
        <a:bodyPr/>
        <a:lstStyle/>
        <a:p>
          <a:r>
            <a:rPr lang="de-DE" sz="2000" dirty="0"/>
            <a:t>Text u. Data Mining</a:t>
          </a:r>
        </a:p>
      </dgm:t>
    </dgm:pt>
    <dgm:pt modelId="{9157317E-0732-B24B-BFF2-B99CD42C2A06}" type="parTrans" cxnId="{D6897C10-96BA-8243-98CD-E27E71BB1F08}">
      <dgm:prSet/>
      <dgm:spPr/>
      <dgm:t>
        <a:bodyPr/>
        <a:lstStyle/>
        <a:p>
          <a:endParaRPr lang="de-DE"/>
        </a:p>
      </dgm:t>
    </dgm:pt>
    <dgm:pt modelId="{7F7EB489-687F-7A45-9DC8-595B8212A7AB}" type="sibTrans" cxnId="{D6897C10-96BA-8243-98CD-E27E71BB1F08}">
      <dgm:prSet/>
      <dgm:spPr/>
      <dgm:t>
        <a:bodyPr/>
        <a:lstStyle/>
        <a:p>
          <a:endParaRPr lang="de-DE"/>
        </a:p>
      </dgm:t>
    </dgm:pt>
    <dgm:pt modelId="{31060F59-A96D-2946-8AEC-F32BEBCFB27E}">
      <dgm:prSet phldrT="[Text]" custT="1"/>
      <dgm:spPr>
        <a:solidFill>
          <a:srgbClr val="F6DF1A">
            <a:alpha val="89804"/>
          </a:srgbClr>
        </a:solidFill>
      </dgm:spPr>
      <dgm:t>
        <a:bodyPr/>
        <a:lstStyle/>
        <a:p>
          <a:r>
            <a:rPr lang="de-DE" sz="2000" dirty="0"/>
            <a:t>Wissenschaftliche Forschung</a:t>
          </a:r>
        </a:p>
      </dgm:t>
    </dgm:pt>
    <dgm:pt modelId="{9F9A384C-45B3-D84C-8517-A742634A9E78}" type="parTrans" cxnId="{B924A39E-8C0B-2E49-9880-35F754E929A3}">
      <dgm:prSet/>
      <dgm:spPr/>
      <dgm:t>
        <a:bodyPr/>
        <a:lstStyle/>
        <a:p>
          <a:endParaRPr lang="de-DE"/>
        </a:p>
      </dgm:t>
    </dgm:pt>
    <dgm:pt modelId="{E703E049-265F-F944-A1C1-FCB3AE55957D}" type="sibTrans" cxnId="{B924A39E-8C0B-2E49-9880-35F754E929A3}">
      <dgm:prSet/>
      <dgm:spPr/>
      <dgm:t>
        <a:bodyPr/>
        <a:lstStyle/>
        <a:p>
          <a:endParaRPr lang="de-DE"/>
        </a:p>
      </dgm:t>
    </dgm:pt>
    <dgm:pt modelId="{CE640C19-5D98-5442-94BC-FB2AA4004EAE}" type="pres">
      <dgm:prSet presAssocID="{FE94A09B-8D38-A84B-9381-A608E9FE5393}" presName="Name0" presStyleCnt="0">
        <dgm:presLayoutVars>
          <dgm:dir/>
          <dgm:animLvl val="lvl"/>
          <dgm:resizeHandles val="exact"/>
        </dgm:presLayoutVars>
      </dgm:prSet>
      <dgm:spPr/>
      <dgm:t>
        <a:bodyPr/>
        <a:lstStyle/>
        <a:p>
          <a:endParaRPr lang="de-DE"/>
        </a:p>
      </dgm:t>
    </dgm:pt>
    <dgm:pt modelId="{B1DD641A-FA81-2C48-A747-B72BDF966DE3}" type="pres">
      <dgm:prSet presAssocID="{1DBE4FFF-833C-0A4F-B5EB-71CCB0656342}" presName="composite" presStyleCnt="0"/>
      <dgm:spPr/>
    </dgm:pt>
    <dgm:pt modelId="{934E34B3-EF57-A145-B524-319682023365}" type="pres">
      <dgm:prSet presAssocID="{1DBE4FFF-833C-0A4F-B5EB-71CCB0656342}" presName="parTx" presStyleLbl="alignNode1" presStyleIdx="0" presStyleCnt="3">
        <dgm:presLayoutVars>
          <dgm:chMax val="0"/>
          <dgm:chPref val="0"/>
          <dgm:bulletEnabled val="1"/>
        </dgm:presLayoutVars>
      </dgm:prSet>
      <dgm:spPr/>
      <dgm:t>
        <a:bodyPr/>
        <a:lstStyle/>
        <a:p>
          <a:endParaRPr lang="de-DE"/>
        </a:p>
      </dgm:t>
    </dgm:pt>
    <dgm:pt modelId="{BEBC5AD5-4593-B140-AD2C-34D53BA4CF57}" type="pres">
      <dgm:prSet presAssocID="{1DBE4FFF-833C-0A4F-B5EB-71CCB0656342}" presName="desTx" presStyleLbl="alignAccFollowNode1" presStyleIdx="0" presStyleCnt="3">
        <dgm:presLayoutVars>
          <dgm:bulletEnabled val="1"/>
        </dgm:presLayoutVars>
      </dgm:prSet>
      <dgm:spPr/>
      <dgm:t>
        <a:bodyPr/>
        <a:lstStyle/>
        <a:p>
          <a:endParaRPr lang="de-DE"/>
        </a:p>
      </dgm:t>
    </dgm:pt>
    <dgm:pt modelId="{4D935FB3-5F32-394E-A613-25E725810767}" type="pres">
      <dgm:prSet presAssocID="{44601887-8289-E34B-9F92-000938B75A29}" presName="space" presStyleCnt="0"/>
      <dgm:spPr/>
    </dgm:pt>
    <dgm:pt modelId="{FAADDE8A-F947-664D-A47F-56F327D8583A}" type="pres">
      <dgm:prSet presAssocID="{B9CAEBCD-9121-164A-BA6B-E1CDD81FFB1A}" presName="composite" presStyleCnt="0"/>
      <dgm:spPr/>
    </dgm:pt>
    <dgm:pt modelId="{E55A4809-EDF8-2740-9CA3-C71552342654}" type="pres">
      <dgm:prSet presAssocID="{B9CAEBCD-9121-164A-BA6B-E1CDD81FFB1A}" presName="parTx" presStyleLbl="alignNode1" presStyleIdx="1" presStyleCnt="3">
        <dgm:presLayoutVars>
          <dgm:chMax val="0"/>
          <dgm:chPref val="0"/>
          <dgm:bulletEnabled val="1"/>
        </dgm:presLayoutVars>
      </dgm:prSet>
      <dgm:spPr/>
      <dgm:t>
        <a:bodyPr/>
        <a:lstStyle/>
        <a:p>
          <a:endParaRPr lang="de-DE"/>
        </a:p>
      </dgm:t>
    </dgm:pt>
    <dgm:pt modelId="{79F709EB-E253-FC44-9452-02061C971A96}" type="pres">
      <dgm:prSet presAssocID="{B9CAEBCD-9121-164A-BA6B-E1CDD81FFB1A}" presName="desTx" presStyleLbl="alignAccFollowNode1" presStyleIdx="1" presStyleCnt="3">
        <dgm:presLayoutVars>
          <dgm:bulletEnabled val="1"/>
        </dgm:presLayoutVars>
      </dgm:prSet>
      <dgm:spPr/>
      <dgm:t>
        <a:bodyPr/>
        <a:lstStyle/>
        <a:p>
          <a:endParaRPr lang="de-DE"/>
        </a:p>
      </dgm:t>
    </dgm:pt>
    <dgm:pt modelId="{AF46DDF2-AF49-EB43-A000-5D967DCAE96D}" type="pres">
      <dgm:prSet presAssocID="{F335E43C-67D7-174C-AC58-D7C4ABAA9FCA}" presName="space" presStyleCnt="0"/>
      <dgm:spPr/>
    </dgm:pt>
    <dgm:pt modelId="{F7453555-8556-C34D-AF41-048044BBF16B}" type="pres">
      <dgm:prSet presAssocID="{FD05D82A-2F92-644F-9B11-373282688992}" presName="composite" presStyleCnt="0"/>
      <dgm:spPr/>
    </dgm:pt>
    <dgm:pt modelId="{95F9A07C-4FFA-8E40-BE65-E15ADAAB8D73}" type="pres">
      <dgm:prSet presAssocID="{FD05D82A-2F92-644F-9B11-373282688992}" presName="parTx" presStyleLbl="alignNode1" presStyleIdx="2" presStyleCnt="3">
        <dgm:presLayoutVars>
          <dgm:chMax val="0"/>
          <dgm:chPref val="0"/>
          <dgm:bulletEnabled val="1"/>
        </dgm:presLayoutVars>
      </dgm:prSet>
      <dgm:spPr/>
      <dgm:t>
        <a:bodyPr/>
        <a:lstStyle/>
        <a:p>
          <a:endParaRPr lang="de-DE"/>
        </a:p>
      </dgm:t>
    </dgm:pt>
    <dgm:pt modelId="{655FEC9F-3BA7-BD4B-94E6-EB199ED450E6}" type="pres">
      <dgm:prSet presAssocID="{FD05D82A-2F92-644F-9B11-373282688992}" presName="desTx" presStyleLbl="alignAccFollowNode1" presStyleIdx="2" presStyleCnt="3">
        <dgm:presLayoutVars>
          <dgm:bulletEnabled val="1"/>
        </dgm:presLayoutVars>
      </dgm:prSet>
      <dgm:spPr/>
      <dgm:t>
        <a:bodyPr/>
        <a:lstStyle/>
        <a:p>
          <a:endParaRPr lang="de-DE"/>
        </a:p>
      </dgm:t>
    </dgm:pt>
  </dgm:ptLst>
  <dgm:cxnLst>
    <dgm:cxn modelId="{0646AEDA-ADB3-BE41-89FE-1374352921B1}" type="presOf" srcId="{1DBE4FFF-833C-0A4F-B5EB-71CCB0656342}" destId="{934E34B3-EF57-A145-B524-319682023365}" srcOrd="0" destOrd="0" presId="urn:microsoft.com/office/officeart/2005/8/layout/hList1"/>
    <dgm:cxn modelId="{D0118F45-437F-EC41-B6B1-3F2A370F9E9E}" srcId="{FE94A09B-8D38-A84B-9381-A608E9FE5393}" destId="{B9CAEBCD-9121-164A-BA6B-E1CDD81FFB1A}" srcOrd="1" destOrd="0" parTransId="{9C6851DC-B8E6-6F4E-99AB-26297004E2AF}" sibTransId="{F335E43C-67D7-174C-AC58-D7C4ABAA9FCA}"/>
    <dgm:cxn modelId="{CF7EAB26-578A-594A-B33E-F09A67D1D456}" srcId="{1DBE4FFF-833C-0A4F-B5EB-71CCB0656342}" destId="{155A05F7-C285-7346-AF9A-647F4A1FDE57}" srcOrd="1" destOrd="0" parTransId="{4598EB2E-AA16-4E43-929B-172B2AE6BFCC}" sibTransId="{70C0C3B3-6CE1-CC43-9B1E-F8539EB86921}"/>
    <dgm:cxn modelId="{624C2857-EC50-7D48-A85A-8C4BCA7F77AB}" srcId="{FE94A09B-8D38-A84B-9381-A608E9FE5393}" destId="{1DBE4FFF-833C-0A4F-B5EB-71CCB0656342}" srcOrd="0" destOrd="0" parTransId="{B13E0BB1-B20D-0D4B-839D-7B3CFE9239BE}" sibTransId="{44601887-8289-E34B-9F92-000938B75A29}"/>
    <dgm:cxn modelId="{0167D90D-0D32-F848-991A-1CB66219350F}" type="presOf" srcId="{155A05F7-C285-7346-AF9A-647F4A1FDE57}" destId="{BEBC5AD5-4593-B140-AD2C-34D53BA4CF57}" srcOrd="0" destOrd="1" presId="urn:microsoft.com/office/officeart/2005/8/layout/hList1"/>
    <dgm:cxn modelId="{9EA9964F-1DDB-8043-AD35-3402EED77E9B}" srcId="{B9CAEBCD-9121-164A-BA6B-E1CDD81FFB1A}" destId="{B9BFC048-9C42-1041-9F33-417C8FBB1A2E}" srcOrd="0" destOrd="0" parTransId="{53E6D5A8-5F4B-7C44-8AD3-429C552CCCFA}" sibTransId="{0E53EF5E-A74A-F445-8660-4546E7546E22}"/>
    <dgm:cxn modelId="{D6897C10-96BA-8243-98CD-E27E71BB1F08}" srcId="{FD05D82A-2F92-644F-9B11-373282688992}" destId="{2721E5AB-F560-FA41-9B9B-22A8E4C7F94C}" srcOrd="0" destOrd="0" parTransId="{9157317E-0732-B24B-BFF2-B99CD42C2A06}" sibTransId="{7F7EB489-687F-7A45-9DC8-595B8212A7AB}"/>
    <dgm:cxn modelId="{18723394-73BE-D14A-AFCF-DCF9F3FCDC7B}" type="presOf" srcId="{FD05D82A-2F92-644F-9B11-373282688992}" destId="{95F9A07C-4FFA-8E40-BE65-E15ADAAB8D73}" srcOrd="0" destOrd="0" presId="urn:microsoft.com/office/officeart/2005/8/layout/hList1"/>
    <dgm:cxn modelId="{8029AF35-B785-4743-BBF4-642B0F85A8F3}" srcId="{1DBE4FFF-833C-0A4F-B5EB-71CCB0656342}" destId="{384857AE-AF79-2544-80AE-E6BB50C19C26}" srcOrd="0" destOrd="0" parTransId="{25FD0C43-9395-314C-9850-38F55A31F410}" sibTransId="{F7E4FD35-34EF-184B-A57C-E358C73A1ABB}"/>
    <dgm:cxn modelId="{3A370143-0CB6-414A-A442-FA80BBB00F98}" type="presOf" srcId="{384857AE-AF79-2544-80AE-E6BB50C19C26}" destId="{BEBC5AD5-4593-B140-AD2C-34D53BA4CF57}" srcOrd="0" destOrd="0" presId="urn:microsoft.com/office/officeart/2005/8/layout/hList1"/>
    <dgm:cxn modelId="{4301701B-2507-474E-AE17-729720BFFBB5}" type="presOf" srcId="{B9BFC048-9C42-1041-9F33-417C8FBB1A2E}" destId="{79F709EB-E253-FC44-9452-02061C971A96}" srcOrd="0" destOrd="0" presId="urn:microsoft.com/office/officeart/2005/8/layout/hList1"/>
    <dgm:cxn modelId="{712DFAB7-D54E-C64F-B9F3-DD2C0F834B1E}" srcId="{B9CAEBCD-9121-164A-BA6B-E1CDD81FFB1A}" destId="{0FF495BE-82CB-1E41-B087-59B07B09F0E2}" srcOrd="1" destOrd="0" parTransId="{B9B98A04-B9C9-8045-9E9C-A110BFE3F928}" sibTransId="{801663A6-BCA0-4743-8221-39FB5B7D8F5C}"/>
    <dgm:cxn modelId="{C4700F31-7E73-684F-A1AD-A3CE95050543}" srcId="{FE94A09B-8D38-A84B-9381-A608E9FE5393}" destId="{FD05D82A-2F92-644F-9B11-373282688992}" srcOrd="2" destOrd="0" parTransId="{43760B4B-B8A2-224F-8F6D-C069870B6C93}" sibTransId="{10A36904-0253-8F4E-B89F-4C8669B94EC6}"/>
    <dgm:cxn modelId="{B924A39E-8C0B-2E49-9880-35F754E929A3}" srcId="{FD05D82A-2F92-644F-9B11-373282688992}" destId="{31060F59-A96D-2946-8AEC-F32BEBCFB27E}" srcOrd="1" destOrd="0" parTransId="{9F9A384C-45B3-D84C-8517-A742634A9E78}" sibTransId="{E703E049-265F-F944-A1C1-FCB3AE55957D}"/>
    <dgm:cxn modelId="{A806E189-0F7F-3242-B386-D8C92AEF4BD8}" type="presOf" srcId="{2721E5AB-F560-FA41-9B9B-22A8E4C7F94C}" destId="{655FEC9F-3BA7-BD4B-94E6-EB199ED450E6}" srcOrd="0" destOrd="0" presId="urn:microsoft.com/office/officeart/2005/8/layout/hList1"/>
    <dgm:cxn modelId="{36FCEDC1-559F-5A4B-AC42-C17D00BF674A}" type="presOf" srcId="{B9CAEBCD-9121-164A-BA6B-E1CDD81FFB1A}" destId="{E55A4809-EDF8-2740-9CA3-C71552342654}" srcOrd="0" destOrd="0" presId="urn:microsoft.com/office/officeart/2005/8/layout/hList1"/>
    <dgm:cxn modelId="{EFD7DCD1-5874-634A-981D-8032701CDF0F}" type="presOf" srcId="{31060F59-A96D-2946-8AEC-F32BEBCFB27E}" destId="{655FEC9F-3BA7-BD4B-94E6-EB199ED450E6}" srcOrd="0" destOrd="1" presId="urn:microsoft.com/office/officeart/2005/8/layout/hList1"/>
    <dgm:cxn modelId="{2040C69C-7073-2545-B5EF-5E75888F8BED}" type="presOf" srcId="{FE94A09B-8D38-A84B-9381-A608E9FE5393}" destId="{CE640C19-5D98-5442-94BC-FB2AA4004EAE}" srcOrd="0" destOrd="0" presId="urn:microsoft.com/office/officeart/2005/8/layout/hList1"/>
    <dgm:cxn modelId="{BC3591B9-F961-8842-B859-1A705E36D358}" type="presOf" srcId="{0FF495BE-82CB-1E41-B087-59B07B09F0E2}" destId="{79F709EB-E253-FC44-9452-02061C971A96}" srcOrd="0" destOrd="1" presId="urn:microsoft.com/office/officeart/2005/8/layout/hList1"/>
    <dgm:cxn modelId="{30EB39C3-0DD0-C04F-BFB0-DEB355A2203F}" type="presParOf" srcId="{CE640C19-5D98-5442-94BC-FB2AA4004EAE}" destId="{B1DD641A-FA81-2C48-A747-B72BDF966DE3}" srcOrd="0" destOrd="0" presId="urn:microsoft.com/office/officeart/2005/8/layout/hList1"/>
    <dgm:cxn modelId="{4CFFA92C-53A4-124E-BB76-0FC629C0B5B6}" type="presParOf" srcId="{B1DD641A-FA81-2C48-A747-B72BDF966DE3}" destId="{934E34B3-EF57-A145-B524-319682023365}" srcOrd="0" destOrd="0" presId="urn:microsoft.com/office/officeart/2005/8/layout/hList1"/>
    <dgm:cxn modelId="{6E76339D-83E6-5640-8C79-84354B5D592B}" type="presParOf" srcId="{B1DD641A-FA81-2C48-A747-B72BDF966DE3}" destId="{BEBC5AD5-4593-B140-AD2C-34D53BA4CF57}" srcOrd="1" destOrd="0" presId="urn:microsoft.com/office/officeart/2005/8/layout/hList1"/>
    <dgm:cxn modelId="{6318EB98-DF8E-C944-A043-39C0E9FC5963}" type="presParOf" srcId="{CE640C19-5D98-5442-94BC-FB2AA4004EAE}" destId="{4D935FB3-5F32-394E-A613-25E725810767}" srcOrd="1" destOrd="0" presId="urn:microsoft.com/office/officeart/2005/8/layout/hList1"/>
    <dgm:cxn modelId="{E2F94397-75DB-D540-8E04-085328458BDF}" type="presParOf" srcId="{CE640C19-5D98-5442-94BC-FB2AA4004EAE}" destId="{FAADDE8A-F947-664D-A47F-56F327D8583A}" srcOrd="2" destOrd="0" presId="urn:microsoft.com/office/officeart/2005/8/layout/hList1"/>
    <dgm:cxn modelId="{462465D0-5838-DC4C-9CD9-49AE8EDEDF87}" type="presParOf" srcId="{FAADDE8A-F947-664D-A47F-56F327D8583A}" destId="{E55A4809-EDF8-2740-9CA3-C71552342654}" srcOrd="0" destOrd="0" presId="urn:microsoft.com/office/officeart/2005/8/layout/hList1"/>
    <dgm:cxn modelId="{CAFDD6D1-92C7-584F-BE1F-EEA904C5C2F0}" type="presParOf" srcId="{FAADDE8A-F947-664D-A47F-56F327D8583A}" destId="{79F709EB-E253-FC44-9452-02061C971A96}" srcOrd="1" destOrd="0" presId="urn:microsoft.com/office/officeart/2005/8/layout/hList1"/>
    <dgm:cxn modelId="{EDA7636C-7698-0842-A228-55BE137ED170}" type="presParOf" srcId="{CE640C19-5D98-5442-94BC-FB2AA4004EAE}" destId="{AF46DDF2-AF49-EB43-A000-5D967DCAE96D}" srcOrd="3" destOrd="0" presId="urn:microsoft.com/office/officeart/2005/8/layout/hList1"/>
    <dgm:cxn modelId="{513BAD9B-9D57-F043-BBA7-5A227DC5CDAE}" type="presParOf" srcId="{CE640C19-5D98-5442-94BC-FB2AA4004EAE}" destId="{F7453555-8556-C34D-AF41-048044BBF16B}" srcOrd="4" destOrd="0" presId="urn:microsoft.com/office/officeart/2005/8/layout/hList1"/>
    <dgm:cxn modelId="{B00C6087-B62F-0F47-ABD3-122D34EDCCA9}" type="presParOf" srcId="{F7453555-8556-C34D-AF41-048044BBF16B}" destId="{95F9A07C-4FFA-8E40-BE65-E15ADAAB8D73}" srcOrd="0" destOrd="0" presId="urn:microsoft.com/office/officeart/2005/8/layout/hList1"/>
    <dgm:cxn modelId="{B782CFCA-1007-654A-85D0-4A589D426EB4}" type="presParOf" srcId="{F7453555-8556-C34D-AF41-048044BBF16B}" destId="{655FEC9F-3BA7-BD4B-94E6-EB199ED450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94A09B-8D38-A84B-9381-A608E9FE5393}"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de-DE"/>
        </a:p>
      </dgm:t>
    </dgm:pt>
    <dgm:pt modelId="{1DBE4FFF-833C-0A4F-B5EB-71CCB0656342}">
      <dgm:prSet phldrT="[Text]"/>
      <dgm:spPr>
        <a:solidFill>
          <a:srgbClr val="F6DF1A"/>
        </a:solidFill>
      </dgm:spPr>
      <dgm:t>
        <a:bodyPr/>
        <a:lstStyle/>
        <a:p>
          <a:r>
            <a:rPr lang="de-DE" dirty="0">
              <a:solidFill>
                <a:schemeClr val="tx1"/>
              </a:solidFill>
            </a:rPr>
            <a:t>Bestandteile </a:t>
          </a:r>
          <a:br>
            <a:rPr lang="de-DE" dirty="0">
              <a:solidFill>
                <a:schemeClr val="tx1"/>
              </a:solidFill>
            </a:rPr>
          </a:br>
          <a:r>
            <a:rPr lang="de-DE" dirty="0">
              <a:solidFill>
                <a:schemeClr val="tx1"/>
              </a:solidFill>
            </a:rPr>
            <a:t>des KI-Output</a:t>
          </a:r>
        </a:p>
      </dgm:t>
    </dgm:pt>
    <dgm:pt modelId="{B13E0BB1-B20D-0D4B-839D-7B3CFE9239BE}" type="parTrans" cxnId="{624C2857-EC50-7D48-A85A-8C4BCA7F77AB}">
      <dgm:prSet/>
      <dgm:spPr/>
      <dgm:t>
        <a:bodyPr/>
        <a:lstStyle/>
        <a:p>
          <a:endParaRPr lang="de-DE"/>
        </a:p>
      </dgm:t>
    </dgm:pt>
    <dgm:pt modelId="{44601887-8289-E34B-9F92-000938B75A29}" type="sibTrans" cxnId="{624C2857-EC50-7D48-A85A-8C4BCA7F77AB}">
      <dgm:prSet/>
      <dgm:spPr/>
      <dgm:t>
        <a:bodyPr/>
        <a:lstStyle/>
        <a:p>
          <a:endParaRPr lang="de-DE"/>
        </a:p>
      </dgm:t>
    </dgm:pt>
    <dgm:pt modelId="{384857AE-AF79-2544-80AE-E6BB50C19C26}">
      <dgm:prSet phldrT="[Text]"/>
      <dgm:spPr>
        <a:solidFill>
          <a:srgbClr val="F6DF1A">
            <a:alpha val="25208"/>
          </a:srgbClr>
        </a:solidFill>
      </dgm:spPr>
      <dgm:t>
        <a:bodyPr/>
        <a:lstStyle/>
        <a:p>
          <a:pPr>
            <a:buFont typeface="Wingdings" pitchFamily="2" charset="2"/>
            <a:buChar char="§"/>
          </a:pPr>
          <a:r>
            <a:rPr lang="de-DE" dirty="0"/>
            <a:t>Sofern urheberrechtlich geschützte Materialien Dritter</a:t>
          </a:r>
        </a:p>
      </dgm:t>
    </dgm:pt>
    <dgm:pt modelId="{25FD0C43-9395-314C-9850-38F55A31F410}" type="parTrans" cxnId="{8029AF35-B785-4743-BBF4-642B0F85A8F3}">
      <dgm:prSet/>
      <dgm:spPr/>
      <dgm:t>
        <a:bodyPr/>
        <a:lstStyle/>
        <a:p>
          <a:endParaRPr lang="de-DE"/>
        </a:p>
      </dgm:t>
    </dgm:pt>
    <dgm:pt modelId="{F7E4FD35-34EF-184B-A57C-E358C73A1ABB}" type="sibTrans" cxnId="{8029AF35-B785-4743-BBF4-642B0F85A8F3}">
      <dgm:prSet/>
      <dgm:spPr/>
      <dgm:t>
        <a:bodyPr/>
        <a:lstStyle/>
        <a:p>
          <a:endParaRPr lang="de-DE"/>
        </a:p>
      </dgm:t>
    </dgm:pt>
    <dgm:pt modelId="{B9CAEBCD-9121-164A-BA6B-E1CDD81FFB1A}">
      <dgm:prSet phldrT="[Text]"/>
      <dgm:spPr>
        <a:solidFill>
          <a:srgbClr val="F6DF1A"/>
        </a:solidFill>
      </dgm:spPr>
      <dgm:t>
        <a:bodyPr/>
        <a:lstStyle/>
        <a:p>
          <a:r>
            <a:rPr lang="de-DE" dirty="0">
              <a:solidFill>
                <a:schemeClr val="tx1"/>
              </a:solidFill>
            </a:rPr>
            <a:t>Bearbeitungen </a:t>
          </a:r>
          <a:br>
            <a:rPr lang="de-DE" dirty="0">
              <a:solidFill>
                <a:schemeClr val="tx1"/>
              </a:solidFill>
            </a:rPr>
          </a:br>
          <a:r>
            <a:rPr lang="de-DE" dirty="0">
              <a:solidFill>
                <a:schemeClr val="tx1"/>
              </a:solidFill>
            </a:rPr>
            <a:t>von KI-Output </a:t>
          </a:r>
        </a:p>
      </dgm:t>
    </dgm:pt>
    <dgm:pt modelId="{9C6851DC-B8E6-6F4E-99AB-26297004E2AF}" type="parTrans" cxnId="{D0118F45-437F-EC41-B6B1-3F2A370F9E9E}">
      <dgm:prSet/>
      <dgm:spPr/>
      <dgm:t>
        <a:bodyPr/>
        <a:lstStyle/>
        <a:p>
          <a:endParaRPr lang="de-DE"/>
        </a:p>
      </dgm:t>
    </dgm:pt>
    <dgm:pt modelId="{F335E43C-67D7-174C-AC58-D7C4ABAA9FCA}" type="sibTrans" cxnId="{D0118F45-437F-EC41-B6B1-3F2A370F9E9E}">
      <dgm:prSet/>
      <dgm:spPr/>
      <dgm:t>
        <a:bodyPr/>
        <a:lstStyle/>
        <a:p>
          <a:endParaRPr lang="de-DE"/>
        </a:p>
      </dgm:t>
    </dgm:pt>
    <dgm:pt modelId="{B9BFC048-9C42-1041-9F33-417C8FBB1A2E}">
      <dgm:prSet phldrT="[Text]"/>
      <dgm:spPr>
        <a:solidFill>
          <a:srgbClr val="F6DF1A">
            <a:alpha val="25208"/>
          </a:srgbClr>
        </a:solidFill>
      </dgm:spPr>
      <dgm:t>
        <a:bodyPr/>
        <a:lstStyle/>
        <a:p>
          <a:pPr>
            <a:buFont typeface="Wingdings" pitchFamily="2" charset="2"/>
            <a:buChar char="§"/>
          </a:pPr>
          <a:r>
            <a:rPr lang="de-DE" dirty="0">
              <a:solidFill>
                <a:schemeClr val="tx1"/>
              </a:solidFill>
            </a:rPr>
            <a:t>Sofern durch Menschen + </a:t>
          </a:r>
          <a:r>
            <a:rPr lang="de-DE" dirty="0"/>
            <a:t>nicht nur unerheblich</a:t>
          </a:r>
        </a:p>
      </dgm:t>
    </dgm:pt>
    <dgm:pt modelId="{53E6D5A8-5F4B-7C44-8AD3-429C552CCCFA}" type="parTrans" cxnId="{9EA9964F-1DDB-8043-AD35-3402EED77E9B}">
      <dgm:prSet/>
      <dgm:spPr/>
      <dgm:t>
        <a:bodyPr/>
        <a:lstStyle/>
        <a:p>
          <a:endParaRPr lang="de-DE"/>
        </a:p>
      </dgm:t>
    </dgm:pt>
    <dgm:pt modelId="{0E53EF5E-A74A-F445-8660-4546E7546E22}" type="sibTrans" cxnId="{9EA9964F-1DDB-8043-AD35-3402EED77E9B}">
      <dgm:prSet/>
      <dgm:spPr/>
      <dgm:t>
        <a:bodyPr/>
        <a:lstStyle/>
        <a:p>
          <a:endParaRPr lang="de-DE"/>
        </a:p>
      </dgm:t>
    </dgm:pt>
    <dgm:pt modelId="{FD05D82A-2F92-644F-9B11-373282688992}">
      <dgm:prSet phldrT="[Text]"/>
      <dgm:spPr>
        <a:solidFill>
          <a:srgbClr val="F6DF1A"/>
        </a:solidFill>
      </dgm:spPr>
      <dgm:t>
        <a:bodyPr/>
        <a:lstStyle/>
        <a:p>
          <a:r>
            <a:rPr lang="de-DE" dirty="0">
              <a:solidFill>
                <a:schemeClr val="tx1"/>
              </a:solidFill>
            </a:rPr>
            <a:t>Prompts/</a:t>
          </a:r>
          <a:br>
            <a:rPr lang="de-DE" dirty="0">
              <a:solidFill>
                <a:schemeClr val="tx1"/>
              </a:solidFill>
            </a:rPr>
          </a:br>
          <a:r>
            <a:rPr lang="de-DE" dirty="0">
              <a:solidFill>
                <a:schemeClr val="tx1"/>
              </a:solidFill>
            </a:rPr>
            <a:t>Eingaben</a:t>
          </a:r>
        </a:p>
      </dgm:t>
    </dgm:pt>
    <dgm:pt modelId="{43760B4B-B8A2-224F-8F6D-C069870B6C93}" type="parTrans" cxnId="{C4700F31-7E73-684F-A1AD-A3CE95050543}">
      <dgm:prSet/>
      <dgm:spPr/>
      <dgm:t>
        <a:bodyPr/>
        <a:lstStyle/>
        <a:p>
          <a:endParaRPr lang="de-DE"/>
        </a:p>
      </dgm:t>
    </dgm:pt>
    <dgm:pt modelId="{10A36904-0253-8F4E-B89F-4C8669B94EC6}" type="sibTrans" cxnId="{C4700F31-7E73-684F-A1AD-A3CE95050543}">
      <dgm:prSet/>
      <dgm:spPr/>
      <dgm:t>
        <a:bodyPr/>
        <a:lstStyle/>
        <a:p>
          <a:endParaRPr lang="de-DE"/>
        </a:p>
      </dgm:t>
    </dgm:pt>
    <dgm:pt modelId="{2721E5AB-F560-FA41-9B9B-22A8E4C7F94C}">
      <dgm:prSet phldrT="[Text]"/>
      <dgm:spPr>
        <a:solidFill>
          <a:srgbClr val="F6DF1A">
            <a:alpha val="25208"/>
          </a:srgbClr>
        </a:solidFill>
      </dgm:spPr>
      <dgm:t>
        <a:bodyPr/>
        <a:lstStyle/>
        <a:p>
          <a:pPr>
            <a:buFont typeface="Wingdings" pitchFamily="2" charset="2"/>
            <a:buChar char="§"/>
          </a:pPr>
          <a:r>
            <a:rPr lang="de-DE" dirty="0"/>
            <a:t>Je nach Originalität und Ausgestaltung</a:t>
          </a:r>
        </a:p>
      </dgm:t>
    </dgm:pt>
    <dgm:pt modelId="{9157317E-0732-B24B-BFF2-B99CD42C2A06}" type="parTrans" cxnId="{D6897C10-96BA-8243-98CD-E27E71BB1F08}">
      <dgm:prSet/>
      <dgm:spPr/>
      <dgm:t>
        <a:bodyPr/>
        <a:lstStyle/>
        <a:p>
          <a:endParaRPr lang="de-DE"/>
        </a:p>
      </dgm:t>
    </dgm:pt>
    <dgm:pt modelId="{7F7EB489-687F-7A45-9DC8-595B8212A7AB}" type="sibTrans" cxnId="{D6897C10-96BA-8243-98CD-E27E71BB1F08}">
      <dgm:prSet/>
      <dgm:spPr/>
      <dgm:t>
        <a:bodyPr/>
        <a:lstStyle/>
        <a:p>
          <a:endParaRPr lang="de-DE"/>
        </a:p>
      </dgm:t>
    </dgm:pt>
    <dgm:pt modelId="{E564EE78-CE6A-244F-8AC8-FA6C675BF683}">
      <dgm:prSet phldrT="[Text]"/>
      <dgm:spPr>
        <a:solidFill>
          <a:srgbClr val="F6DF1A">
            <a:alpha val="25208"/>
          </a:srgbClr>
        </a:solidFill>
      </dgm:spPr>
      <dgm:t>
        <a:bodyPr/>
        <a:lstStyle/>
        <a:p>
          <a:pPr>
            <a:buFont typeface="Wingdings" pitchFamily="2" charset="2"/>
            <a:buChar char="§"/>
          </a:pPr>
          <a:r>
            <a:rPr lang="de-DE" dirty="0"/>
            <a:t>Abhängig von Prompt-Gestaltung + KI-System</a:t>
          </a:r>
        </a:p>
      </dgm:t>
    </dgm:pt>
    <dgm:pt modelId="{BAEF8430-EB82-854A-83D6-7167C0E01250}" type="parTrans" cxnId="{6F2B6532-A685-7049-91B5-FBD4F13A2995}">
      <dgm:prSet/>
      <dgm:spPr/>
      <dgm:t>
        <a:bodyPr/>
        <a:lstStyle/>
        <a:p>
          <a:endParaRPr lang="de-DE"/>
        </a:p>
      </dgm:t>
    </dgm:pt>
    <dgm:pt modelId="{2034439B-C5AC-C142-A7B7-241EC783EBDD}" type="sibTrans" cxnId="{6F2B6532-A685-7049-91B5-FBD4F13A2995}">
      <dgm:prSet/>
      <dgm:spPr/>
      <dgm:t>
        <a:bodyPr/>
        <a:lstStyle/>
        <a:p>
          <a:endParaRPr lang="de-DE"/>
        </a:p>
      </dgm:t>
    </dgm:pt>
    <dgm:pt modelId="{0EF5CB6A-FFA6-A44F-9C2F-97B51C16D8D8}">
      <dgm:prSet phldrT="[Text]"/>
      <dgm:spPr>
        <a:solidFill>
          <a:srgbClr val="F6DF1A">
            <a:alpha val="25208"/>
          </a:srgbClr>
        </a:solidFill>
      </dgm:spPr>
      <dgm:t>
        <a:bodyPr/>
        <a:lstStyle/>
        <a:p>
          <a:pPr>
            <a:buFont typeface="Wingdings" pitchFamily="2" charset="2"/>
            <a:buChar char="§"/>
          </a:pPr>
          <a:r>
            <a:rPr lang="de-DE" dirty="0"/>
            <a:t>KI-System dient dann vorrangig als Werkzeug, ähnlich Photoshop</a:t>
          </a:r>
        </a:p>
      </dgm:t>
    </dgm:pt>
    <dgm:pt modelId="{81320378-A095-1C42-AF56-25EB71755A93}" type="parTrans" cxnId="{E1FB638A-FDB9-BC47-8A40-990FC8CBB5BF}">
      <dgm:prSet/>
      <dgm:spPr/>
      <dgm:t>
        <a:bodyPr/>
        <a:lstStyle/>
        <a:p>
          <a:endParaRPr lang="de-DE"/>
        </a:p>
      </dgm:t>
    </dgm:pt>
    <dgm:pt modelId="{1A4E8183-9C75-D540-9898-F08C49A349D0}" type="sibTrans" cxnId="{E1FB638A-FDB9-BC47-8A40-990FC8CBB5BF}">
      <dgm:prSet/>
      <dgm:spPr/>
      <dgm:t>
        <a:bodyPr/>
        <a:lstStyle/>
        <a:p>
          <a:endParaRPr lang="de-DE"/>
        </a:p>
      </dgm:t>
    </dgm:pt>
    <dgm:pt modelId="{402BA4D1-2D73-2A47-9CE3-CD0EF7E25EF8}">
      <dgm:prSet phldrT="[Text]"/>
      <dgm:spPr>
        <a:solidFill>
          <a:srgbClr val="F6DF1A">
            <a:alpha val="25208"/>
          </a:srgbClr>
        </a:solidFill>
      </dgm:spPr>
      <dgm:t>
        <a:bodyPr/>
        <a:lstStyle/>
        <a:p>
          <a:pPr>
            <a:buFont typeface="Wingdings" pitchFamily="2" charset="2"/>
            <a:buChar char="§"/>
          </a:pPr>
          <a:r>
            <a:rPr lang="de-DE" dirty="0"/>
            <a:t>Sofern nicht bloße technische Anweisung</a:t>
          </a:r>
        </a:p>
      </dgm:t>
    </dgm:pt>
    <dgm:pt modelId="{8528854B-11A2-8043-B6AD-3FB7768D7D4E}" type="parTrans" cxnId="{F9436593-62B7-9044-A1D5-7CCF383B2971}">
      <dgm:prSet/>
      <dgm:spPr/>
      <dgm:t>
        <a:bodyPr/>
        <a:lstStyle/>
        <a:p>
          <a:endParaRPr lang="de-DE"/>
        </a:p>
      </dgm:t>
    </dgm:pt>
    <dgm:pt modelId="{602DD023-C1B3-014F-9A62-1E942F47BBE4}" type="sibTrans" cxnId="{F9436593-62B7-9044-A1D5-7CCF383B2971}">
      <dgm:prSet/>
      <dgm:spPr/>
      <dgm:t>
        <a:bodyPr/>
        <a:lstStyle/>
        <a:p>
          <a:endParaRPr lang="de-DE"/>
        </a:p>
      </dgm:t>
    </dgm:pt>
    <dgm:pt modelId="{46AE90F2-9F6D-6E45-856A-FDD4145994D1}">
      <dgm:prSet phldrT="[Text]"/>
      <dgm:spPr>
        <a:solidFill>
          <a:srgbClr val="F6DF1A">
            <a:alpha val="25208"/>
          </a:srgbClr>
        </a:solidFill>
      </dgm:spPr>
      <dgm:t>
        <a:bodyPr/>
        <a:lstStyle/>
        <a:p>
          <a:pPr>
            <a:buFont typeface="Wingdings" pitchFamily="2" charset="2"/>
            <a:buChar char="§"/>
          </a:pPr>
          <a:r>
            <a:rPr lang="de-DE" dirty="0"/>
            <a:t>z. B.: Wortgetreue Wiedergabe eines Textes gezielt herbeigeführt</a:t>
          </a:r>
        </a:p>
      </dgm:t>
    </dgm:pt>
    <dgm:pt modelId="{15F306CD-F22C-6040-B607-454D30625E4A}" type="parTrans" cxnId="{B11DED12-3575-C74B-8185-FEB328303B1D}">
      <dgm:prSet/>
      <dgm:spPr/>
      <dgm:t>
        <a:bodyPr/>
        <a:lstStyle/>
        <a:p>
          <a:endParaRPr lang="de-DE"/>
        </a:p>
      </dgm:t>
    </dgm:pt>
    <dgm:pt modelId="{EA8AEEA5-7835-D542-BD9D-E26E3CB1931E}" type="sibTrans" cxnId="{B11DED12-3575-C74B-8185-FEB328303B1D}">
      <dgm:prSet/>
      <dgm:spPr/>
      <dgm:t>
        <a:bodyPr/>
        <a:lstStyle/>
        <a:p>
          <a:endParaRPr lang="de-DE"/>
        </a:p>
      </dgm:t>
    </dgm:pt>
    <dgm:pt modelId="{23F61E4B-C6ED-314F-99F6-9BBF94E02534}">
      <dgm:prSet phldrT="[Text]"/>
      <dgm:spPr>
        <a:solidFill>
          <a:srgbClr val="F6DF1A">
            <a:alpha val="25208"/>
          </a:srgbClr>
        </a:solidFill>
      </dgm:spPr>
      <dgm:t>
        <a:bodyPr/>
        <a:lstStyle/>
        <a:p>
          <a:pPr>
            <a:buFont typeface="Wingdings" pitchFamily="2" charset="2"/>
            <a:buChar char="§"/>
          </a:pPr>
          <a:r>
            <a:rPr lang="de-DE" dirty="0"/>
            <a:t>Abgrenzung stark einzelfallabhängig</a:t>
          </a:r>
        </a:p>
      </dgm:t>
    </dgm:pt>
    <dgm:pt modelId="{594AD549-0726-494C-9C69-3D8D6BFB2495}" type="parTrans" cxnId="{249960C6-C9D6-3841-B297-1F7ECA312548}">
      <dgm:prSet/>
      <dgm:spPr/>
      <dgm:t>
        <a:bodyPr/>
        <a:lstStyle/>
        <a:p>
          <a:endParaRPr lang="de-DE"/>
        </a:p>
      </dgm:t>
    </dgm:pt>
    <dgm:pt modelId="{B8DB90C9-474D-0E49-86FB-914C54FADCD3}" type="sibTrans" cxnId="{249960C6-C9D6-3841-B297-1F7ECA312548}">
      <dgm:prSet/>
      <dgm:spPr/>
      <dgm:t>
        <a:bodyPr/>
        <a:lstStyle/>
        <a:p>
          <a:endParaRPr lang="de-DE"/>
        </a:p>
      </dgm:t>
    </dgm:pt>
    <dgm:pt modelId="{106C6861-AAD0-0546-B412-A47E7741055F}">
      <dgm:prSet phldrT="[Text]"/>
      <dgm:spPr>
        <a:solidFill>
          <a:srgbClr val="F6DF1A">
            <a:alpha val="25208"/>
          </a:srgbClr>
        </a:solidFill>
      </dgm:spPr>
      <dgm:t>
        <a:bodyPr/>
        <a:lstStyle/>
        <a:p>
          <a:pPr>
            <a:buFont typeface="Wingdings" pitchFamily="2" charset="2"/>
            <a:buChar char="§"/>
          </a:pPr>
          <a:r>
            <a:rPr lang="de-DE" dirty="0"/>
            <a:t>Rechtsprechung bleibt abzuwarten</a:t>
          </a:r>
        </a:p>
      </dgm:t>
    </dgm:pt>
    <dgm:pt modelId="{E47D83D5-D61A-524C-B356-8DDF73DD2B12}" type="parTrans" cxnId="{2A184523-2993-6C45-B2BD-D37EB2117E04}">
      <dgm:prSet/>
      <dgm:spPr/>
      <dgm:t>
        <a:bodyPr/>
        <a:lstStyle/>
        <a:p>
          <a:endParaRPr lang="de-DE"/>
        </a:p>
      </dgm:t>
    </dgm:pt>
    <dgm:pt modelId="{A8B5B597-0C8F-2943-B52F-85F82BA2987D}" type="sibTrans" cxnId="{2A184523-2993-6C45-B2BD-D37EB2117E04}">
      <dgm:prSet/>
      <dgm:spPr/>
      <dgm:t>
        <a:bodyPr/>
        <a:lstStyle/>
        <a:p>
          <a:endParaRPr lang="de-DE"/>
        </a:p>
      </dgm:t>
    </dgm:pt>
    <dgm:pt modelId="{ED16E87A-362A-B147-A8E9-201A722329AC}">
      <dgm:prSet phldrT="[Text]"/>
      <dgm:spPr>
        <a:solidFill>
          <a:srgbClr val="F6DF1A">
            <a:alpha val="25208"/>
          </a:srgbClr>
        </a:solidFill>
      </dgm:spPr>
      <dgm:t>
        <a:bodyPr/>
        <a:lstStyle/>
        <a:p>
          <a:pPr>
            <a:buFont typeface="Wingdings" pitchFamily="2" charset="2"/>
            <a:buChar char="§"/>
          </a:pPr>
          <a:r>
            <a:rPr lang="de-DE" dirty="0"/>
            <a:t>Grundsätze aus </a:t>
          </a:r>
          <a:r>
            <a:rPr lang="de-DE" dirty="0">
              <a:hlinkClick xmlns:r="http://schemas.openxmlformats.org/officeDocument/2006/relationships" r:id="rId1"/>
            </a:rPr>
            <a:t>Urteil</a:t>
          </a:r>
          <a:r>
            <a:rPr lang="de-DE" dirty="0"/>
            <a:t> </a:t>
          </a:r>
          <a:br>
            <a:rPr lang="de-DE" dirty="0"/>
          </a:br>
          <a:r>
            <a:rPr lang="de-DE" dirty="0"/>
            <a:t>aus China, (Jan./2024) </a:t>
          </a:r>
          <a:br>
            <a:rPr lang="de-DE" dirty="0"/>
          </a:br>
          <a:r>
            <a:rPr lang="de-DE" dirty="0"/>
            <a:t>(hier: Reproduzierbarkeit)</a:t>
          </a:r>
        </a:p>
      </dgm:t>
    </dgm:pt>
    <dgm:pt modelId="{6A53EFF7-5BD0-7148-9531-712CDDE5E97E}" type="parTrans" cxnId="{B0CCA6F9-ED89-FC4C-BAB7-4AC65DC4BE64}">
      <dgm:prSet/>
      <dgm:spPr/>
      <dgm:t>
        <a:bodyPr/>
        <a:lstStyle/>
        <a:p>
          <a:endParaRPr lang="de-DE"/>
        </a:p>
      </dgm:t>
    </dgm:pt>
    <dgm:pt modelId="{6B320C87-FCDC-6146-B939-498D32C16F51}" type="sibTrans" cxnId="{B0CCA6F9-ED89-FC4C-BAB7-4AC65DC4BE64}">
      <dgm:prSet/>
      <dgm:spPr/>
      <dgm:t>
        <a:bodyPr/>
        <a:lstStyle/>
        <a:p>
          <a:endParaRPr lang="de-DE"/>
        </a:p>
      </dgm:t>
    </dgm:pt>
    <dgm:pt modelId="{FEC861F1-28CE-0541-895B-DD3E90B4A05C}">
      <dgm:prSet phldrT="[Text]"/>
      <dgm:spPr>
        <a:solidFill>
          <a:srgbClr val="F6DF1A">
            <a:alpha val="25208"/>
          </a:srgbClr>
        </a:solidFill>
      </dgm:spPr>
      <dgm:t>
        <a:bodyPr/>
        <a:lstStyle/>
        <a:p>
          <a:pPr>
            <a:buFont typeface="Wingdings" pitchFamily="2" charset="2"/>
            <a:buChar char="§"/>
          </a:pPr>
          <a:r>
            <a:rPr lang="de-DE" dirty="0"/>
            <a:t>KI-generierte Übersetzung noch geschützter Werke</a:t>
          </a:r>
        </a:p>
      </dgm:t>
    </dgm:pt>
    <dgm:pt modelId="{04EBAF87-9347-AF4F-959D-962A68EB17C9}" type="parTrans" cxnId="{FD1A59B5-B09F-9C4B-8222-F0BD1B7F16F6}">
      <dgm:prSet/>
      <dgm:spPr/>
      <dgm:t>
        <a:bodyPr/>
        <a:lstStyle/>
        <a:p>
          <a:endParaRPr lang="de-DE"/>
        </a:p>
      </dgm:t>
    </dgm:pt>
    <dgm:pt modelId="{32571A23-B922-8D43-B423-E52A0140E6CD}" type="sibTrans" cxnId="{FD1A59B5-B09F-9C4B-8222-F0BD1B7F16F6}">
      <dgm:prSet/>
      <dgm:spPr/>
      <dgm:t>
        <a:bodyPr/>
        <a:lstStyle/>
        <a:p>
          <a:endParaRPr lang="de-DE"/>
        </a:p>
      </dgm:t>
    </dgm:pt>
    <dgm:pt modelId="{EC718F22-659B-944B-991E-8EC18F5D75CF}">
      <dgm:prSet phldrT="[Text]"/>
      <dgm:spPr>
        <a:solidFill>
          <a:srgbClr val="F6DF1A">
            <a:alpha val="25208"/>
          </a:srgbClr>
        </a:solidFill>
      </dgm:spPr>
      <dgm:t>
        <a:bodyPr/>
        <a:lstStyle/>
        <a:p>
          <a:pPr>
            <a:buFont typeface="Wingdings" pitchFamily="2" charset="2"/>
            <a:buChar char="§"/>
          </a:pPr>
          <a:r>
            <a:rPr lang="de-DE" dirty="0">
              <a:hlinkClick xmlns:r="http://schemas.openxmlformats.org/officeDocument/2006/relationships" r:id="rId2"/>
            </a:rPr>
            <a:t>Hybride Texte</a:t>
          </a:r>
          <a:r>
            <a:rPr lang="de-DE" dirty="0"/>
            <a:t>? (Bsp.: Copilot)</a:t>
          </a:r>
        </a:p>
      </dgm:t>
    </dgm:pt>
    <dgm:pt modelId="{F85D04B4-330F-9843-B462-D22E12E1D87E}" type="parTrans" cxnId="{ED406446-7463-2946-9340-D7223DA97C8C}">
      <dgm:prSet/>
      <dgm:spPr/>
      <dgm:t>
        <a:bodyPr/>
        <a:lstStyle/>
        <a:p>
          <a:endParaRPr lang="de-DE"/>
        </a:p>
      </dgm:t>
    </dgm:pt>
    <dgm:pt modelId="{4DF04B11-ADEB-6A4B-AEAE-DC852B5F927E}" type="sibTrans" cxnId="{ED406446-7463-2946-9340-D7223DA97C8C}">
      <dgm:prSet/>
      <dgm:spPr/>
      <dgm:t>
        <a:bodyPr/>
        <a:lstStyle/>
        <a:p>
          <a:endParaRPr lang="de-DE"/>
        </a:p>
      </dgm:t>
    </dgm:pt>
    <dgm:pt modelId="{450CD135-EBC4-C942-A91C-BC1A58DFBAC7}">
      <dgm:prSet phldrT="[Text]"/>
      <dgm:spPr>
        <a:solidFill>
          <a:srgbClr val="F6DF1A">
            <a:alpha val="25208"/>
          </a:srgbClr>
        </a:solidFill>
      </dgm:spPr>
      <dgm:t>
        <a:bodyPr/>
        <a:lstStyle/>
        <a:p>
          <a:pPr>
            <a:buFont typeface="Wingdings" pitchFamily="2" charset="2"/>
            <a:buChar char="§"/>
          </a:pPr>
          <a:r>
            <a:rPr lang="de-DE" dirty="0"/>
            <a:t>s. auch </a:t>
          </a:r>
          <a:r>
            <a:rPr lang="de-DE" dirty="0">
              <a:hlinkClick xmlns:r="http://schemas.openxmlformats.org/officeDocument/2006/relationships" r:id="rId3"/>
            </a:rPr>
            <a:t>Lauber-Rönsberg, A</a:t>
          </a:r>
          <a:r>
            <a:rPr lang="de-DE" dirty="0"/>
            <a:t>. </a:t>
          </a:r>
        </a:p>
      </dgm:t>
    </dgm:pt>
    <dgm:pt modelId="{67C80565-7031-E247-B24B-3C766FF1707E}" type="parTrans" cxnId="{12448C4D-8CC5-5440-AAA6-B924776EDF59}">
      <dgm:prSet/>
      <dgm:spPr/>
      <dgm:t>
        <a:bodyPr/>
        <a:lstStyle/>
        <a:p>
          <a:endParaRPr lang="de-DE"/>
        </a:p>
      </dgm:t>
    </dgm:pt>
    <dgm:pt modelId="{89563A5A-2CAA-ED40-856C-2579BA49D9E1}" type="sibTrans" cxnId="{12448C4D-8CC5-5440-AAA6-B924776EDF59}">
      <dgm:prSet/>
      <dgm:spPr/>
      <dgm:t>
        <a:bodyPr/>
        <a:lstStyle/>
        <a:p>
          <a:endParaRPr lang="de-DE"/>
        </a:p>
      </dgm:t>
    </dgm:pt>
    <dgm:pt modelId="{CE640C19-5D98-5442-94BC-FB2AA4004EAE}" type="pres">
      <dgm:prSet presAssocID="{FE94A09B-8D38-A84B-9381-A608E9FE5393}" presName="Name0" presStyleCnt="0">
        <dgm:presLayoutVars>
          <dgm:dir/>
          <dgm:animLvl val="lvl"/>
          <dgm:resizeHandles val="exact"/>
        </dgm:presLayoutVars>
      </dgm:prSet>
      <dgm:spPr/>
      <dgm:t>
        <a:bodyPr/>
        <a:lstStyle/>
        <a:p>
          <a:endParaRPr lang="de-DE"/>
        </a:p>
      </dgm:t>
    </dgm:pt>
    <dgm:pt modelId="{B1DD641A-FA81-2C48-A747-B72BDF966DE3}" type="pres">
      <dgm:prSet presAssocID="{1DBE4FFF-833C-0A4F-B5EB-71CCB0656342}" presName="composite" presStyleCnt="0"/>
      <dgm:spPr/>
    </dgm:pt>
    <dgm:pt modelId="{934E34B3-EF57-A145-B524-319682023365}" type="pres">
      <dgm:prSet presAssocID="{1DBE4FFF-833C-0A4F-B5EB-71CCB0656342}" presName="parTx" presStyleLbl="alignNode1" presStyleIdx="0" presStyleCnt="3">
        <dgm:presLayoutVars>
          <dgm:chMax val="0"/>
          <dgm:chPref val="0"/>
          <dgm:bulletEnabled val="1"/>
        </dgm:presLayoutVars>
      </dgm:prSet>
      <dgm:spPr/>
      <dgm:t>
        <a:bodyPr/>
        <a:lstStyle/>
        <a:p>
          <a:endParaRPr lang="de-DE"/>
        </a:p>
      </dgm:t>
    </dgm:pt>
    <dgm:pt modelId="{BEBC5AD5-4593-B140-AD2C-34D53BA4CF57}" type="pres">
      <dgm:prSet presAssocID="{1DBE4FFF-833C-0A4F-B5EB-71CCB0656342}" presName="desTx" presStyleLbl="alignAccFollowNode1" presStyleIdx="0" presStyleCnt="3">
        <dgm:presLayoutVars>
          <dgm:bulletEnabled val="1"/>
        </dgm:presLayoutVars>
      </dgm:prSet>
      <dgm:spPr/>
      <dgm:t>
        <a:bodyPr/>
        <a:lstStyle/>
        <a:p>
          <a:endParaRPr lang="de-DE"/>
        </a:p>
      </dgm:t>
    </dgm:pt>
    <dgm:pt modelId="{4D935FB3-5F32-394E-A613-25E725810767}" type="pres">
      <dgm:prSet presAssocID="{44601887-8289-E34B-9F92-000938B75A29}" presName="space" presStyleCnt="0"/>
      <dgm:spPr/>
    </dgm:pt>
    <dgm:pt modelId="{FAADDE8A-F947-664D-A47F-56F327D8583A}" type="pres">
      <dgm:prSet presAssocID="{B9CAEBCD-9121-164A-BA6B-E1CDD81FFB1A}" presName="composite" presStyleCnt="0"/>
      <dgm:spPr/>
    </dgm:pt>
    <dgm:pt modelId="{E55A4809-EDF8-2740-9CA3-C71552342654}" type="pres">
      <dgm:prSet presAssocID="{B9CAEBCD-9121-164A-BA6B-E1CDD81FFB1A}" presName="parTx" presStyleLbl="alignNode1" presStyleIdx="1" presStyleCnt="3">
        <dgm:presLayoutVars>
          <dgm:chMax val="0"/>
          <dgm:chPref val="0"/>
          <dgm:bulletEnabled val="1"/>
        </dgm:presLayoutVars>
      </dgm:prSet>
      <dgm:spPr/>
      <dgm:t>
        <a:bodyPr/>
        <a:lstStyle/>
        <a:p>
          <a:endParaRPr lang="de-DE"/>
        </a:p>
      </dgm:t>
    </dgm:pt>
    <dgm:pt modelId="{79F709EB-E253-FC44-9452-02061C971A96}" type="pres">
      <dgm:prSet presAssocID="{B9CAEBCD-9121-164A-BA6B-E1CDD81FFB1A}" presName="desTx" presStyleLbl="alignAccFollowNode1" presStyleIdx="1" presStyleCnt="3">
        <dgm:presLayoutVars>
          <dgm:bulletEnabled val="1"/>
        </dgm:presLayoutVars>
      </dgm:prSet>
      <dgm:spPr/>
      <dgm:t>
        <a:bodyPr/>
        <a:lstStyle/>
        <a:p>
          <a:endParaRPr lang="de-DE"/>
        </a:p>
      </dgm:t>
    </dgm:pt>
    <dgm:pt modelId="{AF46DDF2-AF49-EB43-A000-5D967DCAE96D}" type="pres">
      <dgm:prSet presAssocID="{F335E43C-67D7-174C-AC58-D7C4ABAA9FCA}" presName="space" presStyleCnt="0"/>
      <dgm:spPr/>
    </dgm:pt>
    <dgm:pt modelId="{F7453555-8556-C34D-AF41-048044BBF16B}" type="pres">
      <dgm:prSet presAssocID="{FD05D82A-2F92-644F-9B11-373282688992}" presName="composite" presStyleCnt="0"/>
      <dgm:spPr/>
    </dgm:pt>
    <dgm:pt modelId="{95F9A07C-4FFA-8E40-BE65-E15ADAAB8D73}" type="pres">
      <dgm:prSet presAssocID="{FD05D82A-2F92-644F-9B11-373282688992}" presName="parTx" presStyleLbl="alignNode1" presStyleIdx="2" presStyleCnt="3">
        <dgm:presLayoutVars>
          <dgm:chMax val="0"/>
          <dgm:chPref val="0"/>
          <dgm:bulletEnabled val="1"/>
        </dgm:presLayoutVars>
      </dgm:prSet>
      <dgm:spPr/>
      <dgm:t>
        <a:bodyPr/>
        <a:lstStyle/>
        <a:p>
          <a:endParaRPr lang="de-DE"/>
        </a:p>
      </dgm:t>
    </dgm:pt>
    <dgm:pt modelId="{655FEC9F-3BA7-BD4B-94E6-EB199ED450E6}" type="pres">
      <dgm:prSet presAssocID="{FD05D82A-2F92-644F-9B11-373282688992}" presName="desTx" presStyleLbl="alignAccFollowNode1" presStyleIdx="2" presStyleCnt="3">
        <dgm:presLayoutVars>
          <dgm:bulletEnabled val="1"/>
        </dgm:presLayoutVars>
      </dgm:prSet>
      <dgm:spPr/>
      <dgm:t>
        <a:bodyPr/>
        <a:lstStyle/>
        <a:p>
          <a:endParaRPr lang="de-DE"/>
        </a:p>
      </dgm:t>
    </dgm:pt>
  </dgm:ptLst>
  <dgm:cxnLst>
    <dgm:cxn modelId="{90034F41-685F-C649-BC3C-3F4AC333E470}" type="presOf" srcId="{0EF5CB6A-FFA6-A44F-9C2F-97B51C16D8D8}" destId="{79F709EB-E253-FC44-9452-02061C971A96}" srcOrd="0" destOrd="1" presId="urn:microsoft.com/office/officeart/2005/8/layout/hList1"/>
    <dgm:cxn modelId="{D0118F45-437F-EC41-B6B1-3F2A370F9E9E}" srcId="{FE94A09B-8D38-A84B-9381-A608E9FE5393}" destId="{B9CAEBCD-9121-164A-BA6B-E1CDD81FFB1A}" srcOrd="1" destOrd="0" parTransId="{9C6851DC-B8E6-6F4E-99AB-26297004E2AF}" sibTransId="{F335E43C-67D7-174C-AC58-D7C4ABAA9FCA}"/>
    <dgm:cxn modelId="{B0CCA6F9-ED89-FC4C-BAB7-4AC65DC4BE64}" srcId="{B9CAEBCD-9121-164A-BA6B-E1CDD81FFB1A}" destId="{ED16E87A-362A-B147-A8E9-201A722329AC}" srcOrd="2" destOrd="0" parTransId="{6A53EFF7-5BD0-7148-9531-712CDDE5E97E}" sibTransId="{6B320C87-FCDC-6146-B939-498D32C16F51}"/>
    <dgm:cxn modelId="{D6897C10-96BA-8243-98CD-E27E71BB1F08}" srcId="{FD05D82A-2F92-644F-9B11-373282688992}" destId="{2721E5AB-F560-FA41-9B9B-22A8E4C7F94C}" srcOrd="0" destOrd="0" parTransId="{9157317E-0732-B24B-BFF2-B99CD42C2A06}" sibTransId="{7F7EB489-687F-7A45-9DC8-595B8212A7AB}"/>
    <dgm:cxn modelId="{3A370143-0CB6-414A-A442-FA80BBB00F98}" type="presOf" srcId="{384857AE-AF79-2544-80AE-E6BB50C19C26}" destId="{BEBC5AD5-4593-B140-AD2C-34D53BA4CF57}" srcOrd="0" destOrd="0" presId="urn:microsoft.com/office/officeart/2005/8/layout/hList1"/>
    <dgm:cxn modelId="{12448C4D-8CC5-5440-AAA6-B924776EDF59}" srcId="{FD05D82A-2F92-644F-9B11-373282688992}" destId="{450CD135-EBC4-C942-A91C-BC1A58DFBAC7}" srcOrd="4" destOrd="0" parTransId="{67C80565-7031-E247-B24B-3C766FF1707E}" sibTransId="{89563A5A-2CAA-ED40-856C-2579BA49D9E1}"/>
    <dgm:cxn modelId="{F9436593-62B7-9044-A1D5-7CCF383B2971}" srcId="{FD05D82A-2F92-644F-9B11-373282688992}" destId="{402BA4D1-2D73-2A47-9CE3-CD0EF7E25EF8}" srcOrd="1" destOrd="0" parTransId="{8528854B-11A2-8043-B6AD-3FB7768D7D4E}" sibTransId="{602DD023-C1B3-014F-9A62-1E942F47BBE4}"/>
    <dgm:cxn modelId="{34A4E0AA-9961-8F49-9A27-DA7CD5BEAA58}" type="presOf" srcId="{FEC861F1-28CE-0541-895B-DD3E90B4A05C}" destId="{BEBC5AD5-4593-B140-AD2C-34D53BA4CF57}" srcOrd="0" destOrd="3" presId="urn:microsoft.com/office/officeart/2005/8/layout/hList1"/>
    <dgm:cxn modelId="{392B0C4D-C978-A841-8506-797B210D7EE4}" type="presOf" srcId="{402BA4D1-2D73-2A47-9CE3-CD0EF7E25EF8}" destId="{655FEC9F-3BA7-BD4B-94E6-EB199ED450E6}" srcOrd="0" destOrd="1" presId="urn:microsoft.com/office/officeart/2005/8/layout/hList1"/>
    <dgm:cxn modelId="{2A184523-2993-6C45-B2BD-D37EB2117E04}" srcId="{FD05D82A-2F92-644F-9B11-373282688992}" destId="{106C6861-AAD0-0546-B412-A47E7741055F}" srcOrd="3" destOrd="0" parTransId="{E47D83D5-D61A-524C-B356-8DDF73DD2B12}" sibTransId="{A8B5B597-0C8F-2943-B52F-85F82BA2987D}"/>
    <dgm:cxn modelId="{C4700F31-7E73-684F-A1AD-A3CE95050543}" srcId="{FE94A09B-8D38-A84B-9381-A608E9FE5393}" destId="{FD05D82A-2F92-644F-9B11-373282688992}" srcOrd="2" destOrd="0" parTransId="{43760B4B-B8A2-224F-8F6D-C069870B6C93}" sibTransId="{10A36904-0253-8F4E-B89F-4C8669B94EC6}"/>
    <dgm:cxn modelId="{9EA9964F-1DDB-8043-AD35-3402EED77E9B}" srcId="{B9CAEBCD-9121-164A-BA6B-E1CDD81FFB1A}" destId="{B9BFC048-9C42-1041-9F33-417C8FBB1A2E}" srcOrd="0" destOrd="0" parTransId="{53E6D5A8-5F4B-7C44-8AD3-429C552CCCFA}" sibTransId="{0E53EF5E-A74A-F445-8660-4546E7546E22}"/>
    <dgm:cxn modelId="{249960C6-C9D6-3841-B297-1F7ECA312548}" srcId="{FD05D82A-2F92-644F-9B11-373282688992}" destId="{23F61E4B-C6ED-314F-99F6-9BBF94E02534}" srcOrd="2" destOrd="0" parTransId="{594AD549-0726-494C-9C69-3D8D6BFB2495}" sibTransId="{B8DB90C9-474D-0E49-86FB-914C54FADCD3}"/>
    <dgm:cxn modelId="{3A645B40-2652-3B48-BD11-B1FE3AC9A8C8}" type="presOf" srcId="{46AE90F2-9F6D-6E45-856A-FDD4145994D1}" destId="{BEBC5AD5-4593-B140-AD2C-34D53BA4CF57}" srcOrd="0" destOrd="2" presId="urn:microsoft.com/office/officeart/2005/8/layout/hList1"/>
    <dgm:cxn modelId="{2040C69C-7073-2545-B5EF-5E75888F8BED}" type="presOf" srcId="{FE94A09B-8D38-A84B-9381-A608E9FE5393}" destId="{CE640C19-5D98-5442-94BC-FB2AA4004EAE}" srcOrd="0" destOrd="0" presId="urn:microsoft.com/office/officeart/2005/8/layout/hList1"/>
    <dgm:cxn modelId="{B11DED12-3575-C74B-8185-FEB328303B1D}" srcId="{1DBE4FFF-833C-0A4F-B5EB-71CCB0656342}" destId="{46AE90F2-9F6D-6E45-856A-FDD4145994D1}" srcOrd="2" destOrd="0" parTransId="{15F306CD-F22C-6040-B607-454D30625E4A}" sibTransId="{EA8AEEA5-7835-D542-BD9D-E26E3CB1931E}"/>
    <dgm:cxn modelId="{ED406446-7463-2946-9340-D7223DA97C8C}" srcId="{B9CAEBCD-9121-164A-BA6B-E1CDD81FFB1A}" destId="{EC718F22-659B-944B-991E-8EC18F5D75CF}" srcOrd="3" destOrd="0" parTransId="{F85D04B4-330F-9843-B462-D22E12E1D87E}" sibTransId="{4DF04B11-ADEB-6A4B-AEAE-DC852B5F927E}"/>
    <dgm:cxn modelId="{0646AEDA-ADB3-BE41-89FE-1374352921B1}" type="presOf" srcId="{1DBE4FFF-833C-0A4F-B5EB-71CCB0656342}" destId="{934E34B3-EF57-A145-B524-319682023365}" srcOrd="0" destOrd="0" presId="urn:microsoft.com/office/officeart/2005/8/layout/hList1"/>
    <dgm:cxn modelId="{36FCEDC1-559F-5A4B-AC42-C17D00BF674A}" type="presOf" srcId="{B9CAEBCD-9121-164A-BA6B-E1CDD81FFB1A}" destId="{E55A4809-EDF8-2740-9CA3-C71552342654}" srcOrd="0" destOrd="0" presId="urn:microsoft.com/office/officeart/2005/8/layout/hList1"/>
    <dgm:cxn modelId="{8029AF35-B785-4743-BBF4-642B0F85A8F3}" srcId="{1DBE4FFF-833C-0A4F-B5EB-71CCB0656342}" destId="{384857AE-AF79-2544-80AE-E6BB50C19C26}" srcOrd="0" destOrd="0" parTransId="{25FD0C43-9395-314C-9850-38F55A31F410}" sibTransId="{F7E4FD35-34EF-184B-A57C-E358C73A1ABB}"/>
    <dgm:cxn modelId="{A9D2C20B-A851-474E-AECE-AFF4DDF12D84}" type="presOf" srcId="{E564EE78-CE6A-244F-8AC8-FA6C675BF683}" destId="{BEBC5AD5-4593-B140-AD2C-34D53BA4CF57}" srcOrd="0" destOrd="1" presId="urn:microsoft.com/office/officeart/2005/8/layout/hList1"/>
    <dgm:cxn modelId="{A806E189-0F7F-3242-B386-D8C92AEF4BD8}" type="presOf" srcId="{2721E5AB-F560-FA41-9B9B-22A8E4C7F94C}" destId="{655FEC9F-3BA7-BD4B-94E6-EB199ED450E6}" srcOrd="0" destOrd="0" presId="urn:microsoft.com/office/officeart/2005/8/layout/hList1"/>
    <dgm:cxn modelId="{AA8535F8-6F29-3842-8C45-8AB8DF9227C5}" type="presOf" srcId="{ED16E87A-362A-B147-A8E9-201A722329AC}" destId="{79F709EB-E253-FC44-9452-02061C971A96}" srcOrd="0" destOrd="2" presId="urn:microsoft.com/office/officeart/2005/8/layout/hList1"/>
    <dgm:cxn modelId="{624C2857-EC50-7D48-A85A-8C4BCA7F77AB}" srcId="{FE94A09B-8D38-A84B-9381-A608E9FE5393}" destId="{1DBE4FFF-833C-0A4F-B5EB-71CCB0656342}" srcOrd="0" destOrd="0" parTransId="{B13E0BB1-B20D-0D4B-839D-7B3CFE9239BE}" sibTransId="{44601887-8289-E34B-9F92-000938B75A29}"/>
    <dgm:cxn modelId="{E1FB638A-FDB9-BC47-8A40-990FC8CBB5BF}" srcId="{B9CAEBCD-9121-164A-BA6B-E1CDD81FFB1A}" destId="{0EF5CB6A-FFA6-A44F-9C2F-97B51C16D8D8}" srcOrd="1" destOrd="0" parTransId="{81320378-A095-1C42-AF56-25EB71755A93}" sibTransId="{1A4E8183-9C75-D540-9898-F08C49A349D0}"/>
    <dgm:cxn modelId="{FD1A59B5-B09F-9C4B-8222-F0BD1B7F16F6}" srcId="{1DBE4FFF-833C-0A4F-B5EB-71CCB0656342}" destId="{FEC861F1-28CE-0541-895B-DD3E90B4A05C}" srcOrd="3" destOrd="0" parTransId="{04EBAF87-9347-AF4F-959D-962A68EB17C9}" sibTransId="{32571A23-B922-8D43-B423-E52A0140E6CD}"/>
    <dgm:cxn modelId="{6F2B6532-A685-7049-91B5-FBD4F13A2995}" srcId="{1DBE4FFF-833C-0A4F-B5EB-71CCB0656342}" destId="{E564EE78-CE6A-244F-8AC8-FA6C675BF683}" srcOrd="1" destOrd="0" parTransId="{BAEF8430-EB82-854A-83D6-7167C0E01250}" sibTransId="{2034439B-C5AC-C142-A7B7-241EC783EBDD}"/>
    <dgm:cxn modelId="{18723394-73BE-D14A-AFCF-DCF9F3FCDC7B}" type="presOf" srcId="{FD05D82A-2F92-644F-9B11-373282688992}" destId="{95F9A07C-4FFA-8E40-BE65-E15ADAAB8D73}" srcOrd="0" destOrd="0" presId="urn:microsoft.com/office/officeart/2005/8/layout/hList1"/>
    <dgm:cxn modelId="{6F608D98-DFFF-F44F-BE23-24D678241B23}" type="presOf" srcId="{EC718F22-659B-944B-991E-8EC18F5D75CF}" destId="{79F709EB-E253-FC44-9452-02061C971A96}" srcOrd="0" destOrd="3" presId="urn:microsoft.com/office/officeart/2005/8/layout/hList1"/>
    <dgm:cxn modelId="{E8D18B2B-5B40-6647-A61E-6DC256ED3AD6}" type="presOf" srcId="{106C6861-AAD0-0546-B412-A47E7741055F}" destId="{655FEC9F-3BA7-BD4B-94E6-EB199ED450E6}" srcOrd="0" destOrd="3" presId="urn:microsoft.com/office/officeart/2005/8/layout/hList1"/>
    <dgm:cxn modelId="{BBB38380-3A37-4947-A699-9E79F89F94EF}" type="presOf" srcId="{450CD135-EBC4-C942-A91C-BC1A58DFBAC7}" destId="{655FEC9F-3BA7-BD4B-94E6-EB199ED450E6}" srcOrd="0" destOrd="4" presId="urn:microsoft.com/office/officeart/2005/8/layout/hList1"/>
    <dgm:cxn modelId="{EA1C304A-EE2E-BC49-AD32-1E4EF22FE4AF}" type="presOf" srcId="{23F61E4B-C6ED-314F-99F6-9BBF94E02534}" destId="{655FEC9F-3BA7-BD4B-94E6-EB199ED450E6}" srcOrd="0" destOrd="2" presId="urn:microsoft.com/office/officeart/2005/8/layout/hList1"/>
    <dgm:cxn modelId="{4301701B-2507-474E-AE17-729720BFFBB5}" type="presOf" srcId="{B9BFC048-9C42-1041-9F33-417C8FBB1A2E}" destId="{79F709EB-E253-FC44-9452-02061C971A96}" srcOrd="0" destOrd="0" presId="urn:microsoft.com/office/officeart/2005/8/layout/hList1"/>
    <dgm:cxn modelId="{30EB39C3-0DD0-C04F-BFB0-DEB355A2203F}" type="presParOf" srcId="{CE640C19-5D98-5442-94BC-FB2AA4004EAE}" destId="{B1DD641A-FA81-2C48-A747-B72BDF966DE3}" srcOrd="0" destOrd="0" presId="urn:microsoft.com/office/officeart/2005/8/layout/hList1"/>
    <dgm:cxn modelId="{4CFFA92C-53A4-124E-BB76-0FC629C0B5B6}" type="presParOf" srcId="{B1DD641A-FA81-2C48-A747-B72BDF966DE3}" destId="{934E34B3-EF57-A145-B524-319682023365}" srcOrd="0" destOrd="0" presId="urn:microsoft.com/office/officeart/2005/8/layout/hList1"/>
    <dgm:cxn modelId="{6E76339D-83E6-5640-8C79-84354B5D592B}" type="presParOf" srcId="{B1DD641A-FA81-2C48-A747-B72BDF966DE3}" destId="{BEBC5AD5-4593-B140-AD2C-34D53BA4CF57}" srcOrd="1" destOrd="0" presId="urn:microsoft.com/office/officeart/2005/8/layout/hList1"/>
    <dgm:cxn modelId="{6318EB98-DF8E-C944-A043-39C0E9FC5963}" type="presParOf" srcId="{CE640C19-5D98-5442-94BC-FB2AA4004EAE}" destId="{4D935FB3-5F32-394E-A613-25E725810767}" srcOrd="1" destOrd="0" presId="urn:microsoft.com/office/officeart/2005/8/layout/hList1"/>
    <dgm:cxn modelId="{E2F94397-75DB-D540-8E04-085328458BDF}" type="presParOf" srcId="{CE640C19-5D98-5442-94BC-FB2AA4004EAE}" destId="{FAADDE8A-F947-664D-A47F-56F327D8583A}" srcOrd="2" destOrd="0" presId="urn:microsoft.com/office/officeart/2005/8/layout/hList1"/>
    <dgm:cxn modelId="{462465D0-5838-DC4C-9CD9-49AE8EDEDF87}" type="presParOf" srcId="{FAADDE8A-F947-664D-A47F-56F327D8583A}" destId="{E55A4809-EDF8-2740-9CA3-C71552342654}" srcOrd="0" destOrd="0" presId="urn:microsoft.com/office/officeart/2005/8/layout/hList1"/>
    <dgm:cxn modelId="{CAFDD6D1-92C7-584F-BE1F-EEA904C5C2F0}" type="presParOf" srcId="{FAADDE8A-F947-664D-A47F-56F327D8583A}" destId="{79F709EB-E253-FC44-9452-02061C971A96}" srcOrd="1" destOrd="0" presId="urn:microsoft.com/office/officeart/2005/8/layout/hList1"/>
    <dgm:cxn modelId="{EDA7636C-7698-0842-A228-55BE137ED170}" type="presParOf" srcId="{CE640C19-5D98-5442-94BC-FB2AA4004EAE}" destId="{AF46DDF2-AF49-EB43-A000-5D967DCAE96D}" srcOrd="3" destOrd="0" presId="urn:microsoft.com/office/officeart/2005/8/layout/hList1"/>
    <dgm:cxn modelId="{513BAD9B-9D57-F043-BBA7-5A227DC5CDAE}" type="presParOf" srcId="{CE640C19-5D98-5442-94BC-FB2AA4004EAE}" destId="{F7453555-8556-C34D-AF41-048044BBF16B}" srcOrd="4" destOrd="0" presId="urn:microsoft.com/office/officeart/2005/8/layout/hList1"/>
    <dgm:cxn modelId="{B00C6087-B62F-0F47-ABD3-122D34EDCCA9}" type="presParOf" srcId="{F7453555-8556-C34D-AF41-048044BBF16B}" destId="{95F9A07C-4FFA-8E40-BE65-E15ADAAB8D73}" srcOrd="0" destOrd="0" presId="urn:microsoft.com/office/officeart/2005/8/layout/hList1"/>
    <dgm:cxn modelId="{B782CFCA-1007-654A-85D0-4A589D426EB4}" type="presParOf" srcId="{F7453555-8556-C34D-AF41-048044BBF16B}" destId="{655FEC9F-3BA7-BD4B-94E6-EB199ED450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D4CCB-96CA-6E49-B98B-CA38A5F08794}">
      <dsp:nvSpPr>
        <dsp:cNvPr id="0" name=""/>
        <dsp:cNvSpPr/>
      </dsp:nvSpPr>
      <dsp:spPr>
        <a:xfrm>
          <a:off x="2920"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a:solidFill>
                <a:schemeClr val="tx1"/>
              </a:solidFill>
            </a:rPr>
            <a:t>09.12.2023</a:t>
          </a:r>
        </a:p>
        <a:p>
          <a:pPr lvl="0" algn="ctr" defTabSz="444500">
            <a:lnSpc>
              <a:spcPct val="90000"/>
            </a:lnSpc>
            <a:spcBef>
              <a:spcPct val="0"/>
            </a:spcBef>
            <a:spcAft>
              <a:spcPct val="35000"/>
            </a:spcAft>
          </a:pPr>
          <a:r>
            <a:rPr lang="de-DE" sz="1000" kern="1200" dirty="0">
              <a:solidFill>
                <a:schemeClr val="tx1"/>
              </a:solidFill>
            </a:rPr>
            <a:t>Trilog-Einigung über </a:t>
          </a:r>
          <a:br>
            <a:rPr lang="de-DE" sz="1000" kern="1200" dirty="0">
              <a:solidFill>
                <a:schemeClr val="tx1"/>
              </a:solidFill>
            </a:rPr>
          </a:br>
          <a:r>
            <a:rPr lang="de-DE" sz="1000" kern="1200" dirty="0">
              <a:solidFill>
                <a:schemeClr val="tx1"/>
              </a:solidFill>
            </a:rPr>
            <a:t>Entwurf AI Act (EU-Komm., </a:t>
          </a:r>
          <a:br>
            <a:rPr lang="de-DE" sz="1000" kern="1200" dirty="0">
              <a:solidFill>
                <a:schemeClr val="tx1"/>
              </a:solidFill>
            </a:rPr>
          </a:br>
          <a:r>
            <a:rPr lang="de-DE" sz="1000" kern="1200" dirty="0">
              <a:solidFill>
                <a:schemeClr val="tx1"/>
              </a:solidFill>
            </a:rPr>
            <a:t>-Parl., -Rat)</a:t>
          </a:r>
        </a:p>
      </dsp:txBody>
      <dsp:txXfrm>
        <a:off x="35317" y="1765049"/>
        <a:ext cx="1041319" cy="1888567"/>
      </dsp:txXfrm>
    </dsp:sp>
    <dsp:sp modelId="{0C12BAF2-0102-774D-A92E-987CE296AF20}">
      <dsp:nvSpPr>
        <dsp:cNvPr id="0" name=""/>
        <dsp:cNvSpPr/>
      </dsp:nvSpPr>
      <dsp:spPr>
        <a:xfrm>
          <a:off x="1219645"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1219645" y="2599527"/>
        <a:ext cx="164147" cy="219611"/>
      </dsp:txXfrm>
    </dsp:sp>
    <dsp:sp modelId="{8506D1B9-38B8-5F48-9EA6-D527A65B5E35}">
      <dsp:nvSpPr>
        <dsp:cNvPr id="0" name=""/>
        <dsp:cNvSpPr/>
      </dsp:nvSpPr>
      <dsp:spPr>
        <a:xfrm>
          <a:off x="1551479" y="1732652"/>
          <a:ext cx="1106113" cy="1953361"/>
        </a:xfrm>
        <a:prstGeom prst="roundRect">
          <a:avLst>
            <a:gd name="adj" fmla="val 10000"/>
          </a:avLst>
        </a:prstGeom>
        <a:solidFill>
          <a:srgbClr val="F6DF1A">
            <a:alpha val="25355"/>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buFont typeface="Wingdings" pitchFamily="2" charset="2"/>
            <a:buChar char="§"/>
          </a:pPr>
          <a:r>
            <a:rPr lang="de-DE" sz="1000" kern="1200" dirty="0">
              <a:solidFill>
                <a:srgbClr val="FF0000"/>
              </a:solidFill>
            </a:rPr>
            <a:t>bis 02.02.2024 </a:t>
          </a:r>
        </a:p>
        <a:p>
          <a:pPr lvl="0" algn="ctr" defTabSz="444500">
            <a:lnSpc>
              <a:spcPct val="90000"/>
            </a:lnSpc>
            <a:spcBef>
              <a:spcPct val="0"/>
            </a:spcBef>
            <a:spcAft>
              <a:spcPct val="35000"/>
            </a:spcAft>
            <a:buFont typeface="Wingdings" pitchFamily="2" charset="2"/>
            <a:buChar char="§"/>
          </a:pPr>
          <a:r>
            <a:rPr lang="de-DE" sz="1000" kern="1200" dirty="0">
              <a:solidFill>
                <a:schemeClr val="tx1"/>
              </a:solidFill>
            </a:rPr>
            <a:t>Finalisierung </a:t>
          </a:r>
          <a:br>
            <a:rPr lang="de-DE" sz="1000" kern="1200" dirty="0">
              <a:solidFill>
                <a:schemeClr val="tx1"/>
              </a:solidFill>
            </a:rPr>
          </a:br>
          <a:r>
            <a:rPr lang="de-DE" sz="1000" kern="1200" dirty="0">
              <a:solidFill>
                <a:schemeClr val="tx1"/>
              </a:solidFill>
            </a:rPr>
            <a:t>Verordnungstext</a:t>
          </a:r>
          <a:br>
            <a:rPr lang="de-DE" sz="1000" kern="1200" dirty="0">
              <a:solidFill>
                <a:schemeClr val="tx1"/>
              </a:solidFill>
            </a:rPr>
          </a:br>
          <a:r>
            <a:rPr lang="de-DE" sz="1000" kern="1200" dirty="0">
              <a:solidFill>
                <a:schemeClr val="tx1"/>
              </a:solidFill>
            </a:rPr>
            <a:t>(</a:t>
          </a:r>
          <a:r>
            <a:rPr lang="de-DE" sz="1000" kern="1200" dirty="0" err="1">
              <a:solidFill>
                <a:schemeClr val="tx1"/>
              </a:solidFill>
            </a:rPr>
            <a:t>inhaltl</a:t>
          </a:r>
          <a:r>
            <a:rPr lang="de-DE" sz="1000" kern="1200" dirty="0">
              <a:solidFill>
                <a:schemeClr val="tx1"/>
              </a:solidFill>
            </a:rPr>
            <a:t>./</a:t>
          </a:r>
          <a:r>
            <a:rPr lang="de-DE" sz="1000" kern="1200" dirty="0" err="1">
              <a:solidFill>
                <a:schemeClr val="tx1"/>
              </a:solidFill>
            </a:rPr>
            <a:t>redakt</a:t>
          </a:r>
          <a:r>
            <a:rPr lang="de-DE" sz="1000" kern="1200" dirty="0">
              <a:solidFill>
                <a:schemeClr val="tx1"/>
              </a:solidFill>
            </a:rPr>
            <a:t>.)</a:t>
          </a:r>
        </a:p>
      </dsp:txBody>
      <dsp:txXfrm>
        <a:off x="1583876" y="1765049"/>
        <a:ext cx="1041319" cy="1888567"/>
      </dsp:txXfrm>
    </dsp:sp>
    <dsp:sp modelId="{F4AED094-3330-E44A-A341-8A8F189F177C}">
      <dsp:nvSpPr>
        <dsp:cNvPr id="0" name=""/>
        <dsp:cNvSpPr/>
      </dsp:nvSpPr>
      <dsp:spPr>
        <a:xfrm>
          <a:off x="2768203"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2768203" y="2599527"/>
        <a:ext cx="164147" cy="219611"/>
      </dsp:txXfrm>
    </dsp:sp>
    <dsp:sp modelId="{174B85A2-EDE7-6F40-966D-876003BAAD89}">
      <dsp:nvSpPr>
        <dsp:cNvPr id="0" name=""/>
        <dsp:cNvSpPr/>
      </dsp:nvSpPr>
      <dsp:spPr>
        <a:xfrm>
          <a:off x="3100037"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buFont typeface="Wingdings" pitchFamily="2" charset="2"/>
            <a:buChar char="§"/>
          </a:pPr>
          <a:r>
            <a:rPr lang="de-DE" sz="1000" kern="1200" dirty="0">
              <a:solidFill>
                <a:schemeClr val="tx1"/>
              </a:solidFill>
            </a:rPr>
            <a:t>02.02.2024 </a:t>
          </a:r>
        </a:p>
        <a:p>
          <a:pPr lvl="0" algn="ctr" defTabSz="444500">
            <a:lnSpc>
              <a:spcPct val="90000"/>
            </a:lnSpc>
            <a:spcBef>
              <a:spcPct val="0"/>
            </a:spcBef>
            <a:spcAft>
              <a:spcPct val="35000"/>
            </a:spcAft>
            <a:buFont typeface="Wingdings" pitchFamily="2" charset="2"/>
            <a:buChar char="§"/>
          </a:pPr>
          <a:r>
            <a:rPr lang="de-DE" sz="1000" kern="1200" dirty="0">
              <a:solidFill>
                <a:schemeClr val="tx1"/>
              </a:solidFill>
            </a:rPr>
            <a:t>Abstimmung </a:t>
          </a:r>
          <a:br>
            <a:rPr lang="de-DE" sz="1000" kern="1200" dirty="0">
              <a:solidFill>
                <a:schemeClr val="tx1"/>
              </a:solidFill>
            </a:rPr>
          </a:br>
          <a:r>
            <a:rPr lang="de-DE" sz="1000" kern="1200" dirty="0">
              <a:solidFill>
                <a:schemeClr val="tx1"/>
              </a:solidFill>
            </a:rPr>
            <a:t>im EU-Rat</a:t>
          </a:r>
        </a:p>
      </dsp:txBody>
      <dsp:txXfrm>
        <a:off x="3132434" y="1765049"/>
        <a:ext cx="1041319" cy="1888567"/>
      </dsp:txXfrm>
    </dsp:sp>
    <dsp:sp modelId="{5CB6B4DB-4C45-4E4E-96B9-69A77F4A4E67}">
      <dsp:nvSpPr>
        <dsp:cNvPr id="0" name=""/>
        <dsp:cNvSpPr/>
      </dsp:nvSpPr>
      <dsp:spPr>
        <a:xfrm>
          <a:off x="4316762"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4316762" y="2599527"/>
        <a:ext cx="164147" cy="219611"/>
      </dsp:txXfrm>
    </dsp:sp>
    <dsp:sp modelId="{9613B28F-00BA-B841-8651-640A28D836D4}">
      <dsp:nvSpPr>
        <dsp:cNvPr id="0" name=""/>
        <dsp:cNvSpPr/>
      </dsp:nvSpPr>
      <dsp:spPr>
        <a:xfrm>
          <a:off x="4648595"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err="1">
              <a:solidFill>
                <a:schemeClr val="tx1"/>
              </a:solidFill>
            </a:rPr>
            <a:t>Vorauss</a:t>
          </a:r>
          <a:r>
            <a:rPr lang="de-DE" sz="1000" kern="1200" dirty="0">
              <a:solidFill>
                <a:schemeClr val="tx1"/>
              </a:solidFill>
            </a:rPr>
            <a:t>. Q1</a:t>
          </a:r>
          <a:br>
            <a:rPr lang="de-DE" sz="1000" kern="1200" dirty="0">
              <a:solidFill>
                <a:schemeClr val="tx1"/>
              </a:solidFill>
            </a:rPr>
          </a:br>
          <a:r>
            <a:rPr lang="de-DE" sz="1000" kern="1200" dirty="0">
              <a:solidFill>
                <a:schemeClr val="tx1"/>
              </a:solidFill>
            </a:rPr>
            <a:t>vor Europawahl</a:t>
          </a:r>
          <a:br>
            <a:rPr lang="de-DE" sz="1000" kern="1200" dirty="0">
              <a:solidFill>
                <a:schemeClr val="tx1"/>
              </a:solidFill>
            </a:rPr>
          </a:br>
          <a:r>
            <a:rPr lang="de-DE" sz="1000" kern="1200" dirty="0">
              <a:solidFill>
                <a:schemeClr val="tx1"/>
              </a:solidFill>
            </a:rPr>
            <a:t>(09.06.2024)</a:t>
          </a:r>
        </a:p>
        <a:p>
          <a:pPr lvl="0" algn="ctr" defTabSz="444500">
            <a:lnSpc>
              <a:spcPct val="90000"/>
            </a:lnSpc>
            <a:spcBef>
              <a:spcPct val="0"/>
            </a:spcBef>
            <a:spcAft>
              <a:spcPct val="35000"/>
            </a:spcAft>
          </a:pPr>
          <a:r>
            <a:rPr lang="de-DE" sz="1000" kern="1200" dirty="0">
              <a:solidFill>
                <a:schemeClr val="tx1"/>
              </a:solidFill>
            </a:rPr>
            <a:t>Geplante</a:t>
          </a:r>
          <a:br>
            <a:rPr lang="de-DE" sz="1000" kern="1200" dirty="0">
              <a:solidFill>
                <a:schemeClr val="tx1"/>
              </a:solidFill>
            </a:rPr>
          </a:br>
          <a:r>
            <a:rPr lang="de-DE" sz="1000" kern="1200" dirty="0">
              <a:solidFill>
                <a:schemeClr val="tx1"/>
              </a:solidFill>
            </a:rPr>
            <a:t>VÖ im Amtsblatt der EU / Geltung</a:t>
          </a:r>
        </a:p>
      </dsp:txBody>
      <dsp:txXfrm>
        <a:off x="4680992" y="1765049"/>
        <a:ext cx="1041319" cy="1888567"/>
      </dsp:txXfrm>
    </dsp:sp>
    <dsp:sp modelId="{F99A95C1-B262-5D41-A901-78BD997921BF}">
      <dsp:nvSpPr>
        <dsp:cNvPr id="0" name=""/>
        <dsp:cNvSpPr/>
      </dsp:nvSpPr>
      <dsp:spPr>
        <a:xfrm>
          <a:off x="5865320"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5865320" y="2599527"/>
        <a:ext cx="164147" cy="219611"/>
      </dsp:txXfrm>
    </dsp:sp>
    <dsp:sp modelId="{58499227-FEC0-C446-ACC8-7A6986461918}">
      <dsp:nvSpPr>
        <dsp:cNvPr id="0" name=""/>
        <dsp:cNvSpPr/>
      </dsp:nvSpPr>
      <dsp:spPr>
        <a:xfrm>
          <a:off x="6197154"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a:solidFill>
                <a:schemeClr val="tx1"/>
              </a:solidFill>
            </a:rPr>
            <a:t>Übergangsfrist von 6 Monaten </a:t>
          </a:r>
        </a:p>
        <a:p>
          <a:pPr lvl="0" algn="ctr" defTabSz="444500">
            <a:lnSpc>
              <a:spcPct val="90000"/>
            </a:lnSpc>
            <a:spcBef>
              <a:spcPct val="0"/>
            </a:spcBef>
            <a:spcAft>
              <a:spcPct val="35000"/>
            </a:spcAft>
          </a:pPr>
          <a:r>
            <a:rPr lang="de-DE" sz="1000" kern="1200" dirty="0">
              <a:solidFill>
                <a:schemeClr val="tx1"/>
              </a:solidFill>
            </a:rPr>
            <a:t>für Verbotene </a:t>
          </a:r>
          <a:br>
            <a:rPr lang="de-DE" sz="1000" kern="1200" dirty="0">
              <a:solidFill>
                <a:schemeClr val="tx1"/>
              </a:solidFill>
            </a:rPr>
          </a:br>
          <a:r>
            <a:rPr lang="de-DE" sz="1000" kern="1200" dirty="0">
              <a:solidFill>
                <a:schemeClr val="tx1"/>
              </a:solidFill>
            </a:rPr>
            <a:t>KI-Systeme</a:t>
          </a:r>
        </a:p>
      </dsp:txBody>
      <dsp:txXfrm>
        <a:off x="6229551" y="1765049"/>
        <a:ext cx="1041319" cy="1888567"/>
      </dsp:txXfrm>
    </dsp:sp>
    <dsp:sp modelId="{D5800A12-BB92-DB4B-B1BA-604A29AFF08C}">
      <dsp:nvSpPr>
        <dsp:cNvPr id="0" name=""/>
        <dsp:cNvSpPr/>
      </dsp:nvSpPr>
      <dsp:spPr>
        <a:xfrm>
          <a:off x="7413878"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7413878" y="2599527"/>
        <a:ext cx="164147" cy="219611"/>
      </dsp:txXfrm>
    </dsp:sp>
    <dsp:sp modelId="{50AB7A1E-90D7-5748-93B3-ECFFF9999FA5}">
      <dsp:nvSpPr>
        <dsp:cNvPr id="0" name=""/>
        <dsp:cNvSpPr/>
      </dsp:nvSpPr>
      <dsp:spPr>
        <a:xfrm>
          <a:off x="7745712"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a:solidFill>
                <a:schemeClr val="tx1"/>
              </a:solidFill>
            </a:rPr>
            <a:t>Übergangsfrist von 12 Monaten</a:t>
          </a:r>
        </a:p>
        <a:p>
          <a:pPr lvl="0" algn="ctr" defTabSz="444500">
            <a:lnSpc>
              <a:spcPct val="90000"/>
            </a:lnSpc>
            <a:spcBef>
              <a:spcPct val="0"/>
            </a:spcBef>
            <a:spcAft>
              <a:spcPct val="35000"/>
            </a:spcAft>
          </a:pPr>
          <a:r>
            <a:rPr lang="de-DE" sz="1000" kern="1200" dirty="0">
              <a:solidFill>
                <a:schemeClr val="tx1"/>
              </a:solidFill>
            </a:rPr>
            <a:t>für GPAI</a:t>
          </a:r>
          <a:br>
            <a:rPr lang="de-DE" sz="1000" kern="1200" dirty="0">
              <a:solidFill>
                <a:schemeClr val="tx1"/>
              </a:solidFill>
            </a:rPr>
          </a:br>
          <a:r>
            <a:rPr lang="de-DE" sz="1000" kern="1200" dirty="0">
              <a:solidFill>
                <a:schemeClr val="tx1"/>
              </a:solidFill>
            </a:rPr>
            <a:t>(Bsp. </a:t>
          </a:r>
          <a:r>
            <a:rPr lang="de-DE" sz="1000" kern="1200" dirty="0" err="1">
              <a:solidFill>
                <a:schemeClr val="tx1"/>
              </a:solidFill>
            </a:rPr>
            <a:t>ChatGPT</a:t>
          </a:r>
          <a:r>
            <a:rPr lang="de-DE" sz="1000" kern="1200" dirty="0">
              <a:solidFill>
                <a:schemeClr val="tx1"/>
              </a:solidFill>
            </a:rPr>
            <a:t>)</a:t>
          </a:r>
        </a:p>
      </dsp:txBody>
      <dsp:txXfrm>
        <a:off x="7778109" y="1765049"/>
        <a:ext cx="1041319" cy="1888567"/>
      </dsp:txXfrm>
    </dsp:sp>
    <dsp:sp modelId="{4B014318-E479-AE46-B661-04CE75863C2A}">
      <dsp:nvSpPr>
        <dsp:cNvPr id="0" name=""/>
        <dsp:cNvSpPr/>
      </dsp:nvSpPr>
      <dsp:spPr>
        <a:xfrm>
          <a:off x="8962437" y="2526324"/>
          <a:ext cx="234495" cy="366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8962437" y="2599527"/>
        <a:ext cx="164147" cy="219611"/>
      </dsp:txXfrm>
    </dsp:sp>
    <dsp:sp modelId="{A428185B-0279-CF4E-9165-CF4C1746E662}">
      <dsp:nvSpPr>
        <dsp:cNvPr id="0" name=""/>
        <dsp:cNvSpPr/>
      </dsp:nvSpPr>
      <dsp:spPr>
        <a:xfrm>
          <a:off x="9294271" y="1732652"/>
          <a:ext cx="1106113" cy="1953361"/>
        </a:xfrm>
        <a:prstGeom prst="roundRect">
          <a:avLst>
            <a:gd name="adj" fmla="val 10000"/>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kern="1200" dirty="0">
              <a:solidFill>
                <a:schemeClr val="tx1"/>
              </a:solidFill>
            </a:rPr>
            <a:t>24 Monate </a:t>
          </a:r>
          <a:br>
            <a:rPr lang="de-DE" sz="1000" kern="1200" dirty="0">
              <a:solidFill>
                <a:schemeClr val="tx1"/>
              </a:solidFill>
            </a:rPr>
          </a:br>
          <a:r>
            <a:rPr lang="de-DE" sz="1000" kern="1200" dirty="0">
              <a:solidFill>
                <a:schemeClr val="tx1"/>
              </a:solidFill>
            </a:rPr>
            <a:t>ab Geltung</a:t>
          </a:r>
        </a:p>
        <a:p>
          <a:pPr lvl="0" algn="ctr" defTabSz="444500">
            <a:lnSpc>
              <a:spcPct val="90000"/>
            </a:lnSpc>
            <a:spcBef>
              <a:spcPct val="0"/>
            </a:spcBef>
            <a:spcAft>
              <a:spcPct val="35000"/>
            </a:spcAft>
          </a:pPr>
          <a:r>
            <a:rPr lang="de-DE" sz="1000" kern="1200" dirty="0">
              <a:solidFill>
                <a:schemeClr val="tx1"/>
              </a:solidFill>
            </a:rPr>
            <a:t>Endgültiges Inkrafttreten</a:t>
          </a:r>
        </a:p>
      </dsp:txBody>
      <dsp:txXfrm>
        <a:off x="9326668" y="1765049"/>
        <a:ext cx="1041319" cy="1888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D5376-1E53-E24D-9152-7DF02EF54033}">
      <dsp:nvSpPr>
        <dsp:cNvPr id="0" name=""/>
        <dsp:cNvSpPr/>
      </dsp:nvSpPr>
      <dsp:spPr>
        <a:xfrm>
          <a:off x="3943350" y="0"/>
          <a:ext cx="2628900" cy="1087834"/>
        </a:xfrm>
        <a:prstGeom prst="trapezoid">
          <a:avLst>
            <a:gd name="adj" fmla="val 120832"/>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de-DE" sz="2400" kern="1200" dirty="0"/>
        </a:p>
        <a:p>
          <a:pPr lvl="0" algn="ctr" defTabSz="1066800">
            <a:lnSpc>
              <a:spcPct val="90000"/>
            </a:lnSpc>
            <a:spcBef>
              <a:spcPct val="0"/>
            </a:spcBef>
            <a:spcAft>
              <a:spcPct val="35000"/>
            </a:spcAft>
          </a:pPr>
          <a:r>
            <a:rPr lang="de-DE" sz="2700" kern="1200" dirty="0"/>
            <a:t>Verboten</a:t>
          </a:r>
          <a:r>
            <a:rPr lang="de-DE" sz="2800" kern="1200" dirty="0"/>
            <a:t/>
          </a:r>
          <a:br>
            <a:rPr lang="de-DE" sz="2800" kern="1200" dirty="0"/>
          </a:br>
          <a:r>
            <a:rPr lang="de-DE" sz="1800" kern="1200" dirty="0"/>
            <a:t>Bsp.: Social Scoring</a:t>
          </a:r>
        </a:p>
      </dsp:txBody>
      <dsp:txXfrm>
        <a:off x="3943350" y="0"/>
        <a:ext cx="2628900" cy="1087834"/>
      </dsp:txXfrm>
    </dsp:sp>
    <dsp:sp modelId="{B96D42F0-4169-9F46-9BC0-C7874CAA8C6C}">
      <dsp:nvSpPr>
        <dsp:cNvPr id="0" name=""/>
        <dsp:cNvSpPr/>
      </dsp:nvSpPr>
      <dsp:spPr>
        <a:xfrm>
          <a:off x="2628900" y="1087834"/>
          <a:ext cx="5257800" cy="1087834"/>
        </a:xfrm>
        <a:prstGeom prst="trapezoid">
          <a:avLst>
            <a:gd name="adj" fmla="val 120832"/>
          </a:avLst>
        </a:prstGeom>
        <a:solidFill>
          <a:srgbClr val="F6DF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de-DE" sz="2800" kern="1200" dirty="0"/>
            <a:t>Hochrisiko-KI</a:t>
          </a:r>
          <a:br>
            <a:rPr lang="de-DE" sz="2800" kern="1200" dirty="0"/>
          </a:br>
          <a:r>
            <a:rPr lang="de-DE" sz="2800" kern="1200" dirty="0"/>
            <a:t>Strenge Vorgaben</a:t>
          </a:r>
          <a:br>
            <a:rPr lang="de-DE" sz="2800" kern="1200" dirty="0"/>
          </a:br>
          <a:r>
            <a:rPr lang="de-DE" sz="1200" kern="1200" dirty="0"/>
            <a:t>Bsp.: Zugang zu Bildungseinrichtung </a:t>
          </a:r>
        </a:p>
      </dsp:txBody>
      <dsp:txXfrm>
        <a:off x="3549015" y="1087834"/>
        <a:ext cx="3417570" cy="1087834"/>
      </dsp:txXfrm>
    </dsp:sp>
    <dsp:sp modelId="{3EF37037-FECE-9847-A04D-7BF22A66DEED}">
      <dsp:nvSpPr>
        <dsp:cNvPr id="0" name=""/>
        <dsp:cNvSpPr/>
      </dsp:nvSpPr>
      <dsp:spPr>
        <a:xfrm>
          <a:off x="1314449" y="2175669"/>
          <a:ext cx="7886700" cy="1087834"/>
        </a:xfrm>
        <a:prstGeom prst="trapezoid">
          <a:avLst>
            <a:gd name="adj" fmla="val 120832"/>
          </a:avLst>
        </a:prstGeom>
        <a:solidFill>
          <a:srgbClr val="F6DF1A">
            <a:alpha val="25379"/>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KI mit begrenztem Risiko</a:t>
          </a:r>
          <a:br>
            <a:rPr lang="de-DE" sz="2200" kern="1200" dirty="0"/>
          </a:br>
          <a:r>
            <a:rPr lang="de-DE" sz="2200" kern="1200" dirty="0"/>
            <a:t>Transparenz-/Offenlegungspflicht </a:t>
          </a:r>
          <a:r>
            <a:rPr lang="de-DE" sz="2800" kern="1200" dirty="0"/>
            <a:t/>
          </a:r>
          <a:br>
            <a:rPr lang="de-DE" sz="2800" kern="1200" dirty="0"/>
          </a:br>
          <a:r>
            <a:rPr lang="de-DE" sz="1800" kern="1200" dirty="0"/>
            <a:t>Bsp.: Chatbots wie </a:t>
          </a:r>
          <a:r>
            <a:rPr lang="de-DE" sz="1800" kern="1200" dirty="0" err="1">
              <a:highlight>
                <a:srgbClr val="FFFF00"/>
              </a:highlight>
            </a:rPr>
            <a:t>ChatGPT</a:t>
          </a:r>
          <a:r>
            <a:rPr lang="de-DE" sz="1800" kern="1200" dirty="0">
              <a:highlight>
                <a:srgbClr val="FFFF00"/>
              </a:highlight>
            </a:rPr>
            <a:t>, Deepfakes </a:t>
          </a:r>
          <a:r>
            <a:rPr lang="de-DE" sz="1800" kern="1200" dirty="0"/>
            <a:t>etc. </a:t>
          </a:r>
        </a:p>
        <a:p>
          <a:pPr lvl="0" algn="ctr" defTabSz="977900">
            <a:lnSpc>
              <a:spcPct val="90000"/>
            </a:lnSpc>
            <a:spcBef>
              <a:spcPct val="0"/>
            </a:spcBef>
            <a:spcAft>
              <a:spcPct val="35000"/>
            </a:spcAft>
          </a:pPr>
          <a:r>
            <a:rPr lang="de-DE" sz="1800" kern="1200" dirty="0"/>
            <a:t>(Art. 52a)</a:t>
          </a:r>
        </a:p>
      </dsp:txBody>
      <dsp:txXfrm>
        <a:off x="2694622" y="2175669"/>
        <a:ext cx="5126355" cy="1087834"/>
      </dsp:txXfrm>
    </dsp:sp>
    <dsp:sp modelId="{3917E0F2-B0D7-AD4E-B80D-2ADE8B38420E}">
      <dsp:nvSpPr>
        <dsp:cNvPr id="0" name=""/>
        <dsp:cNvSpPr/>
      </dsp:nvSpPr>
      <dsp:spPr>
        <a:xfrm>
          <a:off x="0" y="3263503"/>
          <a:ext cx="10515600" cy="1087834"/>
        </a:xfrm>
        <a:prstGeom prst="trapezoid">
          <a:avLst>
            <a:gd name="adj" fmla="val 120832"/>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de-DE" sz="2800" kern="1200" dirty="0"/>
            <a:t>Kein Risiko, erlaubt ohne bes. Regulierung</a:t>
          </a:r>
          <a:r>
            <a:rPr lang="de-DE" sz="2400" kern="1200" dirty="0"/>
            <a:t/>
          </a:r>
          <a:br>
            <a:rPr lang="de-DE" sz="2400" kern="1200" dirty="0"/>
          </a:br>
          <a:r>
            <a:rPr lang="de-DE" sz="1800" kern="1200" dirty="0"/>
            <a:t>Bsp.: Einsatz von KI in Spamfiltern von E-Mail-Programmen</a:t>
          </a:r>
        </a:p>
      </dsp:txBody>
      <dsp:txXfrm>
        <a:off x="1840229" y="3263503"/>
        <a:ext cx="683514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22BB9-9499-EF43-8A62-65834694B8CB}">
      <dsp:nvSpPr>
        <dsp:cNvPr id="0" name=""/>
        <dsp:cNvSpPr/>
      </dsp:nvSpPr>
      <dsp:spPr>
        <a:xfrm>
          <a:off x="2045" y="256209"/>
          <a:ext cx="1864394" cy="132983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Trainings-</a:t>
          </a:r>
          <a:br>
            <a:rPr lang="de-DE" sz="2200" kern="1200" dirty="0"/>
          </a:br>
          <a:r>
            <a:rPr lang="de-DE" sz="2200" kern="1200" dirty="0"/>
            <a:t>daten</a:t>
          </a:r>
        </a:p>
      </dsp:txBody>
      <dsp:txXfrm>
        <a:off x="40994" y="295158"/>
        <a:ext cx="1786496" cy="1251932"/>
      </dsp:txXfrm>
    </dsp:sp>
    <dsp:sp modelId="{9F483A6D-5ADF-E24A-A33D-64AD486E74B7}">
      <dsp:nvSpPr>
        <dsp:cNvPr id="0" name=""/>
        <dsp:cNvSpPr/>
      </dsp:nvSpPr>
      <dsp:spPr>
        <a:xfrm rot="5400000">
          <a:off x="893459" y="162682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EE69F3-6090-3F4F-B736-B08648D85AE1}">
      <dsp:nvSpPr>
        <dsp:cNvPr id="0" name=""/>
        <dsp:cNvSpPr/>
      </dsp:nvSpPr>
      <dsp:spPr>
        <a:xfrm>
          <a:off x="2045" y="1749174"/>
          <a:ext cx="1864394" cy="1800045"/>
        </a:xfrm>
        <a:prstGeom prst="roundRect">
          <a:avLst>
            <a:gd name="adj" fmla="val 10000"/>
          </a:avLst>
        </a:prstGeom>
        <a:solidFill>
          <a:srgbClr val="F6DF1A"/>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Je nach Trainingskorpus: Daten aus frei verfügbaren, Datenbanken, Texten, Fotos etc. </a:t>
          </a:r>
        </a:p>
      </dsp:txBody>
      <dsp:txXfrm>
        <a:off x="54767" y="1801896"/>
        <a:ext cx="1758950" cy="1694601"/>
      </dsp:txXfrm>
    </dsp:sp>
    <dsp:sp modelId="{C3CAB98E-DA5D-CE40-A57E-84AFC68FCF70}">
      <dsp:nvSpPr>
        <dsp:cNvPr id="0" name=""/>
        <dsp:cNvSpPr/>
      </dsp:nvSpPr>
      <dsp:spPr>
        <a:xfrm rot="5400000">
          <a:off x="893459" y="359000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7A85ED-AA73-CF43-9F87-6D01A8722949}">
      <dsp:nvSpPr>
        <dsp:cNvPr id="0" name=""/>
        <dsp:cNvSpPr/>
      </dsp:nvSpPr>
      <dsp:spPr>
        <a:xfrm>
          <a:off x="2045" y="3712354"/>
          <a:ext cx="1864394" cy="523531"/>
        </a:xfrm>
        <a:prstGeom prst="roundRect">
          <a:avLst>
            <a:gd name="adj" fmla="val 10000"/>
          </a:avLst>
        </a:prstGeom>
        <a:solidFill>
          <a:srgbClr val="F6DF1A">
            <a:alpha val="24888"/>
          </a:srgbClr>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a:t>Besondere Kategorien </a:t>
          </a:r>
          <a:br>
            <a:rPr lang="de-DE" sz="1100" kern="1200" dirty="0"/>
          </a:br>
          <a:r>
            <a:rPr lang="de-DE" sz="1100" kern="1200" dirty="0"/>
            <a:t>personenbezogener Daten?</a:t>
          </a:r>
        </a:p>
      </dsp:txBody>
      <dsp:txXfrm>
        <a:off x="17379" y="3727688"/>
        <a:ext cx="1833726" cy="492863"/>
      </dsp:txXfrm>
    </dsp:sp>
    <dsp:sp modelId="{FD0D910D-2685-EA4C-BC2C-0FE1C6731B2A}">
      <dsp:nvSpPr>
        <dsp:cNvPr id="0" name=""/>
        <dsp:cNvSpPr/>
      </dsp:nvSpPr>
      <dsp:spPr>
        <a:xfrm>
          <a:off x="2127455" y="256209"/>
          <a:ext cx="1864394" cy="132983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Registrierungs-/Anmelde-daten</a:t>
          </a:r>
        </a:p>
      </dsp:txBody>
      <dsp:txXfrm>
        <a:off x="2166404" y="295158"/>
        <a:ext cx="1786496" cy="1251932"/>
      </dsp:txXfrm>
    </dsp:sp>
    <dsp:sp modelId="{F0BC6F55-7C46-2D42-B9EE-7A7D8FA8ED1B}">
      <dsp:nvSpPr>
        <dsp:cNvPr id="0" name=""/>
        <dsp:cNvSpPr/>
      </dsp:nvSpPr>
      <dsp:spPr>
        <a:xfrm rot="5400000">
          <a:off x="3018869" y="162682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085C2-F93F-8B4F-AA24-3895FA8A5F0E}">
      <dsp:nvSpPr>
        <dsp:cNvPr id="0" name=""/>
        <dsp:cNvSpPr/>
      </dsp:nvSpPr>
      <dsp:spPr>
        <a:xfrm>
          <a:off x="2127455" y="1749174"/>
          <a:ext cx="1864394" cy="1800045"/>
        </a:xfrm>
        <a:prstGeom prst="roundRect">
          <a:avLst>
            <a:gd name="adj" fmla="val 10000"/>
          </a:avLst>
        </a:prstGeom>
        <a:solidFill>
          <a:srgbClr val="F6DF1A"/>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Name, E-Mail-Adresse, Telefonnummer, ggf. Bezahldaten, </a:t>
          </a:r>
          <a:br>
            <a:rPr lang="de-DE" sz="1600" kern="1200" dirty="0"/>
          </a:br>
          <a:r>
            <a:rPr lang="de-DE" sz="1600" kern="1200" dirty="0"/>
            <a:t>…, …</a:t>
          </a:r>
        </a:p>
      </dsp:txBody>
      <dsp:txXfrm>
        <a:off x="2180177" y="1801896"/>
        <a:ext cx="1758950" cy="1694601"/>
      </dsp:txXfrm>
    </dsp:sp>
    <dsp:sp modelId="{C11A031D-D5D3-CD4C-8E63-E22C85FF6FFB}">
      <dsp:nvSpPr>
        <dsp:cNvPr id="0" name=""/>
        <dsp:cNvSpPr/>
      </dsp:nvSpPr>
      <dsp:spPr>
        <a:xfrm rot="5400000">
          <a:off x="3018869" y="359000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F56FE0-D50A-9A4D-B3A1-3B7983F99F40}">
      <dsp:nvSpPr>
        <dsp:cNvPr id="0" name=""/>
        <dsp:cNvSpPr/>
      </dsp:nvSpPr>
      <dsp:spPr>
        <a:xfrm>
          <a:off x="2127455" y="3712354"/>
          <a:ext cx="1864394" cy="523531"/>
        </a:xfrm>
        <a:prstGeom prst="roundRect">
          <a:avLst>
            <a:gd name="adj" fmla="val 10000"/>
          </a:avLst>
        </a:prstGeom>
        <a:solidFill>
          <a:srgbClr val="F6DF1A">
            <a:alpha val="24888"/>
          </a:srgbClr>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a:t>/</a:t>
          </a:r>
        </a:p>
      </dsp:txBody>
      <dsp:txXfrm>
        <a:off x="2142789" y="3727688"/>
        <a:ext cx="1833726" cy="492863"/>
      </dsp:txXfrm>
    </dsp:sp>
    <dsp:sp modelId="{A7319FD6-7E04-5C44-8156-6C11D07FF0E5}">
      <dsp:nvSpPr>
        <dsp:cNvPr id="0" name=""/>
        <dsp:cNvSpPr/>
      </dsp:nvSpPr>
      <dsp:spPr>
        <a:xfrm>
          <a:off x="4252866" y="256209"/>
          <a:ext cx="1864394" cy="132983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Prompt-</a:t>
          </a:r>
          <a:br>
            <a:rPr lang="de-DE" sz="2200" kern="1200" dirty="0"/>
          </a:br>
          <a:r>
            <a:rPr lang="de-DE" sz="2200" kern="1200" dirty="0"/>
            <a:t>Inhalte/</a:t>
          </a:r>
          <a:br>
            <a:rPr lang="de-DE" sz="2200" kern="1200" dirty="0"/>
          </a:br>
          <a:r>
            <a:rPr lang="de-DE" sz="2200" kern="1200" dirty="0"/>
            <a:t>User Content</a:t>
          </a:r>
        </a:p>
      </dsp:txBody>
      <dsp:txXfrm>
        <a:off x="4291815" y="295158"/>
        <a:ext cx="1786496" cy="1251932"/>
      </dsp:txXfrm>
    </dsp:sp>
    <dsp:sp modelId="{24983C82-2F09-9746-B5AE-06455D423836}">
      <dsp:nvSpPr>
        <dsp:cNvPr id="0" name=""/>
        <dsp:cNvSpPr/>
      </dsp:nvSpPr>
      <dsp:spPr>
        <a:xfrm rot="5400000">
          <a:off x="5144279" y="162682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3B5489-2C92-404B-8B5C-90DBFD76C356}">
      <dsp:nvSpPr>
        <dsp:cNvPr id="0" name=""/>
        <dsp:cNvSpPr/>
      </dsp:nvSpPr>
      <dsp:spPr>
        <a:xfrm>
          <a:off x="4252866" y="1749174"/>
          <a:ext cx="1864394" cy="1800045"/>
        </a:xfrm>
        <a:prstGeom prst="roundRect">
          <a:avLst>
            <a:gd name="adj" fmla="val 10000"/>
          </a:avLst>
        </a:prstGeom>
        <a:solidFill>
          <a:srgbClr val="F6DF1A"/>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Je nachdem, was Nutzer*innen eingeben: Bewertungen, Lebensläufe, Fotos, Bilder, …, …</a:t>
          </a:r>
        </a:p>
      </dsp:txBody>
      <dsp:txXfrm>
        <a:off x="4305588" y="1801896"/>
        <a:ext cx="1758950" cy="1694601"/>
      </dsp:txXfrm>
    </dsp:sp>
    <dsp:sp modelId="{E2E991F5-06E5-A64F-A4B3-4120789F0D2A}">
      <dsp:nvSpPr>
        <dsp:cNvPr id="0" name=""/>
        <dsp:cNvSpPr/>
      </dsp:nvSpPr>
      <dsp:spPr>
        <a:xfrm rot="5400000">
          <a:off x="5144279" y="359000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BC456-CD9C-6A44-B82F-40416C3AB492}">
      <dsp:nvSpPr>
        <dsp:cNvPr id="0" name=""/>
        <dsp:cNvSpPr/>
      </dsp:nvSpPr>
      <dsp:spPr>
        <a:xfrm>
          <a:off x="4252866" y="3712354"/>
          <a:ext cx="1864394" cy="523531"/>
        </a:xfrm>
        <a:prstGeom prst="roundRect">
          <a:avLst>
            <a:gd name="adj" fmla="val 10000"/>
          </a:avLst>
        </a:prstGeom>
        <a:solidFill>
          <a:srgbClr val="F6DF1A">
            <a:alpha val="24888"/>
          </a:srgbClr>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a:t>Besondere Kategorien </a:t>
          </a:r>
          <a:br>
            <a:rPr lang="de-DE" sz="1100" kern="1200" dirty="0"/>
          </a:br>
          <a:r>
            <a:rPr lang="de-DE" sz="1100" kern="1200" dirty="0"/>
            <a:t>personenbezogener Daten?</a:t>
          </a:r>
        </a:p>
      </dsp:txBody>
      <dsp:txXfrm>
        <a:off x="4268200" y="3727688"/>
        <a:ext cx="1833726" cy="492863"/>
      </dsp:txXfrm>
    </dsp:sp>
    <dsp:sp modelId="{89C8802D-872F-964C-96D1-9F3008361360}">
      <dsp:nvSpPr>
        <dsp:cNvPr id="0" name=""/>
        <dsp:cNvSpPr/>
      </dsp:nvSpPr>
      <dsp:spPr>
        <a:xfrm>
          <a:off x="6378276" y="256209"/>
          <a:ext cx="1864394" cy="132983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Nutzungs-/ Social-Media-/ </a:t>
          </a:r>
          <a:r>
            <a:rPr lang="de-DE" sz="2200" kern="1200" dirty="0" err="1"/>
            <a:t>Kommuni</a:t>
          </a:r>
          <a:r>
            <a:rPr lang="de-DE" sz="2200" kern="1200" dirty="0"/>
            <a:t>-</a:t>
          </a:r>
          <a:br>
            <a:rPr lang="de-DE" sz="2200" kern="1200" dirty="0"/>
          </a:br>
          <a:r>
            <a:rPr lang="de-DE" sz="2200" kern="1200" dirty="0" err="1"/>
            <a:t>kationsdaten</a:t>
          </a:r>
          <a:endParaRPr lang="de-DE" sz="2200" kern="1200" dirty="0"/>
        </a:p>
      </dsp:txBody>
      <dsp:txXfrm>
        <a:off x="6417225" y="295158"/>
        <a:ext cx="1786496" cy="1251932"/>
      </dsp:txXfrm>
    </dsp:sp>
    <dsp:sp modelId="{34D9C8B9-0B40-5747-9E60-C688661107C4}">
      <dsp:nvSpPr>
        <dsp:cNvPr id="0" name=""/>
        <dsp:cNvSpPr/>
      </dsp:nvSpPr>
      <dsp:spPr>
        <a:xfrm rot="5400000">
          <a:off x="7269690" y="162682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15F483-0845-0D46-B61B-326A901C1D8F}">
      <dsp:nvSpPr>
        <dsp:cNvPr id="0" name=""/>
        <dsp:cNvSpPr/>
      </dsp:nvSpPr>
      <dsp:spPr>
        <a:xfrm>
          <a:off x="6378276" y="1749174"/>
          <a:ext cx="1864394" cy="1800045"/>
        </a:xfrm>
        <a:prstGeom prst="roundRect">
          <a:avLst>
            <a:gd name="adj" fmla="val 10000"/>
          </a:avLst>
        </a:prstGeom>
        <a:solidFill>
          <a:srgbClr val="F6DF1A"/>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Log-, Nutzungs-, Analysedaten, Daten aus Kommunikation mit Anbieter und durch Social-Media-Einsatz …, …</a:t>
          </a:r>
        </a:p>
      </dsp:txBody>
      <dsp:txXfrm>
        <a:off x="6430998" y="1801896"/>
        <a:ext cx="1758950" cy="1694601"/>
      </dsp:txXfrm>
    </dsp:sp>
    <dsp:sp modelId="{7E68E3B9-0CFF-6F43-A6A5-965F46815612}">
      <dsp:nvSpPr>
        <dsp:cNvPr id="0" name=""/>
        <dsp:cNvSpPr/>
      </dsp:nvSpPr>
      <dsp:spPr>
        <a:xfrm rot="5400000">
          <a:off x="7269690" y="359000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76083-D362-C044-8FDD-39AC510A6B05}">
      <dsp:nvSpPr>
        <dsp:cNvPr id="0" name=""/>
        <dsp:cNvSpPr/>
      </dsp:nvSpPr>
      <dsp:spPr>
        <a:xfrm>
          <a:off x="6378276" y="3712354"/>
          <a:ext cx="1864394" cy="523531"/>
        </a:xfrm>
        <a:prstGeom prst="roundRect">
          <a:avLst>
            <a:gd name="adj" fmla="val 10000"/>
          </a:avLst>
        </a:prstGeom>
        <a:solidFill>
          <a:srgbClr val="F6DF1A">
            <a:alpha val="24888"/>
          </a:srgbClr>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a:t>/</a:t>
          </a:r>
        </a:p>
      </dsp:txBody>
      <dsp:txXfrm>
        <a:off x="6393610" y="3727688"/>
        <a:ext cx="1833726" cy="492863"/>
      </dsp:txXfrm>
    </dsp:sp>
    <dsp:sp modelId="{A3FD40A6-8BF6-0940-B4B0-1FA72F3EF737}">
      <dsp:nvSpPr>
        <dsp:cNvPr id="0" name=""/>
        <dsp:cNvSpPr/>
      </dsp:nvSpPr>
      <dsp:spPr>
        <a:xfrm>
          <a:off x="8503686" y="256209"/>
          <a:ext cx="1864394" cy="132983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de-DE" sz="2200" kern="1200" dirty="0"/>
            <a:t>KI-Output</a:t>
          </a:r>
        </a:p>
      </dsp:txBody>
      <dsp:txXfrm>
        <a:off x="8542635" y="295158"/>
        <a:ext cx="1786496" cy="1251932"/>
      </dsp:txXfrm>
    </dsp:sp>
    <dsp:sp modelId="{F50C8E06-C4C8-2D48-A1E3-AE3B38356629}">
      <dsp:nvSpPr>
        <dsp:cNvPr id="0" name=""/>
        <dsp:cNvSpPr/>
      </dsp:nvSpPr>
      <dsp:spPr>
        <a:xfrm rot="5400000">
          <a:off x="9395100" y="162682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57AABD-93C4-C747-88B9-E14635A391C3}">
      <dsp:nvSpPr>
        <dsp:cNvPr id="0" name=""/>
        <dsp:cNvSpPr/>
      </dsp:nvSpPr>
      <dsp:spPr>
        <a:xfrm>
          <a:off x="8503686" y="1749174"/>
          <a:ext cx="1864394" cy="1800045"/>
        </a:xfrm>
        <a:prstGeom prst="roundRect">
          <a:avLst>
            <a:gd name="adj" fmla="val 10000"/>
          </a:avLst>
        </a:prstGeom>
        <a:solidFill>
          <a:srgbClr val="F6DF1A"/>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Je nach Prompt-Gestaltung</a:t>
          </a:r>
          <a:br>
            <a:rPr lang="de-DE" sz="1600" kern="1200" dirty="0"/>
          </a:br>
          <a:r>
            <a:rPr lang="de-DE" sz="1600" kern="1200" dirty="0"/>
            <a:t>sehr unterschiedlich</a:t>
          </a:r>
        </a:p>
      </dsp:txBody>
      <dsp:txXfrm>
        <a:off x="8556408" y="1801896"/>
        <a:ext cx="1758950" cy="1694601"/>
      </dsp:txXfrm>
    </dsp:sp>
    <dsp:sp modelId="{F640D04F-E100-2C4E-8B7A-6E3E98CBFD59}">
      <dsp:nvSpPr>
        <dsp:cNvPr id="0" name=""/>
        <dsp:cNvSpPr/>
      </dsp:nvSpPr>
      <dsp:spPr>
        <a:xfrm rot="5400000">
          <a:off x="9395100" y="3590003"/>
          <a:ext cx="81567" cy="81567"/>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57A493-24AD-2744-AB92-1F508965C6C6}">
      <dsp:nvSpPr>
        <dsp:cNvPr id="0" name=""/>
        <dsp:cNvSpPr/>
      </dsp:nvSpPr>
      <dsp:spPr>
        <a:xfrm>
          <a:off x="8503686" y="3712354"/>
          <a:ext cx="1864394" cy="523531"/>
        </a:xfrm>
        <a:prstGeom prst="roundRect">
          <a:avLst>
            <a:gd name="adj" fmla="val 10000"/>
          </a:avLst>
        </a:prstGeom>
        <a:solidFill>
          <a:srgbClr val="F6DF1A">
            <a:alpha val="24888"/>
          </a:srgbClr>
        </a:solidFill>
        <a:ln w="12700" cap="flat" cmpd="sng" algn="ctr">
          <a:solidFill>
            <a:srgbClr val="F6DF1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kern="1200" dirty="0"/>
            <a:t>Besondere Kategorien </a:t>
          </a:r>
          <a:br>
            <a:rPr lang="de-DE" sz="1100" kern="1200" dirty="0"/>
          </a:br>
          <a:r>
            <a:rPr lang="de-DE" sz="1100" kern="1200" dirty="0"/>
            <a:t>personenbezogener Daten?</a:t>
          </a:r>
        </a:p>
      </dsp:txBody>
      <dsp:txXfrm>
        <a:off x="8519020" y="3727688"/>
        <a:ext cx="1833726" cy="4928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34B3-EF57-A145-B524-319682023365}">
      <dsp:nvSpPr>
        <dsp:cNvPr id="0" name=""/>
        <dsp:cNvSpPr/>
      </dsp:nvSpPr>
      <dsp:spPr>
        <a:xfrm>
          <a:off x="3286" y="9346"/>
          <a:ext cx="3203971" cy="1065600"/>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de-DE" sz="2000" kern="1200" dirty="0"/>
            <a:t>Lizenz, §§ 31 ff</a:t>
          </a:r>
        </a:p>
      </dsp:txBody>
      <dsp:txXfrm>
        <a:off x="3286" y="9346"/>
        <a:ext cx="3203971" cy="1065600"/>
      </dsp:txXfrm>
    </dsp:sp>
    <dsp:sp modelId="{BEBC5AD5-4593-B140-AD2C-34D53BA4CF57}">
      <dsp:nvSpPr>
        <dsp:cNvPr id="0" name=""/>
        <dsp:cNvSpPr/>
      </dsp:nvSpPr>
      <dsp:spPr>
        <a:xfrm>
          <a:off x="3286" y="1074946"/>
          <a:ext cx="3203971" cy="1625040"/>
        </a:xfrm>
        <a:prstGeom prst="rect">
          <a:avLst/>
        </a:prstGeom>
        <a:solidFill>
          <a:srgbClr val="F6DF1A">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Individuelle Erlaubnis</a:t>
          </a:r>
        </a:p>
        <a:p>
          <a:pPr marL="228600" lvl="1" indent="-228600" algn="l" defTabSz="889000">
            <a:lnSpc>
              <a:spcPct val="90000"/>
            </a:lnSpc>
            <a:spcBef>
              <a:spcPct val="0"/>
            </a:spcBef>
            <a:spcAft>
              <a:spcPct val="15000"/>
            </a:spcAft>
            <a:buChar char="••"/>
          </a:pPr>
          <a:r>
            <a:rPr lang="de-DE" sz="2000" kern="1200" dirty="0"/>
            <a:t>Verlage, Bildarchive</a:t>
          </a:r>
        </a:p>
      </dsp:txBody>
      <dsp:txXfrm>
        <a:off x="3286" y="1074946"/>
        <a:ext cx="3203971" cy="1625040"/>
      </dsp:txXfrm>
    </dsp:sp>
    <dsp:sp modelId="{E55A4809-EDF8-2740-9CA3-C71552342654}">
      <dsp:nvSpPr>
        <dsp:cNvPr id="0" name=""/>
        <dsp:cNvSpPr/>
      </dsp:nvSpPr>
      <dsp:spPr>
        <a:xfrm>
          <a:off x="3655813" y="9346"/>
          <a:ext cx="3203971" cy="1065600"/>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de-DE" sz="2000" kern="1200" dirty="0"/>
            <a:t>§ 44b?</a:t>
          </a:r>
        </a:p>
      </dsp:txBody>
      <dsp:txXfrm>
        <a:off x="3655813" y="9346"/>
        <a:ext cx="3203971" cy="1065600"/>
      </dsp:txXfrm>
    </dsp:sp>
    <dsp:sp modelId="{79F709EB-E253-FC44-9452-02061C971A96}">
      <dsp:nvSpPr>
        <dsp:cNvPr id="0" name=""/>
        <dsp:cNvSpPr/>
      </dsp:nvSpPr>
      <dsp:spPr>
        <a:xfrm>
          <a:off x="3655813" y="1074946"/>
          <a:ext cx="3203971" cy="1625040"/>
        </a:xfrm>
        <a:prstGeom prst="rect">
          <a:avLst/>
        </a:prstGeom>
        <a:solidFill>
          <a:srgbClr val="F6DF1A">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Text u. Data Mining</a:t>
          </a:r>
        </a:p>
        <a:p>
          <a:pPr marL="228600" lvl="1" indent="-228600" algn="l" defTabSz="889000">
            <a:lnSpc>
              <a:spcPct val="90000"/>
            </a:lnSpc>
            <a:spcBef>
              <a:spcPct val="0"/>
            </a:spcBef>
            <a:spcAft>
              <a:spcPct val="15000"/>
            </a:spcAft>
            <a:buChar char="••"/>
          </a:pPr>
          <a:r>
            <a:rPr lang="de-DE" sz="2000" kern="1200" dirty="0"/>
            <a:t>Kommerzielle Nutzung gestattet</a:t>
          </a:r>
        </a:p>
      </dsp:txBody>
      <dsp:txXfrm>
        <a:off x="3655813" y="1074946"/>
        <a:ext cx="3203971" cy="1625040"/>
      </dsp:txXfrm>
    </dsp:sp>
    <dsp:sp modelId="{95F9A07C-4FFA-8E40-BE65-E15ADAAB8D73}">
      <dsp:nvSpPr>
        <dsp:cNvPr id="0" name=""/>
        <dsp:cNvSpPr/>
      </dsp:nvSpPr>
      <dsp:spPr>
        <a:xfrm>
          <a:off x="7308341" y="9346"/>
          <a:ext cx="3203971" cy="1065600"/>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de-DE" sz="2000" kern="1200" dirty="0"/>
            <a:t>§ 60d?</a:t>
          </a:r>
        </a:p>
      </dsp:txBody>
      <dsp:txXfrm>
        <a:off x="7308341" y="9346"/>
        <a:ext cx="3203971" cy="1065600"/>
      </dsp:txXfrm>
    </dsp:sp>
    <dsp:sp modelId="{655FEC9F-3BA7-BD4B-94E6-EB199ED450E6}">
      <dsp:nvSpPr>
        <dsp:cNvPr id="0" name=""/>
        <dsp:cNvSpPr/>
      </dsp:nvSpPr>
      <dsp:spPr>
        <a:xfrm>
          <a:off x="7308341" y="1074946"/>
          <a:ext cx="3203971" cy="1625040"/>
        </a:xfrm>
        <a:prstGeom prst="rect">
          <a:avLst/>
        </a:prstGeom>
        <a:solidFill>
          <a:srgbClr val="F6DF1A">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Text u. Data Mining</a:t>
          </a:r>
        </a:p>
        <a:p>
          <a:pPr marL="228600" lvl="1" indent="-228600" algn="l" defTabSz="889000">
            <a:lnSpc>
              <a:spcPct val="90000"/>
            </a:lnSpc>
            <a:spcBef>
              <a:spcPct val="0"/>
            </a:spcBef>
            <a:spcAft>
              <a:spcPct val="15000"/>
            </a:spcAft>
            <a:buChar char="••"/>
          </a:pPr>
          <a:r>
            <a:rPr lang="de-DE" sz="2000" kern="1200" dirty="0"/>
            <a:t>Wissenschaftliche Forschung</a:t>
          </a:r>
        </a:p>
      </dsp:txBody>
      <dsp:txXfrm>
        <a:off x="7308341" y="1074946"/>
        <a:ext cx="3203971" cy="1625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34B3-EF57-A145-B524-319682023365}">
      <dsp:nvSpPr>
        <dsp:cNvPr id="0" name=""/>
        <dsp:cNvSpPr/>
      </dsp:nvSpPr>
      <dsp:spPr>
        <a:xfrm>
          <a:off x="3286" y="127661"/>
          <a:ext cx="3203971" cy="613348"/>
        </a:xfrm>
        <a:prstGeom prst="rect">
          <a:avLst/>
        </a:prstGeom>
        <a:solidFill>
          <a:srgbClr val="F6DF1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de-DE" sz="1700" kern="1200" dirty="0">
              <a:solidFill>
                <a:schemeClr val="tx1"/>
              </a:solidFill>
            </a:rPr>
            <a:t>Bestandteile </a:t>
          </a:r>
          <a:br>
            <a:rPr lang="de-DE" sz="1700" kern="1200" dirty="0">
              <a:solidFill>
                <a:schemeClr val="tx1"/>
              </a:solidFill>
            </a:rPr>
          </a:br>
          <a:r>
            <a:rPr lang="de-DE" sz="1700" kern="1200" dirty="0">
              <a:solidFill>
                <a:schemeClr val="tx1"/>
              </a:solidFill>
            </a:rPr>
            <a:t>des KI-Output</a:t>
          </a:r>
        </a:p>
      </dsp:txBody>
      <dsp:txXfrm>
        <a:off x="3286" y="127661"/>
        <a:ext cx="3203971" cy="613348"/>
      </dsp:txXfrm>
    </dsp:sp>
    <dsp:sp modelId="{BEBC5AD5-4593-B140-AD2C-34D53BA4CF57}">
      <dsp:nvSpPr>
        <dsp:cNvPr id="0" name=""/>
        <dsp:cNvSpPr/>
      </dsp:nvSpPr>
      <dsp:spPr>
        <a:xfrm>
          <a:off x="3286" y="741009"/>
          <a:ext cx="3203971" cy="2706570"/>
        </a:xfrm>
        <a:prstGeom prst="rect">
          <a:avLst/>
        </a:prstGeom>
        <a:solidFill>
          <a:srgbClr val="F6DF1A">
            <a:alpha val="2520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Wingdings" pitchFamily="2" charset="2"/>
            <a:buChar char="••"/>
          </a:pPr>
          <a:r>
            <a:rPr lang="de-DE" sz="1700" kern="1200" dirty="0"/>
            <a:t>Sofern urheberrechtlich geschützte Materialien Dritter</a:t>
          </a:r>
        </a:p>
        <a:p>
          <a:pPr marL="171450" lvl="1" indent="-171450" algn="l" defTabSz="755650">
            <a:lnSpc>
              <a:spcPct val="90000"/>
            </a:lnSpc>
            <a:spcBef>
              <a:spcPct val="0"/>
            </a:spcBef>
            <a:spcAft>
              <a:spcPct val="15000"/>
            </a:spcAft>
            <a:buFont typeface="Wingdings" pitchFamily="2" charset="2"/>
            <a:buChar char="••"/>
          </a:pPr>
          <a:r>
            <a:rPr lang="de-DE" sz="1700" kern="1200" dirty="0"/>
            <a:t>Abhängig von Prompt-Gestaltung + KI-System</a:t>
          </a:r>
        </a:p>
        <a:p>
          <a:pPr marL="171450" lvl="1" indent="-171450" algn="l" defTabSz="755650">
            <a:lnSpc>
              <a:spcPct val="90000"/>
            </a:lnSpc>
            <a:spcBef>
              <a:spcPct val="0"/>
            </a:spcBef>
            <a:spcAft>
              <a:spcPct val="15000"/>
            </a:spcAft>
            <a:buFont typeface="Wingdings" pitchFamily="2" charset="2"/>
            <a:buChar char="••"/>
          </a:pPr>
          <a:r>
            <a:rPr lang="de-DE" sz="1700" kern="1200" dirty="0"/>
            <a:t>z. B.: Wortgetreue Wiedergabe eines Textes gezielt herbeigeführt</a:t>
          </a:r>
        </a:p>
        <a:p>
          <a:pPr marL="171450" lvl="1" indent="-171450" algn="l" defTabSz="755650">
            <a:lnSpc>
              <a:spcPct val="90000"/>
            </a:lnSpc>
            <a:spcBef>
              <a:spcPct val="0"/>
            </a:spcBef>
            <a:spcAft>
              <a:spcPct val="15000"/>
            </a:spcAft>
            <a:buFont typeface="Wingdings" pitchFamily="2" charset="2"/>
            <a:buChar char="••"/>
          </a:pPr>
          <a:r>
            <a:rPr lang="de-DE" sz="1700" kern="1200" dirty="0"/>
            <a:t>KI-generierte Übersetzung noch geschützter Werke</a:t>
          </a:r>
        </a:p>
      </dsp:txBody>
      <dsp:txXfrm>
        <a:off x="3286" y="741009"/>
        <a:ext cx="3203971" cy="2706570"/>
      </dsp:txXfrm>
    </dsp:sp>
    <dsp:sp modelId="{E55A4809-EDF8-2740-9CA3-C71552342654}">
      <dsp:nvSpPr>
        <dsp:cNvPr id="0" name=""/>
        <dsp:cNvSpPr/>
      </dsp:nvSpPr>
      <dsp:spPr>
        <a:xfrm>
          <a:off x="3655813" y="127661"/>
          <a:ext cx="3203971" cy="613348"/>
        </a:xfrm>
        <a:prstGeom prst="rect">
          <a:avLst/>
        </a:prstGeom>
        <a:solidFill>
          <a:srgbClr val="F6DF1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de-DE" sz="1700" kern="1200" dirty="0">
              <a:solidFill>
                <a:schemeClr val="tx1"/>
              </a:solidFill>
            </a:rPr>
            <a:t>Bearbeitungen </a:t>
          </a:r>
          <a:br>
            <a:rPr lang="de-DE" sz="1700" kern="1200" dirty="0">
              <a:solidFill>
                <a:schemeClr val="tx1"/>
              </a:solidFill>
            </a:rPr>
          </a:br>
          <a:r>
            <a:rPr lang="de-DE" sz="1700" kern="1200" dirty="0">
              <a:solidFill>
                <a:schemeClr val="tx1"/>
              </a:solidFill>
            </a:rPr>
            <a:t>von KI-Output </a:t>
          </a:r>
        </a:p>
      </dsp:txBody>
      <dsp:txXfrm>
        <a:off x="3655813" y="127661"/>
        <a:ext cx="3203971" cy="613348"/>
      </dsp:txXfrm>
    </dsp:sp>
    <dsp:sp modelId="{79F709EB-E253-FC44-9452-02061C971A96}">
      <dsp:nvSpPr>
        <dsp:cNvPr id="0" name=""/>
        <dsp:cNvSpPr/>
      </dsp:nvSpPr>
      <dsp:spPr>
        <a:xfrm>
          <a:off x="3655813" y="741009"/>
          <a:ext cx="3203971" cy="2706570"/>
        </a:xfrm>
        <a:prstGeom prst="rect">
          <a:avLst/>
        </a:prstGeom>
        <a:solidFill>
          <a:srgbClr val="F6DF1A">
            <a:alpha val="2520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Wingdings" pitchFamily="2" charset="2"/>
            <a:buChar char="••"/>
          </a:pPr>
          <a:r>
            <a:rPr lang="de-DE" sz="1700" kern="1200" dirty="0">
              <a:solidFill>
                <a:schemeClr val="tx1"/>
              </a:solidFill>
            </a:rPr>
            <a:t>Sofern durch Menschen + </a:t>
          </a:r>
          <a:r>
            <a:rPr lang="de-DE" sz="1700" kern="1200" dirty="0"/>
            <a:t>nicht nur unerheblich</a:t>
          </a:r>
        </a:p>
        <a:p>
          <a:pPr marL="171450" lvl="1" indent="-171450" algn="l" defTabSz="755650">
            <a:lnSpc>
              <a:spcPct val="90000"/>
            </a:lnSpc>
            <a:spcBef>
              <a:spcPct val="0"/>
            </a:spcBef>
            <a:spcAft>
              <a:spcPct val="15000"/>
            </a:spcAft>
            <a:buFont typeface="Wingdings" pitchFamily="2" charset="2"/>
            <a:buChar char="••"/>
          </a:pPr>
          <a:r>
            <a:rPr lang="de-DE" sz="1700" kern="1200" dirty="0"/>
            <a:t>KI-System dient dann vorrangig als Werkzeug, ähnlich Photoshop</a:t>
          </a:r>
        </a:p>
        <a:p>
          <a:pPr marL="171450" lvl="1" indent="-171450" algn="l" defTabSz="755650">
            <a:lnSpc>
              <a:spcPct val="90000"/>
            </a:lnSpc>
            <a:spcBef>
              <a:spcPct val="0"/>
            </a:spcBef>
            <a:spcAft>
              <a:spcPct val="15000"/>
            </a:spcAft>
            <a:buFont typeface="Wingdings" pitchFamily="2" charset="2"/>
            <a:buChar char="••"/>
          </a:pPr>
          <a:r>
            <a:rPr lang="de-DE" sz="1700" kern="1200" dirty="0"/>
            <a:t>Grundsätze aus </a:t>
          </a:r>
          <a:r>
            <a:rPr lang="de-DE" sz="1700" kern="1200" dirty="0">
              <a:hlinkClick xmlns:r="http://schemas.openxmlformats.org/officeDocument/2006/relationships" r:id="rId1"/>
            </a:rPr>
            <a:t>Urteil</a:t>
          </a:r>
          <a:r>
            <a:rPr lang="de-DE" sz="1700" kern="1200" dirty="0"/>
            <a:t> </a:t>
          </a:r>
          <a:br>
            <a:rPr lang="de-DE" sz="1700" kern="1200" dirty="0"/>
          </a:br>
          <a:r>
            <a:rPr lang="de-DE" sz="1700" kern="1200" dirty="0"/>
            <a:t>aus China, (Jan./2024) </a:t>
          </a:r>
          <a:br>
            <a:rPr lang="de-DE" sz="1700" kern="1200" dirty="0"/>
          </a:br>
          <a:r>
            <a:rPr lang="de-DE" sz="1700" kern="1200" dirty="0"/>
            <a:t>(hier: Reproduzierbarkeit)</a:t>
          </a:r>
        </a:p>
        <a:p>
          <a:pPr marL="171450" lvl="1" indent="-171450" algn="l" defTabSz="755650">
            <a:lnSpc>
              <a:spcPct val="90000"/>
            </a:lnSpc>
            <a:spcBef>
              <a:spcPct val="0"/>
            </a:spcBef>
            <a:spcAft>
              <a:spcPct val="15000"/>
            </a:spcAft>
            <a:buFont typeface="Wingdings" pitchFamily="2" charset="2"/>
            <a:buChar char="••"/>
          </a:pPr>
          <a:r>
            <a:rPr lang="de-DE" sz="1700" kern="1200" dirty="0">
              <a:hlinkClick xmlns:r="http://schemas.openxmlformats.org/officeDocument/2006/relationships" r:id="rId2"/>
            </a:rPr>
            <a:t>Hybride Texte</a:t>
          </a:r>
          <a:r>
            <a:rPr lang="de-DE" sz="1700" kern="1200" dirty="0"/>
            <a:t>? (Bsp.: Copilot)</a:t>
          </a:r>
        </a:p>
      </dsp:txBody>
      <dsp:txXfrm>
        <a:off x="3655813" y="741009"/>
        <a:ext cx="3203971" cy="2706570"/>
      </dsp:txXfrm>
    </dsp:sp>
    <dsp:sp modelId="{95F9A07C-4FFA-8E40-BE65-E15ADAAB8D73}">
      <dsp:nvSpPr>
        <dsp:cNvPr id="0" name=""/>
        <dsp:cNvSpPr/>
      </dsp:nvSpPr>
      <dsp:spPr>
        <a:xfrm>
          <a:off x="7308341" y="127661"/>
          <a:ext cx="3203971" cy="613348"/>
        </a:xfrm>
        <a:prstGeom prst="rect">
          <a:avLst/>
        </a:prstGeom>
        <a:solidFill>
          <a:srgbClr val="F6DF1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de-DE" sz="1700" kern="1200" dirty="0">
              <a:solidFill>
                <a:schemeClr val="tx1"/>
              </a:solidFill>
            </a:rPr>
            <a:t>Prompts/</a:t>
          </a:r>
          <a:br>
            <a:rPr lang="de-DE" sz="1700" kern="1200" dirty="0">
              <a:solidFill>
                <a:schemeClr val="tx1"/>
              </a:solidFill>
            </a:rPr>
          </a:br>
          <a:r>
            <a:rPr lang="de-DE" sz="1700" kern="1200" dirty="0">
              <a:solidFill>
                <a:schemeClr val="tx1"/>
              </a:solidFill>
            </a:rPr>
            <a:t>Eingaben</a:t>
          </a:r>
        </a:p>
      </dsp:txBody>
      <dsp:txXfrm>
        <a:off x="7308341" y="127661"/>
        <a:ext cx="3203971" cy="613348"/>
      </dsp:txXfrm>
    </dsp:sp>
    <dsp:sp modelId="{655FEC9F-3BA7-BD4B-94E6-EB199ED450E6}">
      <dsp:nvSpPr>
        <dsp:cNvPr id="0" name=""/>
        <dsp:cNvSpPr/>
      </dsp:nvSpPr>
      <dsp:spPr>
        <a:xfrm>
          <a:off x="7308341" y="741009"/>
          <a:ext cx="3203971" cy="2706570"/>
        </a:xfrm>
        <a:prstGeom prst="rect">
          <a:avLst/>
        </a:prstGeom>
        <a:solidFill>
          <a:srgbClr val="F6DF1A">
            <a:alpha val="2520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Wingdings" pitchFamily="2" charset="2"/>
            <a:buChar char="••"/>
          </a:pPr>
          <a:r>
            <a:rPr lang="de-DE" sz="1700" kern="1200" dirty="0"/>
            <a:t>Je nach Originalität und Ausgestaltung</a:t>
          </a:r>
        </a:p>
        <a:p>
          <a:pPr marL="171450" lvl="1" indent="-171450" algn="l" defTabSz="755650">
            <a:lnSpc>
              <a:spcPct val="90000"/>
            </a:lnSpc>
            <a:spcBef>
              <a:spcPct val="0"/>
            </a:spcBef>
            <a:spcAft>
              <a:spcPct val="15000"/>
            </a:spcAft>
            <a:buFont typeface="Wingdings" pitchFamily="2" charset="2"/>
            <a:buChar char="••"/>
          </a:pPr>
          <a:r>
            <a:rPr lang="de-DE" sz="1700" kern="1200" dirty="0"/>
            <a:t>Sofern nicht bloße technische Anweisung</a:t>
          </a:r>
        </a:p>
        <a:p>
          <a:pPr marL="171450" lvl="1" indent="-171450" algn="l" defTabSz="755650">
            <a:lnSpc>
              <a:spcPct val="90000"/>
            </a:lnSpc>
            <a:spcBef>
              <a:spcPct val="0"/>
            </a:spcBef>
            <a:spcAft>
              <a:spcPct val="15000"/>
            </a:spcAft>
            <a:buFont typeface="Wingdings" pitchFamily="2" charset="2"/>
            <a:buChar char="••"/>
          </a:pPr>
          <a:r>
            <a:rPr lang="de-DE" sz="1700" kern="1200" dirty="0"/>
            <a:t>Abgrenzung stark einzelfallabhängig</a:t>
          </a:r>
        </a:p>
        <a:p>
          <a:pPr marL="171450" lvl="1" indent="-171450" algn="l" defTabSz="755650">
            <a:lnSpc>
              <a:spcPct val="90000"/>
            </a:lnSpc>
            <a:spcBef>
              <a:spcPct val="0"/>
            </a:spcBef>
            <a:spcAft>
              <a:spcPct val="15000"/>
            </a:spcAft>
            <a:buFont typeface="Wingdings" pitchFamily="2" charset="2"/>
            <a:buChar char="••"/>
          </a:pPr>
          <a:r>
            <a:rPr lang="de-DE" sz="1700" kern="1200" dirty="0"/>
            <a:t>Rechtsprechung bleibt abzuwarten</a:t>
          </a:r>
        </a:p>
        <a:p>
          <a:pPr marL="171450" lvl="1" indent="-171450" algn="l" defTabSz="755650">
            <a:lnSpc>
              <a:spcPct val="90000"/>
            </a:lnSpc>
            <a:spcBef>
              <a:spcPct val="0"/>
            </a:spcBef>
            <a:spcAft>
              <a:spcPct val="15000"/>
            </a:spcAft>
            <a:buFont typeface="Wingdings" pitchFamily="2" charset="2"/>
            <a:buChar char="••"/>
          </a:pPr>
          <a:r>
            <a:rPr lang="de-DE" sz="1700" kern="1200" dirty="0"/>
            <a:t>s. auch </a:t>
          </a:r>
          <a:r>
            <a:rPr lang="de-DE" sz="1700" kern="1200" dirty="0">
              <a:hlinkClick xmlns:r="http://schemas.openxmlformats.org/officeDocument/2006/relationships" r:id="rId3"/>
            </a:rPr>
            <a:t>Lauber-Rönsberg, A</a:t>
          </a:r>
          <a:r>
            <a:rPr lang="de-DE" sz="1700" kern="1200" dirty="0"/>
            <a:t>. </a:t>
          </a:r>
        </a:p>
      </dsp:txBody>
      <dsp:txXfrm>
        <a:off x="7308341" y="741009"/>
        <a:ext cx="3203971" cy="27065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F94BCD7-A718-B741-AC28-CC51768A5C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Roboto" panose="02000000000000000000" pitchFamily="2" charset="0"/>
              <a:ea typeface="Roboto" panose="02000000000000000000" pitchFamily="2" charset="0"/>
            </a:endParaRPr>
          </a:p>
        </p:txBody>
      </p:sp>
      <p:sp>
        <p:nvSpPr>
          <p:cNvPr id="3" name="Datumsplatzhalter 2">
            <a:extLst>
              <a:ext uri="{FF2B5EF4-FFF2-40B4-BE49-F238E27FC236}">
                <a16:creationId xmlns:a16="http://schemas.microsoft.com/office/drawing/2014/main" id="{632D72D1-1F74-2043-8F51-CDE726F701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BE4539-7FDB-D140-825D-26B7DF500716}" type="datetimeFigureOut">
              <a:rPr lang="de-DE" smtClean="0">
                <a:latin typeface="Roboto" panose="02000000000000000000" pitchFamily="2" charset="0"/>
                <a:ea typeface="Roboto" panose="02000000000000000000" pitchFamily="2" charset="0"/>
              </a:rPr>
              <a:t>27.02.2024</a:t>
            </a:fld>
            <a:endParaRPr lang="de-DE">
              <a:latin typeface="Roboto" panose="02000000000000000000" pitchFamily="2" charset="0"/>
              <a:ea typeface="Roboto" panose="02000000000000000000" pitchFamily="2" charset="0"/>
            </a:endParaRPr>
          </a:p>
        </p:txBody>
      </p:sp>
      <p:sp>
        <p:nvSpPr>
          <p:cNvPr id="4" name="Fußzeilenplatzhalter 3">
            <a:extLst>
              <a:ext uri="{FF2B5EF4-FFF2-40B4-BE49-F238E27FC236}">
                <a16:creationId xmlns:a16="http://schemas.microsoft.com/office/drawing/2014/main" id="{EF92A26A-EA2B-8C43-82E9-33A27510EB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Roboto" panose="02000000000000000000" pitchFamily="2" charset="0"/>
              <a:ea typeface="Roboto" panose="02000000000000000000" pitchFamily="2" charset="0"/>
            </a:endParaRPr>
          </a:p>
        </p:txBody>
      </p:sp>
      <p:sp>
        <p:nvSpPr>
          <p:cNvPr id="5" name="Foliennummernplatzhalter 4">
            <a:extLst>
              <a:ext uri="{FF2B5EF4-FFF2-40B4-BE49-F238E27FC236}">
                <a16:creationId xmlns:a16="http://schemas.microsoft.com/office/drawing/2014/main" id="{7D513AE1-06B8-FC42-B04F-F2B79A74B1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EF92F3-D4F8-A346-8276-19B712F6EA2C}" type="slidenum">
              <a:rPr lang="de-DE" smtClean="0">
                <a:latin typeface="Roboto" panose="02000000000000000000" pitchFamily="2" charset="0"/>
                <a:ea typeface="Roboto" panose="02000000000000000000" pitchFamily="2" charset="0"/>
              </a:rPr>
              <a:t>‹Nr.›</a:t>
            </a:fld>
            <a:endParaRPr lang="de-DE">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00191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ea typeface="Roboto" panose="02000000000000000000" pitchFamily="2" charset="0"/>
              </a:defRPr>
            </a:lvl1pPr>
          </a:lstStyle>
          <a:p>
            <a:endParaRPr lang="de-DE">
              <a:latin typeface="Roboto" panose="02000000000000000000" pitchFamily="2" charset="0"/>
              <a:ea typeface="Roboto" panose="02000000000000000000" pitchFamily="2" charset="0"/>
            </a:endParaRP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ea typeface="Roboto" panose="02000000000000000000" pitchFamily="2" charset="0"/>
              </a:defRPr>
            </a:lvl1pPr>
          </a:lstStyle>
          <a:p>
            <a:fld id="{5B5A60CB-2C72-214D-943C-39385FA359B5}" type="datetimeFigureOut">
              <a:rPr lang="de-DE" smtClean="0"/>
              <a:pPr/>
              <a:t>27.02.2024</a:t>
            </a:fld>
            <a:endParaRPr lang="de-DE">
              <a:latin typeface="Roboto" panose="02000000000000000000" pitchFamily="2" charset="0"/>
              <a:ea typeface="Roboto" panose="02000000000000000000" pitchFamily="2" charset="0"/>
            </a:endParaRPr>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ea typeface="Roboto" panose="02000000000000000000" pitchFamily="2" charset="0"/>
              </a:defRPr>
            </a:lvl1pPr>
          </a:lstStyle>
          <a:p>
            <a:endParaRPr lang="de-DE">
              <a:latin typeface="Roboto" panose="02000000000000000000" pitchFamily="2" charset="0"/>
              <a:ea typeface="Roboto" panose="02000000000000000000" pitchFamily="2" charset="0"/>
            </a:endParaRP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ea typeface="Roboto" panose="02000000000000000000" pitchFamily="2" charset="0"/>
              </a:defRPr>
            </a:lvl1pPr>
          </a:lstStyle>
          <a:p>
            <a:fld id="{53D6E6D2-1922-B349-BFF4-A6C276C792D4}" type="slidenum">
              <a:rPr lang="de-DE" smtClean="0"/>
              <a:pPr/>
              <a:t>‹Nr.›</a:t>
            </a:fld>
            <a:endParaRPr lang="de-DE">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6104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D6E6D2-1922-B349-BFF4-A6C276C792D4}" type="slidenum">
              <a:rPr lang="de-DE" smtClean="0"/>
              <a:pPr/>
              <a:t>30</a:t>
            </a:fld>
            <a:endParaRPr lang="de-DE">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20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D6E6D2-1922-B349-BFF4-A6C276C792D4}" type="slidenum">
              <a:rPr lang="de-DE" smtClean="0"/>
              <a:pPr/>
              <a:t>89</a:t>
            </a:fld>
            <a:endParaRPr lang="de-DE">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94831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2AE520E-5F5E-7A44-8FF3-6D3A7C0F8D9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397250" y="2076450"/>
            <a:ext cx="5397500" cy="2705100"/>
          </a:xfrm>
          <a:prstGeom prst="rect">
            <a:avLst/>
          </a:prstGeom>
        </p:spPr>
      </p:pic>
    </p:spTree>
    <p:extLst>
      <p:ext uri="{BB962C8B-B14F-4D97-AF65-F5344CB8AC3E}">
        <p14:creationId xmlns:p14="http://schemas.microsoft.com/office/powerpoint/2010/main" val="359194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6C097-A18B-C24D-A228-22523E0146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86DACE8-790F-544A-99E9-5ABA19964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6DA1152-92C4-594A-9880-E9EE9A2D8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E96AA9C-6163-6044-B707-54D45BAC2DB0}"/>
              </a:ext>
            </a:extLst>
          </p:cNvPr>
          <p:cNvSpPr>
            <a:spLocks noGrp="1"/>
          </p:cNvSpPr>
          <p:nvPr>
            <p:ph type="dt" sz="half" idx="10"/>
          </p:nvPr>
        </p:nvSpPr>
        <p:spPr>
          <a:xfrm>
            <a:off x="838200" y="6356350"/>
            <a:ext cx="2743200" cy="365125"/>
          </a:xfrm>
          <a:prstGeom prst="rect">
            <a:avLst/>
          </a:prstGeom>
        </p:spPr>
        <p:txBody>
          <a:bodyPr/>
          <a:lstStyle/>
          <a:p>
            <a:fld id="{D4CAF006-34C8-314A-A8F8-C81502F97139}" type="datetime1">
              <a:rPr lang="de-DE" smtClean="0"/>
              <a:t>27.02.2024</a:t>
            </a:fld>
            <a:endParaRPr lang="de-DE"/>
          </a:p>
        </p:txBody>
      </p:sp>
      <p:sp>
        <p:nvSpPr>
          <p:cNvPr id="6" name="Fußzeilenplatzhalter 5">
            <a:extLst>
              <a:ext uri="{FF2B5EF4-FFF2-40B4-BE49-F238E27FC236}">
                <a16:creationId xmlns:a16="http://schemas.microsoft.com/office/drawing/2014/main" id="{8F0FC47E-78C5-F240-975D-45FE1A357168}"/>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7" name="Foliennummernplatzhalter 6">
            <a:extLst>
              <a:ext uri="{FF2B5EF4-FFF2-40B4-BE49-F238E27FC236}">
                <a16:creationId xmlns:a16="http://schemas.microsoft.com/office/drawing/2014/main" id="{DA419E2F-8BF5-6044-BDCB-0E111B986182}"/>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231831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41C2C-7F49-6B42-884E-985301017A3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25C3301-FF7B-CE4F-AF18-212F1315D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749EE1B8-E82E-CF42-AAAF-4AE43A834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18F885C-FC85-7B45-A4D4-E9B78119045C}"/>
              </a:ext>
            </a:extLst>
          </p:cNvPr>
          <p:cNvSpPr>
            <a:spLocks noGrp="1"/>
          </p:cNvSpPr>
          <p:nvPr>
            <p:ph type="dt" sz="half" idx="10"/>
          </p:nvPr>
        </p:nvSpPr>
        <p:spPr>
          <a:xfrm>
            <a:off x="838200" y="6356350"/>
            <a:ext cx="2743200" cy="365125"/>
          </a:xfrm>
          <a:prstGeom prst="rect">
            <a:avLst/>
          </a:prstGeom>
        </p:spPr>
        <p:txBody>
          <a:bodyPr/>
          <a:lstStyle/>
          <a:p>
            <a:fld id="{F66F6914-2FFD-FB40-B0B2-A62BAB32E82C}" type="datetime1">
              <a:rPr lang="de-DE" smtClean="0"/>
              <a:t>27.02.2024</a:t>
            </a:fld>
            <a:endParaRPr lang="de-DE"/>
          </a:p>
        </p:txBody>
      </p:sp>
      <p:sp>
        <p:nvSpPr>
          <p:cNvPr id="6" name="Fußzeilenplatzhalter 5">
            <a:extLst>
              <a:ext uri="{FF2B5EF4-FFF2-40B4-BE49-F238E27FC236}">
                <a16:creationId xmlns:a16="http://schemas.microsoft.com/office/drawing/2014/main" id="{362EA8CC-A708-5B47-84AA-8A66617C355D}"/>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7" name="Foliennummernplatzhalter 6">
            <a:extLst>
              <a:ext uri="{FF2B5EF4-FFF2-40B4-BE49-F238E27FC236}">
                <a16:creationId xmlns:a16="http://schemas.microsoft.com/office/drawing/2014/main" id="{CEFD3617-4C63-8E4E-A5DF-1F0878593E41}"/>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1510956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bg1"/>
        </a:solidFill>
        <a:effectLst/>
      </p:bgPr>
    </p:bg>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61BE422E-99B8-F34C-848C-FAB001B8034C}"/>
              </a:ext>
            </a:extLst>
          </p:cNvPr>
          <p:cNvPicPr>
            <a:picLocks noChangeAspect="1"/>
          </p:cNvPicPr>
          <p:nvPr userDrawn="1"/>
        </p:nvPicPr>
        <p:blipFill>
          <a:blip r:embed="rId2"/>
          <a:stretch>
            <a:fillRect/>
          </a:stretch>
        </p:blipFill>
        <p:spPr>
          <a:xfrm>
            <a:off x="4513580" y="4516910"/>
            <a:ext cx="2921000" cy="954095"/>
          </a:xfrm>
          <a:prstGeom prst="rect">
            <a:avLst/>
          </a:prstGeom>
        </p:spPr>
      </p:pic>
      <p:sp>
        <p:nvSpPr>
          <p:cNvPr id="6" name="Titel 1">
            <a:extLst>
              <a:ext uri="{FF2B5EF4-FFF2-40B4-BE49-F238E27FC236}">
                <a16:creationId xmlns:a16="http://schemas.microsoft.com/office/drawing/2014/main" id="{77A521E3-96AD-8842-B99B-A37FE2591861}"/>
              </a:ext>
            </a:extLst>
          </p:cNvPr>
          <p:cNvSpPr>
            <a:spLocks noGrp="1"/>
          </p:cNvSpPr>
          <p:nvPr>
            <p:ph type="ctrTitle" hasCustomPrompt="1"/>
          </p:nvPr>
        </p:nvSpPr>
        <p:spPr>
          <a:xfrm>
            <a:off x="1402080" y="1157606"/>
            <a:ext cx="9144000" cy="1265237"/>
          </a:xfrm>
        </p:spPr>
        <p:txBody>
          <a:bodyPr anchor="b">
            <a:normAutofit/>
          </a:bodyPr>
          <a:lstStyle>
            <a:lvl1pPr algn="ctr">
              <a:defRPr sz="3200"/>
            </a:lvl1pPr>
          </a:lstStyle>
          <a:p>
            <a:r>
              <a:rPr lang="de-DE"/>
              <a:t>Vielen Dank</a:t>
            </a:r>
          </a:p>
        </p:txBody>
      </p:sp>
      <p:sp>
        <p:nvSpPr>
          <p:cNvPr id="4" name="Rechteck 3">
            <a:extLst>
              <a:ext uri="{FF2B5EF4-FFF2-40B4-BE49-F238E27FC236}">
                <a16:creationId xmlns:a16="http://schemas.microsoft.com/office/drawing/2014/main" id="{265B0397-8FD4-AC45-8CED-D0A0F97096CA}"/>
              </a:ext>
            </a:extLst>
          </p:cNvPr>
          <p:cNvSpPr/>
          <p:nvPr userDrawn="1"/>
        </p:nvSpPr>
        <p:spPr>
          <a:xfrm>
            <a:off x="1351280" y="5834895"/>
            <a:ext cx="9489440" cy="61555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de-DE" sz="1200" err="1">
                <a:solidFill>
                  <a:srgbClr val="2E5266"/>
                </a:solidFill>
                <a:effectLst/>
                <a:latin typeface="Roboto" panose="02000000000000000000" pitchFamily="2" charset="0"/>
              </a:rPr>
              <a:t>info@mmkh.de</a:t>
            </a:r>
            <a:r>
              <a:rPr lang="de-DE" sz="1200">
                <a:solidFill>
                  <a:srgbClr val="2E5266"/>
                </a:solidFill>
                <a:effectLst/>
                <a:latin typeface="Roboto" panose="02000000000000000000" pitchFamily="2" charset="0"/>
              </a:rPr>
              <a:t>    |    </a:t>
            </a:r>
            <a:r>
              <a:rPr lang="de-DE" sz="1200" err="1">
                <a:solidFill>
                  <a:srgbClr val="2E5266"/>
                </a:solidFill>
                <a:effectLst/>
                <a:latin typeface="Roboto" panose="02000000000000000000" pitchFamily="2" charset="0"/>
              </a:rPr>
              <a:t>www.mmkh.</a:t>
            </a:r>
            <a:r>
              <a:rPr lang="de-DE" sz="1200" err="1">
                <a:solidFill>
                  <a:schemeClr val="tx2"/>
                </a:solidFill>
                <a:effectLst/>
                <a:latin typeface="Roboto" panose="02000000000000000000" pitchFamily="2" charset="0"/>
                <a:ea typeface="Roboto" panose="02000000000000000000" pitchFamily="2" charset="0"/>
              </a:rPr>
              <a:t>de</a:t>
            </a:r>
            <a:r>
              <a:rPr lang="de-DE" sz="1200">
                <a:solidFill>
                  <a:schemeClr val="tx2"/>
                </a:solidFill>
                <a:effectLst/>
                <a:latin typeface="Roboto" panose="02000000000000000000" pitchFamily="2" charset="0"/>
                <a:ea typeface="Roboto" panose="02000000000000000000" pitchFamily="2" charset="0"/>
              </a:rPr>
              <a:t>    |    </a:t>
            </a:r>
            <a:r>
              <a:rPr lang="de-DE" sz="1200" kern="1200">
                <a:solidFill>
                  <a:schemeClr val="tx2"/>
                </a:solidFill>
                <a:effectLst/>
                <a:latin typeface="Roboto" panose="02000000000000000000" pitchFamily="2" charset="0"/>
                <a:ea typeface="Roboto" panose="02000000000000000000" pitchFamily="2" charset="0"/>
                <a:cs typeface="+mn-cs"/>
              </a:rPr>
              <a:t>Saarlandstr. 30, 22303 Hamburg    | +49 40 303 85 79-0</a:t>
            </a:r>
            <a:endParaRPr lang="de-DE" sz="1200">
              <a:solidFill>
                <a:srgbClr val="2E5266"/>
              </a:solidFill>
              <a:effectLst/>
              <a:latin typeface="Roboto" panose="02000000000000000000" pitchFamily="2" charset="0"/>
            </a:endParaRPr>
          </a:p>
          <a:p>
            <a:pPr algn="ctr">
              <a:lnSpc>
                <a:spcPct val="150000"/>
              </a:lnSpc>
            </a:pPr>
            <a:r>
              <a:rPr lang="de-DE" sz="1200">
                <a:solidFill>
                  <a:srgbClr val="2E5266"/>
                </a:solidFill>
                <a:effectLst/>
                <a:latin typeface="Roboto" panose="02000000000000000000" pitchFamily="2" charset="0"/>
              </a:rPr>
              <a:t>Registergericht Hamburg HRB 82237   |   </a:t>
            </a:r>
            <a:r>
              <a:rPr lang="de-DE" sz="1200">
                <a:solidFill>
                  <a:schemeClr val="tx2"/>
                </a:solidFill>
                <a:effectLst/>
                <a:latin typeface="Roboto" panose="02000000000000000000" pitchFamily="2" charset="0"/>
              </a:rPr>
              <a:t>Geschäftsführer: Dr. Marc Göcks   |   Vorsitzende </a:t>
            </a:r>
            <a:r>
              <a:rPr lang="de-DE" sz="1200">
                <a:solidFill>
                  <a:srgbClr val="2E5266"/>
                </a:solidFill>
                <a:effectLst/>
                <a:latin typeface="Roboto" panose="02000000000000000000" pitchFamily="2" charset="0"/>
              </a:rPr>
              <a:t>des Aufsichtsrats: Stephanie Egerland</a:t>
            </a:r>
          </a:p>
        </p:txBody>
      </p:sp>
    </p:spTree>
    <p:extLst>
      <p:ext uri="{BB962C8B-B14F-4D97-AF65-F5344CB8AC3E}">
        <p14:creationId xmlns:p14="http://schemas.microsoft.com/office/powerpoint/2010/main" val="27043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elfoli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E1797-3288-DA4F-9E04-82FC4E930D8A}"/>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A2AE2EA-0916-D34D-B6DA-9AA962C70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78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E1797-3288-DA4F-9E04-82FC4E930D8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A2AE2EA-0916-D34D-B6DA-9AA962C70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40822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684EE-7DB5-F646-8647-7B9D1771D82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1F2EB0E-3CCE-A846-A410-892FCC42ECBA}"/>
              </a:ext>
            </a:extLst>
          </p:cNvPr>
          <p:cNvSpPr>
            <a:spLocks noGrp="1"/>
          </p:cNvSpPr>
          <p:nvPr>
            <p:ph idx="1"/>
          </p:nvPr>
        </p:nvSpPr>
        <p:spPr/>
        <p:txBody>
          <a:bodyPr/>
          <a:lstStyle>
            <a:lvl1pPr>
              <a:lnSpc>
                <a:spcPct val="100000"/>
              </a:lnSpc>
              <a:defRPr>
                <a:ln>
                  <a:noFill/>
                </a:ln>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9C129BC-A811-C14B-96BA-E88DF0189EB6}"/>
              </a:ext>
            </a:extLst>
          </p:cNvPr>
          <p:cNvSpPr>
            <a:spLocks noGrp="1"/>
          </p:cNvSpPr>
          <p:nvPr>
            <p:ph type="dt" sz="half" idx="10"/>
          </p:nvPr>
        </p:nvSpPr>
        <p:spPr>
          <a:xfrm>
            <a:off x="838200" y="6356350"/>
            <a:ext cx="2743200" cy="365125"/>
          </a:xfrm>
          <a:prstGeom prst="rect">
            <a:avLst/>
          </a:prstGeom>
        </p:spPr>
        <p:txBody>
          <a:bodyPr/>
          <a:lstStyle/>
          <a:p>
            <a:fld id="{2A1F7BBE-7E29-6145-8A45-4E36C2B92B8C}" type="datetime1">
              <a:rPr lang="de-DE" smtClean="0"/>
              <a:t>27.02.2024</a:t>
            </a:fld>
            <a:endParaRPr lang="de-DE"/>
          </a:p>
        </p:txBody>
      </p:sp>
      <p:sp>
        <p:nvSpPr>
          <p:cNvPr id="5" name="Fußzeilenplatzhalter 4">
            <a:extLst>
              <a:ext uri="{FF2B5EF4-FFF2-40B4-BE49-F238E27FC236}">
                <a16:creationId xmlns:a16="http://schemas.microsoft.com/office/drawing/2014/main" id="{02E3C3AC-DC4E-184A-98F3-1DF4B485BF57}"/>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6" name="Foliennummernplatzhalter 5">
            <a:extLst>
              <a:ext uri="{FF2B5EF4-FFF2-40B4-BE49-F238E27FC236}">
                <a16:creationId xmlns:a16="http://schemas.microsoft.com/office/drawing/2014/main" id="{30D8F6A4-67FA-C842-846A-41A55CF03EED}"/>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302795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EAC1F7-812E-D344-99CF-BAD9F9E68C5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D93AFEF-D319-DB45-9FC4-19AE2033A08A}"/>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4390EB-83E7-3B44-BC3F-D0B4E43C7E40}"/>
              </a:ext>
            </a:extLst>
          </p:cNvPr>
          <p:cNvSpPr>
            <a:spLocks noGrp="1"/>
          </p:cNvSpPr>
          <p:nvPr>
            <p:ph type="dt" sz="half" idx="10"/>
          </p:nvPr>
        </p:nvSpPr>
        <p:spPr>
          <a:xfrm>
            <a:off x="838200" y="6356350"/>
            <a:ext cx="2743200" cy="365125"/>
          </a:xfrm>
          <a:prstGeom prst="rect">
            <a:avLst/>
          </a:prstGeom>
        </p:spPr>
        <p:txBody>
          <a:bodyPr/>
          <a:lstStyle/>
          <a:p>
            <a:fld id="{7C1AAD2E-7CCB-2142-AF2B-2462C8CC8D5B}" type="datetime1">
              <a:rPr lang="de-DE" smtClean="0"/>
              <a:t>27.02.2024</a:t>
            </a:fld>
            <a:endParaRPr lang="de-DE"/>
          </a:p>
        </p:txBody>
      </p:sp>
      <p:sp>
        <p:nvSpPr>
          <p:cNvPr id="5" name="Fußzeilenplatzhalter 4">
            <a:extLst>
              <a:ext uri="{FF2B5EF4-FFF2-40B4-BE49-F238E27FC236}">
                <a16:creationId xmlns:a16="http://schemas.microsoft.com/office/drawing/2014/main" id="{08861637-FDF6-9045-B007-9B9A5529D195}"/>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6" name="Foliennummernplatzhalter 5">
            <a:extLst>
              <a:ext uri="{FF2B5EF4-FFF2-40B4-BE49-F238E27FC236}">
                <a16:creationId xmlns:a16="http://schemas.microsoft.com/office/drawing/2014/main" id="{D4D59276-7B71-D74D-A04E-062BBD8B3C3A}"/>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149622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C34AA-C090-8944-A467-0223CCEA03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2A26428-B111-054D-901E-BCA0DBC9B44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F8DEBAB-E3E4-5247-96FF-9560E41342E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DD6B3CE-C88F-404A-9037-9F6DCA888258}"/>
              </a:ext>
            </a:extLst>
          </p:cNvPr>
          <p:cNvSpPr>
            <a:spLocks noGrp="1"/>
          </p:cNvSpPr>
          <p:nvPr>
            <p:ph type="dt" sz="half" idx="10"/>
          </p:nvPr>
        </p:nvSpPr>
        <p:spPr>
          <a:xfrm>
            <a:off x="838200" y="6356350"/>
            <a:ext cx="2743200" cy="365125"/>
          </a:xfrm>
          <a:prstGeom prst="rect">
            <a:avLst/>
          </a:prstGeom>
        </p:spPr>
        <p:txBody>
          <a:bodyPr/>
          <a:lstStyle/>
          <a:p>
            <a:fld id="{5BD623ED-83BC-874C-B530-71817D2B8D39}" type="datetime1">
              <a:rPr lang="de-DE" smtClean="0"/>
              <a:t>27.02.2024</a:t>
            </a:fld>
            <a:endParaRPr lang="de-DE"/>
          </a:p>
        </p:txBody>
      </p:sp>
      <p:sp>
        <p:nvSpPr>
          <p:cNvPr id="6" name="Fußzeilenplatzhalter 5">
            <a:extLst>
              <a:ext uri="{FF2B5EF4-FFF2-40B4-BE49-F238E27FC236}">
                <a16:creationId xmlns:a16="http://schemas.microsoft.com/office/drawing/2014/main" id="{5FA02D14-44FD-A34A-A794-E6ECB5F21DC0}"/>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7" name="Foliennummernplatzhalter 6">
            <a:extLst>
              <a:ext uri="{FF2B5EF4-FFF2-40B4-BE49-F238E27FC236}">
                <a16:creationId xmlns:a16="http://schemas.microsoft.com/office/drawing/2014/main" id="{8D2456FB-6F5E-D94D-A7A4-61AE5D647D5B}"/>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96833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0FF3E-0028-704A-BC3F-18096F73A97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8ACDB5A-D055-8947-AD90-D700B3B41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57D616C-2F0E-724C-9CEC-339169915C4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073726B-614E-D344-89D7-369665A35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55870A2-B91A-C444-8E6E-4454041AB87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66E0532-CC80-9648-9584-5AC5A762B38A}"/>
              </a:ext>
            </a:extLst>
          </p:cNvPr>
          <p:cNvSpPr>
            <a:spLocks noGrp="1"/>
          </p:cNvSpPr>
          <p:nvPr>
            <p:ph type="dt" sz="half" idx="10"/>
          </p:nvPr>
        </p:nvSpPr>
        <p:spPr>
          <a:xfrm>
            <a:off x="838200" y="6356350"/>
            <a:ext cx="2743200" cy="365125"/>
          </a:xfrm>
          <a:prstGeom prst="rect">
            <a:avLst/>
          </a:prstGeom>
        </p:spPr>
        <p:txBody>
          <a:bodyPr/>
          <a:lstStyle/>
          <a:p>
            <a:fld id="{C6489848-1853-6740-8A0C-A8402AD464BE}" type="datetime1">
              <a:rPr lang="de-DE" smtClean="0"/>
              <a:t>27.02.2024</a:t>
            </a:fld>
            <a:endParaRPr lang="de-DE"/>
          </a:p>
        </p:txBody>
      </p:sp>
      <p:sp>
        <p:nvSpPr>
          <p:cNvPr id="8" name="Fußzeilenplatzhalter 7">
            <a:extLst>
              <a:ext uri="{FF2B5EF4-FFF2-40B4-BE49-F238E27FC236}">
                <a16:creationId xmlns:a16="http://schemas.microsoft.com/office/drawing/2014/main" id="{0609DF58-1067-B64D-9E99-DA1E5978E7C5}"/>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9" name="Foliennummernplatzhalter 8">
            <a:extLst>
              <a:ext uri="{FF2B5EF4-FFF2-40B4-BE49-F238E27FC236}">
                <a16:creationId xmlns:a16="http://schemas.microsoft.com/office/drawing/2014/main" id="{1C1C1AB2-6049-9749-A402-A190BC46BA61}"/>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11415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6FB62-2B8A-A14C-8698-0DDB17A01C5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597D970-A5F4-7349-9FD8-9C0CC2EA6FDD}"/>
              </a:ext>
            </a:extLst>
          </p:cNvPr>
          <p:cNvSpPr>
            <a:spLocks noGrp="1"/>
          </p:cNvSpPr>
          <p:nvPr>
            <p:ph type="dt" sz="half" idx="10"/>
          </p:nvPr>
        </p:nvSpPr>
        <p:spPr>
          <a:xfrm>
            <a:off x="838200" y="6356350"/>
            <a:ext cx="2743200" cy="365125"/>
          </a:xfrm>
          <a:prstGeom prst="rect">
            <a:avLst/>
          </a:prstGeom>
        </p:spPr>
        <p:txBody>
          <a:bodyPr/>
          <a:lstStyle/>
          <a:p>
            <a:fld id="{2120A816-F23E-0947-A737-A9300D869945}" type="datetime1">
              <a:rPr lang="de-DE" smtClean="0"/>
              <a:t>27.02.2024</a:t>
            </a:fld>
            <a:endParaRPr lang="de-DE"/>
          </a:p>
        </p:txBody>
      </p:sp>
      <p:sp>
        <p:nvSpPr>
          <p:cNvPr id="4" name="Fußzeilenplatzhalter 3">
            <a:extLst>
              <a:ext uri="{FF2B5EF4-FFF2-40B4-BE49-F238E27FC236}">
                <a16:creationId xmlns:a16="http://schemas.microsoft.com/office/drawing/2014/main" id="{9F85DE25-1832-6941-B6CD-96849ECB1AE5}"/>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5" name="Foliennummernplatzhalter 4">
            <a:extLst>
              <a:ext uri="{FF2B5EF4-FFF2-40B4-BE49-F238E27FC236}">
                <a16:creationId xmlns:a16="http://schemas.microsoft.com/office/drawing/2014/main" id="{73B5FE52-DBCF-E64F-9218-D0F1EC4713D8}"/>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1749083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67784BF-052B-CE43-8CBF-14C237E9DC6A}"/>
              </a:ext>
            </a:extLst>
          </p:cNvPr>
          <p:cNvSpPr>
            <a:spLocks noGrp="1"/>
          </p:cNvSpPr>
          <p:nvPr>
            <p:ph type="dt" sz="half" idx="10"/>
          </p:nvPr>
        </p:nvSpPr>
        <p:spPr>
          <a:xfrm>
            <a:off x="838200" y="6356350"/>
            <a:ext cx="2743200" cy="365125"/>
          </a:xfrm>
          <a:prstGeom prst="rect">
            <a:avLst/>
          </a:prstGeom>
        </p:spPr>
        <p:txBody>
          <a:bodyPr/>
          <a:lstStyle/>
          <a:p>
            <a:fld id="{900C198A-1360-844B-B38A-0AE135C3B383}" type="datetime1">
              <a:rPr lang="de-DE" smtClean="0"/>
              <a:t>27.02.2024</a:t>
            </a:fld>
            <a:endParaRPr lang="de-DE"/>
          </a:p>
        </p:txBody>
      </p:sp>
      <p:sp>
        <p:nvSpPr>
          <p:cNvPr id="3" name="Fußzeilenplatzhalter 2">
            <a:extLst>
              <a:ext uri="{FF2B5EF4-FFF2-40B4-BE49-F238E27FC236}">
                <a16:creationId xmlns:a16="http://schemas.microsoft.com/office/drawing/2014/main" id="{2907E011-F932-984D-97FE-3D8B2F1E6731}"/>
              </a:ext>
            </a:extLst>
          </p:cNvPr>
          <p:cNvSpPr>
            <a:spLocks noGrp="1"/>
          </p:cNvSpPr>
          <p:nvPr>
            <p:ph type="ftr" sz="quarter" idx="11"/>
          </p:nvPr>
        </p:nvSpPr>
        <p:spPr>
          <a:xfrm>
            <a:off x="4038600" y="6356350"/>
            <a:ext cx="4114800" cy="365125"/>
          </a:xfrm>
          <a:prstGeom prst="rect">
            <a:avLst/>
          </a:prstGeom>
        </p:spPr>
        <p:txBody>
          <a:bodyPr/>
          <a:lstStyle/>
          <a:p>
            <a:r>
              <a:rPr lang="de-DE"/>
              <a:t>MMKH Präsentation Thema </a:t>
            </a:r>
          </a:p>
        </p:txBody>
      </p:sp>
      <p:sp>
        <p:nvSpPr>
          <p:cNvPr id="4" name="Foliennummernplatzhalter 3">
            <a:extLst>
              <a:ext uri="{FF2B5EF4-FFF2-40B4-BE49-F238E27FC236}">
                <a16:creationId xmlns:a16="http://schemas.microsoft.com/office/drawing/2014/main" id="{1C435CBC-5AB1-3B4B-B4DF-A922A0268D1B}"/>
              </a:ext>
            </a:extLst>
          </p:cNvPr>
          <p:cNvSpPr>
            <a:spLocks noGrp="1"/>
          </p:cNvSpPr>
          <p:nvPr>
            <p:ph type="sldNum" sz="quarter" idx="12"/>
          </p:nvPr>
        </p:nvSpPr>
        <p:spPr/>
        <p:txBody>
          <a:bodyPr/>
          <a:lstStyle/>
          <a:p>
            <a:fld id="{DD1C39D4-CB9A-D744-BE46-0188F5F64F38}" type="slidenum">
              <a:rPr lang="de-DE" smtClean="0"/>
              <a:t>‹Nr.›</a:t>
            </a:fld>
            <a:endParaRPr lang="de-DE"/>
          </a:p>
        </p:txBody>
      </p:sp>
    </p:spTree>
    <p:extLst>
      <p:ext uri="{BB962C8B-B14F-4D97-AF65-F5344CB8AC3E}">
        <p14:creationId xmlns:p14="http://schemas.microsoft.com/office/powerpoint/2010/main" val="120344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7AC968-E546-5A44-BBA9-06E12ABA08A6}"/>
              </a:ext>
            </a:extLst>
          </p:cNvPr>
          <p:cNvSpPr>
            <a:spLocks noGrp="1"/>
          </p:cNvSpPr>
          <p:nvPr>
            <p:ph type="title"/>
          </p:nvPr>
        </p:nvSpPr>
        <p:spPr>
          <a:xfrm>
            <a:off x="838200" y="365125"/>
            <a:ext cx="8999483"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6BEA73-AC46-5744-9E96-547760395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0829AF-FDCF-B942-B781-88C5750AC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2"/>
                </a:solidFill>
                <a:latin typeface="Roboto" panose="02000000000000000000" pitchFamily="2" charset="0"/>
              </a:defRPr>
            </a:lvl1pPr>
          </a:lstStyle>
          <a:p>
            <a:fld id="{FFB7349F-9D88-6C47-B86F-58D240E67AA6}" type="datetime1">
              <a:rPr lang="de-DE" smtClean="0"/>
              <a:t>27.02.2024</a:t>
            </a:fld>
            <a:endParaRPr lang="de-DE"/>
          </a:p>
        </p:txBody>
      </p:sp>
      <p:sp>
        <p:nvSpPr>
          <p:cNvPr id="6" name="Foliennummernplatzhalter 5">
            <a:extLst>
              <a:ext uri="{FF2B5EF4-FFF2-40B4-BE49-F238E27FC236}">
                <a16:creationId xmlns:a16="http://schemas.microsoft.com/office/drawing/2014/main" id="{B073AC9D-08FF-9940-806C-557B85BC0C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2"/>
                </a:solidFill>
                <a:latin typeface="Roboto" panose="02000000000000000000" pitchFamily="2" charset="0"/>
              </a:defRPr>
            </a:lvl1pPr>
          </a:lstStyle>
          <a:p>
            <a:fld id="{DD1C39D4-CB9A-D744-BE46-0188F5F64F38}" type="slidenum">
              <a:rPr lang="de-DE" smtClean="0"/>
              <a:pPr/>
              <a:t>‹Nr.›</a:t>
            </a:fld>
            <a:endParaRPr lang="de-DE"/>
          </a:p>
        </p:txBody>
      </p:sp>
      <p:sp>
        <p:nvSpPr>
          <p:cNvPr id="7" name="Fußzeilenplatzhalter 6">
            <a:extLst>
              <a:ext uri="{FF2B5EF4-FFF2-40B4-BE49-F238E27FC236}">
                <a16:creationId xmlns:a16="http://schemas.microsoft.com/office/drawing/2014/main" id="{E6FC19F7-5DDE-6749-9B80-7205CA7BA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2"/>
                </a:solidFill>
                <a:latin typeface="Roboto" panose="02000000000000000000" pitchFamily="2" charset="0"/>
              </a:defRPr>
            </a:lvl1pPr>
          </a:lstStyle>
          <a:p>
            <a:r>
              <a:rPr lang="de-DE"/>
              <a:t>MMKH Präsentation Thema </a:t>
            </a:r>
          </a:p>
        </p:txBody>
      </p:sp>
      <p:pic>
        <p:nvPicPr>
          <p:cNvPr id="8" name="Grafik 7">
            <a:extLst>
              <a:ext uri="{FF2B5EF4-FFF2-40B4-BE49-F238E27FC236}">
                <a16:creationId xmlns:a16="http://schemas.microsoft.com/office/drawing/2014/main" id="{E383372C-DB60-E940-B810-B75B187B1FBB}"/>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1035862" y="365125"/>
            <a:ext cx="791014" cy="791014"/>
          </a:xfrm>
          <a:prstGeom prst="rect">
            <a:avLst/>
          </a:prstGeom>
        </p:spPr>
      </p:pic>
      <p:cxnSp>
        <p:nvCxnSpPr>
          <p:cNvPr id="9" name="Gerade Verbindung 8">
            <a:extLst>
              <a:ext uri="{FF2B5EF4-FFF2-40B4-BE49-F238E27FC236}">
                <a16:creationId xmlns:a16="http://schemas.microsoft.com/office/drawing/2014/main" id="{5AF4C2D7-BA39-524C-9201-FFD1C13C839E}"/>
              </a:ext>
            </a:extLst>
          </p:cNvPr>
          <p:cNvCxnSpPr>
            <a:cxnSpLocks/>
          </p:cNvCxnSpPr>
          <p:nvPr userDrawn="1"/>
        </p:nvCxnSpPr>
        <p:spPr>
          <a:xfrm>
            <a:off x="838200" y="6356350"/>
            <a:ext cx="10515600" cy="0"/>
          </a:xfrm>
          <a:prstGeom prst="line">
            <a:avLst/>
          </a:prstGeom>
          <a:ln w="38100" cap="rnd">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6964091"/>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1" r:id="rId12"/>
  </p:sldLayoutIdLst>
  <p:hf hdr="0"/>
  <p:txStyles>
    <p:titleStyle>
      <a:lvl1pPr algn="l" defTabSz="914400" rtl="0" eaLnBrk="1" latinLnBrk="0" hangingPunct="1">
        <a:lnSpc>
          <a:spcPct val="90000"/>
        </a:lnSpc>
        <a:spcBef>
          <a:spcPct val="0"/>
        </a:spcBef>
        <a:buNone/>
        <a:defRPr sz="4400" b="1" i="0" kern="1200" baseline="0">
          <a:solidFill>
            <a:schemeClr val="tx2"/>
          </a:solidFill>
          <a:latin typeface="Roboto" panose="02000000000000000000" pitchFamily="2" charset="0"/>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baseline="0">
          <a:solidFill>
            <a:schemeClr val="tx1"/>
          </a:solidFill>
          <a:latin typeface="Roboto" panose="020000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Roboto" panose="020000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Roboto" panose="020000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mmkh.de/schulungen/medienrecht/detail/2024-06-04-umgang-mit-forschungsdaten-open-data-dga-datenschutz-urheberrecht.html"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beck-online.beck.de/Dokument?vpath=bibdata%2Fzeits%2Fzdaktuell%2F2023%2Fcont%2Fzdaktuell.2023.01364.htm&amp;pos=1&amp;hlwords=on"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stavesand.de/"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drive.google.com/file/d/1xfN5T8VChK8fSh3wUiYtRVOKIi9oIcAF/view"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hyperlink" Target="https://drive.google.com/file/d/1xfN5T8VChK8fSh3wUiYtRVOKIi9oIcAF/view"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mkh.de/digitale-lehre/netzwerk-landesinitiativen/ki-generatoren-in-der-hochschullehre.html"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mkh.de/digitale-lehre/netzwerk-landesinitiativen/ki-generatoren-in-der-hochschullehre.html"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datenschutz-generator.de/ki-datenschutz/"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bsnews.com/news/chatgpt-open-ai-lawuit-stolen-private-information/"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torage.courtlistener.com/recap/gov.uscourts.cand.414754/gov.uscourts.cand.414754.1.0_1.pdf"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mkh.de/digitale-lehre/netzwerk-landesinitiativen/ki-generatoren-in-der-hochschullehre.html"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www.gesetze-im-internet.de/urhg/__44b.html"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NULL"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de.semrush.com/blog/robots-txt-leitfaden/" TargetMode="External"/><Relationship Id="rId2" Type="http://schemas.openxmlformats.org/officeDocument/2006/relationships/hyperlink" Target="https://dr-dsgvo.de/chatgpt-crawling-eigener-inhalte-verhindern/" TargetMode="External"/><Relationship Id="rId1" Type="http://schemas.openxmlformats.org/officeDocument/2006/relationships/slideLayout" Target="../slideLayouts/slideLayout4.xml"/><Relationship Id="rId6" Type="http://schemas.openxmlformats.org/officeDocument/2006/relationships/hyperlink" Target="https://kollektive-intelligenz.de/originals/praktische-uberlegungen-zum-nutzungsvorbehalt/" TargetMode="External"/><Relationship Id="rId5" Type="http://schemas.openxmlformats.org/officeDocument/2006/relationships/hyperlink" Target="https://www.netzwoche.ch/news/2023-04-18/so-kann-man-chatgpt-daran-hindern-auf-eigene-websites-zuzugreifen" TargetMode="External"/><Relationship Id="rId4" Type="http://schemas.openxmlformats.org/officeDocument/2006/relationships/hyperlink" Target="https://developers.google.com/search/docs/crawling-indexing/robots/robots-faq?hl=d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stavesand.d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hyperlink" Target="https://www.mmkh.de/fileadmin/veranstaltungen/netzwerk_landesinitiativen/KI-Generatoren/2023-03-14_KI-Generatoren_UrhR_Horn.pdf"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creativecommons.org/publicdomain/zero/1.0/deed.de" TargetMode="External"/><Relationship Id="rId2" Type="http://schemas.openxmlformats.org/officeDocument/2006/relationships/hyperlink" Target="https://de.wikipedia.org/wiki/Gemeinfreiheit"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creativecommons.org/licenses/by-sa/4.0/deed.de" TargetMode="External"/><Relationship Id="rId4" Type="http://schemas.openxmlformats.org/officeDocument/2006/relationships/hyperlink" Target="https://creativecommons.org/licenses/by/4.0/deed.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creativecommons.org/2023/08/18/understanding-cc-licenses-and-generative-ai/" TargetMode="External"/><Relationship Id="rId2" Type="http://schemas.openxmlformats.org/officeDocument/2006/relationships/hyperlink" Target="https://irights.info/artikel/kuenstliche-intelligenz-und-open-educational-resources/31872" TargetMode="External"/><Relationship Id="rId1" Type="http://schemas.openxmlformats.org/officeDocument/2006/relationships/slideLayout" Target="../slideLayouts/slideLayout4.xml"/><Relationship Id="rId4" Type="http://schemas.openxmlformats.org/officeDocument/2006/relationships/hyperlink" Target="https://oer-faq.de/faq_category/creative-commons-datenbanken-daten-und-ki/"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bluewillow.ai/" TargetMode="External"/><Relationship Id="rId2" Type="http://schemas.openxmlformats.org/officeDocument/2006/relationships/hyperlink" Target="https://stavesand.de/" TargetMode="External"/><Relationship Id="rId1" Type="http://schemas.openxmlformats.org/officeDocument/2006/relationships/slideLayout" Target="../slideLayouts/slideLayout6.xml"/><Relationship Id="rId5" Type="http://schemas.openxmlformats.org/officeDocument/2006/relationships/hyperlink" Target="https://studio.d-id.com/" TargetMode="External"/><Relationship Id="rId4" Type="http://schemas.openxmlformats.org/officeDocument/2006/relationships/hyperlink" Target="https://beta.elevenlabs.io/"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euroflash.com/de/blog/openai-copyright-shield/" TargetMode="External"/><Relationship Id="rId1" Type="http://schemas.openxmlformats.org/officeDocument/2006/relationships/slideLayout" Target="../slideLayouts/slideLayout4.xml"/><Relationship Id="rId5" Type="http://schemas.openxmlformats.org/officeDocument/2006/relationships/hyperlink" Target="https://openai.com/policies/service-terms" TargetMode="Externa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2" Type="http://schemas.openxmlformats.org/officeDocument/2006/relationships/hyperlink" Target="https://freiheitsrechte.org/uploads/documents/Demokratie/Urheberrecht/Gutachten_Kreutzer_Pastiche.pdf"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hyperlink" Target="https://www.gesetze-im-internet.de/urhg/__51a.html"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s://www.bverwg.de/210617U6C3.16.0"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mmkh.de/fileadmin/veranstaltungen/netzwerk_landesinitiativen/KI-Detektoren/2024-01-17_KI-Detektoren_Weber-Wulff.pdf" TargetMode="External"/><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s://creativecommons.org/licenses/by-sa/4.0/"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hyperlink" Target="https://www.mmkh.de/fileadmin/veranstaltungen/netzwerk_landesinitiativen/KI-Detektoren/2024-01-17_KI-Detektoren_Brelle.pdf" TargetMode="External"/><Relationship Id="rId3" Type="http://schemas.openxmlformats.org/officeDocument/2006/relationships/hyperlink" Target="https://vimeo.com/905123389/a146ef6a38" TargetMode="External"/><Relationship Id="rId7" Type="http://schemas.openxmlformats.org/officeDocument/2006/relationships/hyperlink" Target="https://vimeo.com/905128315/f04c6b207b" TargetMode="External"/><Relationship Id="rId2" Type="http://schemas.openxmlformats.org/officeDocument/2006/relationships/hyperlink" Target="https://www.youtube.com/watch?v=7RMZvNjiNsU&amp;t=296s" TargetMode="External"/><Relationship Id="rId1" Type="http://schemas.openxmlformats.org/officeDocument/2006/relationships/slideLayout" Target="../slideLayouts/slideLayout4.xml"/><Relationship Id="rId6" Type="http://schemas.openxmlformats.org/officeDocument/2006/relationships/hyperlink" Target="https://www.mmkh.de/fileadmin/veranstaltungen/netzwerk_landesinitiativen/KI-Detektoren/2024-01-17_KI-Detektoren_Weber-Wulff.pdf" TargetMode="External"/><Relationship Id="rId5" Type="http://schemas.openxmlformats.org/officeDocument/2006/relationships/hyperlink" Target="https://vimeo.com/905119869/67983087c2" TargetMode="External"/><Relationship Id="rId4" Type="http://schemas.openxmlformats.org/officeDocument/2006/relationships/hyperlink" Target="https://www.mmkh.de/fileadmin/veranstaltungen/netzwerk_landesinitiativen/KI-Detektoren/2024-01-17_KI-Detektoren_Horn.pd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hs-rm.de/fileadmin/Home/Services/Didaktik_und_Digitale_Lehre/Eigenstaendigkeitserklaerung_HSRM_6_23.pdf" TargetMode="External"/><Relationship Id="rId2" Type="http://schemas.openxmlformats.org/officeDocument/2006/relationships/hyperlink" Target="https://www.dghd.de/wp-content/uploads/2023/08/230825Eigenstaendigkeitserklaerung-1.pdf"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hyperlink" Target="https://dslw.philhist.unibas.ch/fileadmin/user_upload/dslw/Dokumente/MA-Studium/MSG_Sprache_und_Kommunikation/Leitfaden_KI_De_Eng_.pdf"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s://dslw.philhist.unibas.ch/fileadmin/user_upload/dslw/Dokumente/MA-Studium/MSG_Sprache_und_Kommunikation/Leitfaden_KI_De_Eng_.pdf"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hyperlink" Target="https://education.ec.europa.eu/de/focus-topics/digital-education/action-plan"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hyperlink" Target="https://unesdoc.unesco.org/ark:/48223/pf0000381137" TargetMode="Externa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hyperlink" Target="https://www.ethikrat.org/fi%20leadmin/Publikationen/Stellungnahmen/deutsch/stellungnahme-menschund-maschine.pdf" TargetMode="Externa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mkh.de/digitale-lehre/netzwerk-landesinitiativen/ki-generatoren-in-der-hochschullehre.html"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hyperlink" Target="https://www.mmkh.de/fileadmin/veranstaltungen/netzwerk_landesinitiativen/KI-Generatoren/2023-03-14_KI-Generatoren_UrhR_Horn.pdf"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hyperlink" Target="https://netzwerk-landeseinrichtungen.de/" TargetMode="External"/><Relationship Id="rId2" Type="http://schemas.openxmlformats.org/officeDocument/2006/relationships/hyperlink" Target="https://www.mmkh.de/fileadmin/veranstaltungen/netzwerk_landesinitiativen/KI-Generatoren/2023-03-14_KI-Generatoren_UrhR_Horn.pdf" TargetMode="External"/><Relationship Id="rId1" Type="http://schemas.openxmlformats.org/officeDocument/2006/relationships/slideLayout" Target="../slideLayouts/slideLayout6.xml"/><Relationship Id="rId4" Type="http://schemas.openxmlformats.org/officeDocument/2006/relationships/hyperlink" Target="https://stiftung-hochschullehre.de/"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creativecommons.org/licenses/by-sa/3.0/de/deed"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2F879-AF5B-A85C-9F19-B826969C0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6153A-19F8-7D00-8271-B405ADF243A8}"/>
              </a:ext>
            </a:extLst>
          </p:cNvPr>
          <p:cNvSpPr>
            <a:spLocks noGrp="1"/>
          </p:cNvSpPr>
          <p:nvPr>
            <p:ph type="ctrTitle"/>
          </p:nvPr>
        </p:nvSpPr>
        <p:spPr/>
        <p:txBody>
          <a:bodyPr>
            <a:normAutofit fontScale="90000"/>
          </a:bodyPr>
          <a:lstStyle/>
          <a:p>
            <a:r>
              <a:rPr lang="de-DE" altLang="de-DE" sz="4400" dirty="0"/>
              <a:t>Die neue KI-Verordnung der EU und ihre Bedeutung für Lehrende inkl.  Urheberrecht, Datenschutz &amp; Prüfungsrecht</a:t>
            </a:r>
            <a:endParaRPr lang="en-US" sz="4400" dirty="0"/>
          </a:p>
        </p:txBody>
      </p:sp>
      <p:sp>
        <p:nvSpPr>
          <p:cNvPr id="3" name="Subtitle 2">
            <a:extLst>
              <a:ext uri="{FF2B5EF4-FFF2-40B4-BE49-F238E27FC236}">
                <a16:creationId xmlns:a16="http://schemas.microsoft.com/office/drawing/2014/main" id="{E8DEFB99-A298-9AA0-6688-4656FFE7C037}"/>
              </a:ext>
            </a:extLst>
          </p:cNvPr>
          <p:cNvSpPr>
            <a:spLocks noGrp="1"/>
          </p:cNvSpPr>
          <p:nvPr>
            <p:ph type="subTitle" idx="1"/>
          </p:nvPr>
        </p:nvSpPr>
        <p:spPr/>
        <p:txBody>
          <a:bodyPr vert="horz" lIns="91440" tIns="45720" rIns="91440" bIns="45720" rtlCol="0" anchor="t">
            <a:normAutofit/>
          </a:bodyPr>
          <a:lstStyle/>
          <a:p>
            <a:r>
              <a:rPr lang="en-US" altLang="de-DE" sz="2800" dirty="0"/>
              <a:t>NIDIT | Network for Impactful Digital International Teaching Skills</a:t>
            </a:r>
          </a:p>
          <a:p>
            <a:r>
              <a:rPr lang="de-DE" altLang="de-DE" sz="2800" dirty="0"/>
              <a:t>Jens O. Brelle (</a:t>
            </a:r>
            <a:r>
              <a:rPr lang="de-DE" altLang="de-DE" sz="2800" dirty="0" smtClean="0"/>
              <a:t>MMKH</a:t>
            </a:r>
            <a:r>
              <a:rPr lang="en-US" altLang="de-DE" sz="2800" dirty="0"/>
              <a:t> | </a:t>
            </a:r>
            <a:r>
              <a:rPr lang="en-US" altLang="de-DE" sz="2800" dirty="0" smtClean="0"/>
              <a:t>Multimedia </a:t>
            </a:r>
            <a:r>
              <a:rPr lang="en-US" altLang="de-DE" sz="2800" smtClean="0"/>
              <a:t>Kontor</a:t>
            </a:r>
            <a:r>
              <a:rPr lang="en-US" altLang="de-DE" sz="2800" dirty="0" smtClean="0"/>
              <a:t> Hamburg</a:t>
            </a:r>
            <a:r>
              <a:rPr lang="de-DE" altLang="de-DE" sz="2800" dirty="0" smtClean="0"/>
              <a:t>)</a:t>
            </a:r>
            <a:endParaRPr lang="de-DE" altLang="de-DE" sz="2800" dirty="0"/>
          </a:p>
        </p:txBody>
      </p:sp>
    </p:spTree>
    <p:extLst>
      <p:ext uri="{BB962C8B-B14F-4D97-AF65-F5344CB8AC3E}">
        <p14:creationId xmlns:p14="http://schemas.microsoft.com/office/powerpoint/2010/main" val="276765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42780-D34F-71D4-6646-1CC6078C5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38C4F-9214-72F0-489C-830B3A8C3C93}"/>
              </a:ext>
            </a:extLst>
          </p:cNvPr>
          <p:cNvSpPr>
            <a:spLocks noGrp="1"/>
          </p:cNvSpPr>
          <p:nvPr>
            <p:ph type="title"/>
          </p:nvPr>
        </p:nvSpPr>
        <p:spPr/>
        <p:txBody>
          <a:bodyPr>
            <a:normAutofit/>
          </a:bodyPr>
          <a:lstStyle/>
          <a:p>
            <a:pPr algn="ctr"/>
            <a:r>
              <a:rPr lang="de-DE" sz="2800" dirty="0">
                <a:latin typeface="Roboto"/>
                <a:ea typeface="Roboto"/>
              </a:rPr>
              <a:t>Charta der Grundrechte der Europäischen Union</a:t>
            </a:r>
            <a:endParaRPr lang="en-US" sz="2800" dirty="0">
              <a:latin typeface="Roboto"/>
              <a:ea typeface="Roboto"/>
            </a:endParaRPr>
          </a:p>
        </p:txBody>
      </p:sp>
      <p:sp>
        <p:nvSpPr>
          <p:cNvPr id="5" name="Footer Placeholder 4">
            <a:extLst>
              <a:ext uri="{FF2B5EF4-FFF2-40B4-BE49-F238E27FC236}">
                <a16:creationId xmlns:a16="http://schemas.microsoft.com/office/drawing/2014/main" id="{31D5A904-930D-E24B-65C5-20A2CFE2C88A}"/>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418F3201-6A06-7BF3-3652-9A87D8455DA1}"/>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C3B0396C-B793-6B86-20F1-4EE0EB8EFCD3}"/>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DF3AB9EA-A6F7-C39F-1397-870CF6DB564F}"/>
              </a:ext>
            </a:extLst>
          </p:cNvPr>
          <p:cNvSpPr>
            <a:spLocks noGrp="1"/>
          </p:cNvSpPr>
          <p:nvPr>
            <p:ph sz="half" idx="1"/>
          </p:nvPr>
        </p:nvSpPr>
        <p:spPr>
          <a:xfrm>
            <a:off x="838200" y="1825625"/>
            <a:ext cx="10515600" cy="4351338"/>
          </a:xfrm>
        </p:spPr>
        <p:txBody>
          <a:bodyPr>
            <a:noAutofit/>
          </a:bodyPr>
          <a:lstStyle/>
          <a:p>
            <a:pPr algn="l"/>
            <a:endParaRPr lang="de-DE" sz="20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Kapitel V: </a:t>
            </a:r>
            <a:r>
              <a:rPr lang="de-DE" sz="2000" b="1" i="0" u="none" strike="noStrike" baseline="0" dirty="0">
                <a:solidFill>
                  <a:srgbClr val="000000"/>
                </a:solidFill>
                <a:latin typeface="Roboto" panose="02000000000000000000" pitchFamily="2" charset="0"/>
              </a:rPr>
              <a:t>Bürgerrechte</a:t>
            </a:r>
            <a:r>
              <a:rPr lang="de-DE" sz="2000" b="0" i="0" u="none" strike="noStrike" baseline="0" dirty="0">
                <a:solidFill>
                  <a:srgbClr val="000000"/>
                </a:solidFill>
                <a:latin typeface="Roboto" panose="02000000000000000000" pitchFamily="2" charset="0"/>
              </a:rPr>
              <a:t> (aktives und passives Wahlrecht bei den Wahlen zum Europäischen Parlament und bei den Kommunalwahlen; Recht auf eine gute Verwaltung; Recht auf Zugang zu Dokumenten; der Europäische Bürgerbeauftragte; Petitionsrecht; Freizügigkeit und Aufenthaltsfreiheit; diplomatischer und konsularischer Schutz).</a:t>
            </a:r>
          </a:p>
          <a:p>
            <a:r>
              <a:rPr lang="de-DE" sz="2000" b="0" i="0" u="none" strike="noStrike" baseline="0" dirty="0">
                <a:solidFill>
                  <a:srgbClr val="000000"/>
                </a:solidFill>
                <a:latin typeface="Roboto" panose="02000000000000000000" pitchFamily="2" charset="0"/>
              </a:rPr>
              <a:t>Kapitel VI: </a:t>
            </a:r>
            <a:r>
              <a:rPr lang="de-DE" sz="2000" b="1" i="0" u="none" strike="noStrike" baseline="0" dirty="0">
                <a:solidFill>
                  <a:srgbClr val="000000"/>
                </a:solidFill>
                <a:latin typeface="Roboto" panose="02000000000000000000" pitchFamily="2" charset="0"/>
              </a:rPr>
              <a:t>Justizielle Rechte </a:t>
            </a:r>
            <a:r>
              <a:rPr lang="de-DE" sz="2000" b="0" i="0" u="none" strike="noStrike" baseline="0" dirty="0">
                <a:solidFill>
                  <a:srgbClr val="000000"/>
                </a:solidFill>
                <a:latin typeface="Roboto" panose="02000000000000000000" pitchFamily="2" charset="0"/>
              </a:rPr>
              <a:t>(Recht auf einen wirksamen Rechtsbehelf und ein unparteiisches Gericht; Unschuldsvermutung und Verteidigungsrechte; Grundsätze der Gesetzmäßigkeit und der Verhältnismäßigkeit im Zusammenhang mit Straftaten und Strafen; Recht, wegen derselben Straftat nicht zweimal strafrechtlich verfolgt oder bestraft zu werden).</a:t>
            </a:r>
          </a:p>
          <a:p>
            <a:r>
              <a:rPr lang="de-DE" sz="2000" b="0" i="0" u="none" strike="noStrike" baseline="0" dirty="0">
                <a:solidFill>
                  <a:srgbClr val="000000"/>
                </a:solidFill>
                <a:latin typeface="Roboto" panose="02000000000000000000" pitchFamily="2" charset="0"/>
              </a:rPr>
              <a:t>Kapitel VII: </a:t>
            </a:r>
            <a:r>
              <a:rPr lang="de-DE" sz="2000" b="1" i="0" u="none" strike="noStrike" baseline="0" dirty="0">
                <a:solidFill>
                  <a:srgbClr val="000000"/>
                </a:solidFill>
                <a:latin typeface="Roboto" panose="02000000000000000000" pitchFamily="2" charset="0"/>
              </a:rPr>
              <a:t>Allgemeine Bestimmungen</a:t>
            </a:r>
          </a:p>
        </p:txBody>
      </p:sp>
    </p:spTree>
    <p:extLst>
      <p:ext uri="{BB962C8B-B14F-4D97-AF65-F5344CB8AC3E}">
        <p14:creationId xmlns:p14="http://schemas.microsoft.com/office/powerpoint/2010/main" val="2092876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Die </a:t>
            </a:r>
            <a:r>
              <a:rPr lang="en-US" sz="2800" dirty="0" err="1">
                <a:latin typeface="Roboto"/>
                <a:ea typeface="Roboto"/>
              </a:rPr>
              <a:t>europäische</a:t>
            </a:r>
            <a:r>
              <a:rPr lang="en-US" sz="2800" dirty="0">
                <a:latin typeface="Roboto"/>
                <a:ea typeface="Roboto"/>
              </a:rPr>
              <a:t> </a:t>
            </a:r>
            <a:r>
              <a:rPr lang="en-US" sz="2800" dirty="0" err="1">
                <a:latin typeface="Roboto"/>
                <a:ea typeface="Roboto"/>
              </a:rPr>
              <a:t>Datenstrategie</a:t>
            </a:r>
            <a:endParaRPr lang="en-US" sz="2800" dirty="0">
              <a:latin typeface="Roboto"/>
              <a:ea typeface="Roboto"/>
            </a:endParaRP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20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Im Februar 2020 veröffentlichte die EU-Kommission die </a:t>
            </a:r>
            <a:r>
              <a:rPr lang="de-DE" sz="2000" b="1" i="0" u="none" strike="noStrike" baseline="0" dirty="0">
                <a:solidFill>
                  <a:srgbClr val="000000"/>
                </a:solidFill>
                <a:latin typeface="Roboto" panose="02000000000000000000" pitchFamily="2" charset="0"/>
              </a:rPr>
              <a:t>europäische Datenstrategie </a:t>
            </a:r>
            <a:r>
              <a:rPr lang="de-DE" sz="2000" b="0" i="0" u="none" strike="noStrike" baseline="0" dirty="0">
                <a:solidFill>
                  <a:srgbClr val="000000"/>
                </a:solidFill>
                <a:latin typeface="Roboto" panose="02000000000000000000" pitchFamily="2" charset="0"/>
              </a:rPr>
              <a:t>– einen </a:t>
            </a:r>
            <a:r>
              <a:rPr lang="de-DE" sz="2000" b="1" i="0" u="none" strike="noStrike" baseline="0" dirty="0">
                <a:solidFill>
                  <a:srgbClr val="000000"/>
                </a:solidFill>
                <a:latin typeface="Roboto" panose="02000000000000000000" pitchFamily="2" charset="0"/>
              </a:rPr>
              <a:t>Rahmenplan für den digitalen Wandel der EU</a:t>
            </a:r>
            <a:r>
              <a:rPr lang="de-DE" sz="2000" b="0" i="0" u="none" strike="noStrike" baseline="0" dirty="0">
                <a:solidFill>
                  <a:srgbClr val="000000"/>
                </a:solidFill>
                <a:latin typeface="Roboto" panose="02000000000000000000" pitchFamily="2" charset="0"/>
              </a:rPr>
              <a:t>, welcher den Austausch und die Nutzung von Daten erleichtern sowie die Entwicklung eines EU-Binnenmarkts für Daten fördern soll. Hierin enthalten sind </a:t>
            </a:r>
            <a:r>
              <a:rPr lang="de-DE" sz="2000" b="1" i="0" u="none" strike="noStrike" baseline="0" dirty="0">
                <a:solidFill>
                  <a:srgbClr val="000000"/>
                </a:solidFill>
                <a:latin typeface="Roboto" panose="02000000000000000000" pitchFamily="2" charset="0"/>
              </a:rPr>
              <a:t>vier strategischen Säulen</a:t>
            </a:r>
            <a:r>
              <a:rPr lang="de-DE" sz="2000" b="0" i="0" u="none" strike="noStrike" baseline="0" dirty="0">
                <a:solidFill>
                  <a:srgbClr val="000000"/>
                </a:solidFill>
                <a:latin typeface="Roboto" panose="02000000000000000000" pitchFamily="2" charset="0"/>
              </a:rPr>
              <a:t>: </a:t>
            </a:r>
          </a:p>
          <a:p>
            <a:pPr lvl="1"/>
            <a:r>
              <a:rPr lang="de-DE" sz="2000" b="0" i="0" u="none" strike="noStrike" baseline="0" dirty="0">
                <a:solidFill>
                  <a:srgbClr val="000000"/>
                </a:solidFill>
                <a:latin typeface="Roboto" panose="02000000000000000000" pitchFamily="2" charset="0"/>
              </a:rPr>
              <a:t>Schaffung eines sektorübergreifenden </a:t>
            </a:r>
            <a:r>
              <a:rPr lang="de-DE" sz="2000" b="1" i="0" u="none" strike="noStrike" baseline="0" dirty="0" err="1">
                <a:solidFill>
                  <a:srgbClr val="000000"/>
                </a:solidFill>
                <a:latin typeface="Roboto" panose="02000000000000000000" pitchFamily="2" charset="0"/>
              </a:rPr>
              <a:t>Governance</a:t>
            </a:r>
            <a:r>
              <a:rPr lang="de-DE" sz="2000" b="1" i="0" u="none" strike="noStrike" baseline="0" dirty="0">
                <a:solidFill>
                  <a:srgbClr val="000000"/>
                </a:solidFill>
                <a:latin typeface="Roboto" panose="02000000000000000000" pitchFamily="2" charset="0"/>
              </a:rPr>
              <a:t>-Rahmens</a:t>
            </a:r>
            <a:r>
              <a:rPr lang="de-DE" sz="2000" b="0" i="0" u="none" strike="noStrike" baseline="0" dirty="0">
                <a:solidFill>
                  <a:srgbClr val="000000"/>
                </a:solidFill>
                <a:latin typeface="Roboto" panose="02000000000000000000" pitchFamily="2" charset="0"/>
              </a:rPr>
              <a:t> für den Zugang zu und die Nutzung von Daten. </a:t>
            </a:r>
          </a:p>
          <a:p>
            <a:pPr lvl="1"/>
            <a:r>
              <a:rPr lang="de-DE" sz="2000" b="1" i="0" u="none" strike="noStrike" baseline="0" dirty="0">
                <a:solidFill>
                  <a:srgbClr val="000000"/>
                </a:solidFill>
                <a:latin typeface="Roboto" panose="02000000000000000000" pitchFamily="2" charset="0"/>
              </a:rPr>
              <a:t>Förderung von Investitionen </a:t>
            </a:r>
            <a:r>
              <a:rPr lang="de-DE" sz="2000" b="0" i="0" u="none" strike="noStrike" baseline="0" dirty="0">
                <a:solidFill>
                  <a:srgbClr val="000000"/>
                </a:solidFill>
                <a:latin typeface="Roboto" panose="02000000000000000000" pitchFamily="2" charset="0"/>
              </a:rPr>
              <a:t>in Daten, Dateninfrastrukturen </a:t>
            </a:r>
          </a:p>
          <a:p>
            <a:pPr lvl="1"/>
            <a:r>
              <a:rPr lang="de-DE" sz="2000" b="0" i="0" u="none" strike="noStrike" baseline="0" dirty="0">
                <a:solidFill>
                  <a:srgbClr val="000000"/>
                </a:solidFill>
                <a:latin typeface="Roboto" panose="02000000000000000000" pitchFamily="2" charset="0"/>
              </a:rPr>
              <a:t>Stärkung der </a:t>
            </a:r>
            <a:r>
              <a:rPr lang="de-DE" sz="2000" b="1" i="0" u="none" strike="noStrike" baseline="0" dirty="0">
                <a:solidFill>
                  <a:srgbClr val="000000"/>
                </a:solidFill>
                <a:latin typeface="Roboto" panose="02000000000000000000" pitchFamily="2" charset="0"/>
              </a:rPr>
              <a:t>Kontrolle des Einzelnen über seine Daten </a:t>
            </a:r>
            <a:r>
              <a:rPr lang="de-DE" sz="2000" b="0" i="0" u="none" strike="noStrike" baseline="0" dirty="0">
                <a:solidFill>
                  <a:srgbClr val="000000"/>
                </a:solidFill>
                <a:latin typeface="Roboto" panose="02000000000000000000" pitchFamily="2" charset="0"/>
              </a:rPr>
              <a:t>und digitaler Kompetenzen </a:t>
            </a:r>
          </a:p>
          <a:p>
            <a:pPr lvl="1"/>
            <a:r>
              <a:rPr lang="de-DE" sz="2000" b="0" i="0" u="none" strike="noStrike" baseline="0" dirty="0">
                <a:solidFill>
                  <a:srgbClr val="000000"/>
                </a:solidFill>
                <a:latin typeface="Roboto" panose="02000000000000000000" pitchFamily="2" charset="0"/>
              </a:rPr>
              <a:t>Schaffung von </a:t>
            </a:r>
            <a:r>
              <a:rPr lang="de-DE" sz="2000" b="1" i="0" u="none" strike="noStrike" baseline="0" dirty="0">
                <a:solidFill>
                  <a:srgbClr val="000000"/>
                </a:solidFill>
                <a:latin typeface="Roboto" panose="02000000000000000000" pitchFamily="2" charset="0"/>
              </a:rPr>
              <a:t>gemeinsamen, sektorspezifischen europäischen Datenräumen </a:t>
            </a:r>
            <a:r>
              <a:rPr lang="de-DE" sz="2000" b="0" i="0" u="none" strike="noStrike" baseline="0" dirty="0">
                <a:solidFill>
                  <a:srgbClr val="000000"/>
                </a:solidFill>
                <a:latin typeface="Roboto" panose="02000000000000000000" pitchFamily="2" charset="0"/>
              </a:rPr>
              <a:t>(Data Spaces) in verschiedenen strategischen Sektoren und Gesellschaftsbereichen von öffentlichem Interesse. </a:t>
            </a:r>
          </a:p>
        </p:txBody>
      </p:sp>
    </p:spTree>
    <p:extLst>
      <p:ext uri="{BB962C8B-B14F-4D97-AF65-F5344CB8AC3E}">
        <p14:creationId xmlns:p14="http://schemas.microsoft.com/office/powerpoint/2010/main" val="132505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 </a:t>
            </a:r>
            <a:r>
              <a:rPr lang="en-US" sz="2800" dirty="0" err="1">
                <a:latin typeface="Roboto"/>
                <a:ea typeface="Roboto"/>
              </a:rPr>
              <a:t>Übersicht</a:t>
            </a:r>
            <a:r>
              <a:rPr lang="en-US" sz="2800" dirty="0">
                <a:latin typeface="Roboto"/>
                <a:ea typeface="Roboto"/>
              </a:rPr>
              <a:t> EU-</a:t>
            </a:r>
            <a:r>
              <a:rPr lang="en-US" sz="2800" dirty="0" err="1">
                <a:latin typeface="Roboto"/>
                <a:ea typeface="Roboto"/>
              </a:rPr>
              <a:t>Digitalgesetzgebung</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r>
              <a:rPr lang="de-DE" sz="2000" b="1" i="0" u="none" strike="noStrike" baseline="0" dirty="0">
                <a:solidFill>
                  <a:srgbClr val="000000"/>
                </a:solidFill>
                <a:latin typeface="Roboto" panose="02000000000000000000" pitchFamily="2" charset="0"/>
              </a:rPr>
              <a:t>Datenschutz</a:t>
            </a:r>
            <a:r>
              <a:rPr lang="de-DE" sz="2000" b="0" i="0" u="none" strike="noStrike" baseline="0" dirty="0">
                <a:solidFill>
                  <a:srgbClr val="000000"/>
                </a:solidFill>
                <a:latin typeface="Roboto" panose="02000000000000000000" pitchFamily="2" charset="0"/>
              </a:rPr>
              <a:t>-Grundverordnung (DSGVO)</a:t>
            </a:r>
          </a:p>
          <a:p>
            <a:r>
              <a:rPr lang="de-DE" sz="2000" b="0" i="0" u="none" strike="noStrike" baseline="0" dirty="0">
                <a:solidFill>
                  <a:srgbClr val="000000"/>
                </a:solidFill>
                <a:latin typeface="Roboto" panose="02000000000000000000" pitchFamily="2" charset="0"/>
              </a:rPr>
              <a:t>Richtlinie über das </a:t>
            </a:r>
            <a:r>
              <a:rPr lang="de-DE" sz="2000" b="1" i="0" u="none" strike="noStrike" baseline="0" dirty="0">
                <a:solidFill>
                  <a:srgbClr val="000000"/>
                </a:solidFill>
                <a:latin typeface="Roboto" panose="02000000000000000000" pitchFamily="2" charset="0"/>
              </a:rPr>
              <a:t>Urheberrecht</a:t>
            </a:r>
            <a:r>
              <a:rPr lang="de-DE" sz="2000" b="0" i="0" u="none" strike="noStrike" baseline="0" dirty="0">
                <a:solidFill>
                  <a:srgbClr val="000000"/>
                </a:solidFill>
                <a:latin typeface="Roboto" panose="02000000000000000000" pitchFamily="2" charset="0"/>
              </a:rPr>
              <a:t> und die verwandten Schutzrechte im digitalen Binnenmarkt (DSM-RL), z.B</a:t>
            </a:r>
            <a:r>
              <a:rPr lang="de-DE" sz="2000" dirty="0">
                <a:solidFill>
                  <a:srgbClr val="000000"/>
                </a:solidFill>
              </a:rPr>
              <a:t>. auch Text &amp; Data Mining</a:t>
            </a:r>
            <a:endParaRPr lang="de-DE" sz="20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E-Privacy-Richtlinie bzw. E-Privacy-Verordnung</a:t>
            </a:r>
          </a:p>
          <a:p>
            <a:r>
              <a:rPr lang="de-DE" sz="2000" b="0" i="0" u="none" strike="noStrike" baseline="0" dirty="0">
                <a:solidFill>
                  <a:srgbClr val="000000"/>
                </a:solidFill>
                <a:latin typeface="Roboto" panose="02000000000000000000" pitchFamily="2" charset="0"/>
              </a:rPr>
              <a:t>Digital </a:t>
            </a:r>
            <a:r>
              <a:rPr lang="de-DE" sz="2000" b="0" i="0" u="none" strike="noStrike" baseline="0" dirty="0" err="1">
                <a:solidFill>
                  <a:srgbClr val="000000"/>
                </a:solidFill>
                <a:latin typeface="Roboto" panose="02000000000000000000" pitchFamily="2" charset="0"/>
              </a:rPr>
              <a:t>Markets</a:t>
            </a:r>
            <a:r>
              <a:rPr lang="de-DE" sz="2000" b="0" i="0" u="none" strike="noStrike" baseline="0" dirty="0">
                <a:solidFill>
                  <a:srgbClr val="000000"/>
                </a:solidFill>
                <a:latin typeface="Roboto" panose="02000000000000000000" pitchFamily="2" charset="0"/>
              </a:rPr>
              <a:t> Act (DMA)</a:t>
            </a:r>
          </a:p>
          <a:p>
            <a:r>
              <a:rPr lang="de-DE" sz="2000" b="0" i="0" u="none" strike="noStrike" baseline="0" dirty="0">
                <a:solidFill>
                  <a:srgbClr val="000000"/>
                </a:solidFill>
                <a:latin typeface="Roboto" panose="02000000000000000000" pitchFamily="2" charset="0"/>
              </a:rPr>
              <a:t>Digital Services Act (DSA) / Digitale-Dienste-Gesetz ab 17.02.2024</a:t>
            </a:r>
          </a:p>
          <a:p>
            <a:r>
              <a:rPr lang="de-DE" sz="2000" b="0" i="0" u="none" strike="noStrike" baseline="0" dirty="0">
                <a:solidFill>
                  <a:srgbClr val="000000"/>
                </a:solidFill>
                <a:latin typeface="Roboto" panose="02000000000000000000" pitchFamily="2" charset="0"/>
              </a:rPr>
              <a:t>Data Act (DA)</a:t>
            </a:r>
          </a:p>
          <a:p>
            <a:r>
              <a:rPr lang="de-DE" sz="2000" b="0" i="0" u="none" strike="noStrike" baseline="0" dirty="0" err="1">
                <a:solidFill>
                  <a:srgbClr val="000000"/>
                </a:solidFill>
                <a:latin typeface="Roboto" panose="02000000000000000000" pitchFamily="2" charset="0"/>
              </a:rPr>
              <a:t>eIDAS</a:t>
            </a:r>
            <a:r>
              <a:rPr lang="de-DE" sz="2000" b="0" i="0" u="none" strike="noStrike" baseline="0" dirty="0">
                <a:solidFill>
                  <a:srgbClr val="000000"/>
                </a:solidFill>
                <a:latin typeface="Roboto" panose="02000000000000000000" pitchFamily="2" charset="0"/>
              </a:rPr>
              <a:t> &amp; European Digital Identity Regulation </a:t>
            </a:r>
          </a:p>
          <a:p>
            <a:r>
              <a:rPr lang="de-DE" sz="2000" b="0" i="0" u="none" strike="noStrike" baseline="0" dirty="0">
                <a:solidFill>
                  <a:srgbClr val="000000"/>
                </a:solidFill>
                <a:latin typeface="Roboto" panose="02000000000000000000" pitchFamily="2" charset="0"/>
              </a:rPr>
              <a:t>Verordnung über den europäischen Raum für Gesundheitsdaten (EHDS)</a:t>
            </a:r>
          </a:p>
        </p:txBody>
      </p:sp>
    </p:spTree>
    <p:extLst>
      <p:ext uri="{BB962C8B-B14F-4D97-AF65-F5344CB8AC3E}">
        <p14:creationId xmlns:p14="http://schemas.microsoft.com/office/powerpoint/2010/main" val="272601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 </a:t>
            </a:r>
            <a:r>
              <a:rPr lang="en-US" sz="2800" dirty="0" err="1">
                <a:latin typeface="Roboto"/>
                <a:ea typeface="Roboto"/>
              </a:rPr>
              <a:t>Übersicht</a:t>
            </a:r>
            <a:r>
              <a:rPr lang="en-US" sz="2800" dirty="0">
                <a:latin typeface="Roboto"/>
                <a:ea typeface="Roboto"/>
              </a:rPr>
              <a:t> EU-</a:t>
            </a:r>
            <a:r>
              <a:rPr lang="en-US" sz="2800" dirty="0" err="1">
                <a:latin typeface="Roboto"/>
                <a:ea typeface="Roboto"/>
              </a:rPr>
              <a:t>Digitalgesetzgebung</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Data </a:t>
            </a:r>
            <a:r>
              <a:rPr lang="de-DE" sz="2000" b="0" i="0" u="none" strike="noStrike" baseline="0" dirty="0" err="1">
                <a:solidFill>
                  <a:srgbClr val="000000"/>
                </a:solidFill>
                <a:latin typeface="Roboto" panose="02000000000000000000" pitchFamily="2" charset="0"/>
              </a:rPr>
              <a:t>Governance</a:t>
            </a:r>
            <a:r>
              <a:rPr lang="de-DE" sz="2000" b="0" i="0" u="none" strike="noStrike" baseline="0" dirty="0">
                <a:solidFill>
                  <a:srgbClr val="000000"/>
                </a:solidFill>
                <a:latin typeface="Roboto" panose="02000000000000000000" pitchFamily="2" charset="0"/>
              </a:rPr>
              <a:t> Act (DGA)</a:t>
            </a:r>
          </a:p>
          <a:p>
            <a:r>
              <a:rPr lang="de-DE" sz="2000" dirty="0">
                <a:solidFill>
                  <a:srgbClr val="000000"/>
                </a:solidFill>
              </a:rPr>
              <a:t>Open Data-Richtlinie / Datennutzungsgesetz (DNG) – Hinweis auf den </a:t>
            </a:r>
            <a:r>
              <a:rPr lang="de-DE" sz="2000" dirty="0">
                <a:solidFill>
                  <a:srgbClr val="000000"/>
                </a:solidFill>
                <a:hlinkClick r:id="rId2"/>
              </a:rPr>
              <a:t>MMKH-Workshop „Umgang mit Forschungsdaten“ am Di 04.06.2024 von 10-11.30h</a:t>
            </a:r>
            <a:endParaRPr lang="de-DE" sz="2000" b="0" i="0" u="none" strike="noStrike" baseline="0" dirty="0">
              <a:solidFill>
                <a:srgbClr val="000000"/>
              </a:solidFill>
              <a:latin typeface="Roboto" panose="02000000000000000000" pitchFamily="2" charset="0"/>
            </a:endParaRPr>
          </a:p>
          <a:p>
            <a:r>
              <a:rPr lang="de-DE" sz="2000" b="1" dirty="0">
                <a:solidFill>
                  <a:srgbClr val="000000"/>
                </a:solidFill>
              </a:rPr>
              <a:t>KI-Verordnung (AI-Act) </a:t>
            </a:r>
            <a:r>
              <a:rPr lang="de-DE" sz="2000" dirty="0">
                <a:solidFill>
                  <a:srgbClr val="000000"/>
                </a:solidFill>
              </a:rPr>
              <a:t>= </a:t>
            </a:r>
            <a:r>
              <a:rPr lang="de-DE" sz="2000" b="0" i="0" u="none" strike="noStrike" baseline="0" dirty="0">
                <a:solidFill>
                  <a:srgbClr val="000000"/>
                </a:solidFill>
                <a:latin typeface="Roboto" panose="02000000000000000000" pitchFamily="2" charset="0"/>
              </a:rPr>
              <a:t>Verordnung zur Festlegung harmonisierter Vorschriften über künstliche Intelligenz</a:t>
            </a:r>
            <a:endParaRPr lang="de-DE" sz="2000" dirty="0">
              <a:solidFill>
                <a:srgbClr val="000000"/>
              </a:solidFill>
            </a:endParaRPr>
          </a:p>
          <a:p>
            <a:r>
              <a:rPr lang="de-DE" sz="2000" b="1" i="0" u="none" strike="noStrike" baseline="0" dirty="0">
                <a:solidFill>
                  <a:srgbClr val="000000"/>
                </a:solidFill>
                <a:latin typeface="Roboto" panose="02000000000000000000" pitchFamily="2" charset="0"/>
              </a:rPr>
              <a:t>KI-Richtlinie </a:t>
            </a:r>
          </a:p>
        </p:txBody>
      </p:sp>
    </p:spTree>
    <p:extLst>
      <p:ext uri="{BB962C8B-B14F-4D97-AF65-F5344CB8AC3E}">
        <p14:creationId xmlns:p14="http://schemas.microsoft.com/office/powerpoint/2010/main" val="424644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Die </a:t>
            </a:r>
            <a:r>
              <a:rPr lang="en-US" sz="2800" dirty="0" err="1">
                <a:latin typeface="Roboto"/>
                <a:ea typeface="Roboto"/>
              </a:rPr>
              <a:t>europäische</a:t>
            </a:r>
            <a:r>
              <a:rPr lang="en-US" sz="2800" dirty="0">
                <a:latin typeface="Roboto"/>
                <a:ea typeface="Roboto"/>
              </a:rPr>
              <a:t> </a:t>
            </a:r>
            <a:r>
              <a:rPr lang="en-US" sz="2800" dirty="0" err="1">
                <a:latin typeface="Roboto"/>
                <a:ea typeface="Roboto"/>
              </a:rPr>
              <a:t>Datenstrategie</a:t>
            </a:r>
            <a:endParaRPr lang="en-US" sz="2800" dirty="0">
              <a:latin typeface="Roboto"/>
              <a:ea typeface="Roboto"/>
            </a:endParaRP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3697071" y="6356350"/>
            <a:ext cx="5769271" cy="365125"/>
          </a:xfrm>
        </p:spPr>
        <p:txBody>
          <a:bodyPr/>
          <a:lstStyle/>
          <a:p>
            <a:r>
              <a:rPr lang="de-DE" b="0" i="0" dirty="0">
                <a:solidFill>
                  <a:srgbClr val="000000"/>
                </a:solidFill>
                <a:effectLst/>
                <a:latin typeface="+mj-lt"/>
              </a:rPr>
              <a:t>Veröffentlicht unter: „Fahrplan Europäisches Datenrecht</a:t>
            </a:r>
            <a:r>
              <a:rPr lang="de-DE" dirty="0">
                <a:solidFill>
                  <a:srgbClr val="000000"/>
                </a:solidFill>
                <a:latin typeface="+mj-lt"/>
              </a:rPr>
              <a:t>“</a:t>
            </a:r>
            <a:r>
              <a:rPr lang="de-DE" b="0" i="0" dirty="0">
                <a:solidFill>
                  <a:srgbClr val="000000"/>
                </a:solidFill>
                <a:effectLst/>
                <a:latin typeface="+mj-lt"/>
              </a:rPr>
              <a:t> </a:t>
            </a:r>
            <a:r>
              <a:rPr lang="de-DE" b="0" i="0" u="sng" dirty="0">
                <a:solidFill>
                  <a:srgbClr val="009DFF"/>
                </a:solidFill>
                <a:effectLst/>
                <a:latin typeface="+mj-lt"/>
                <a:hlinkClick r:id="rId2"/>
              </a:rPr>
              <a:t>ZD-Aktuell 2023, 01364</a:t>
            </a:r>
            <a:endParaRPr lang="de-DE" dirty="0">
              <a:latin typeface="+mj-lt"/>
            </a:endParaRP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dirty="0"/>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dirty="0"/>
          </a:p>
        </p:txBody>
      </p:sp>
      <p:sp>
        <p:nvSpPr>
          <p:cNvPr id="4" name="Inhaltsplatzhalter 3">
            <a:extLst>
              <a:ext uri="{FF2B5EF4-FFF2-40B4-BE49-F238E27FC236}">
                <a16:creationId xmlns:a16="http://schemas.microsoft.com/office/drawing/2014/main" id="{15660E64-6C87-5244-B7CB-5F98E178256E}"/>
              </a:ext>
            </a:extLst>
          </p:cNvPr>
          <p:cNvSpPr>
            <a:spLocks noGrp="1"/>
          </p:cNvSpPr>
          <p:nvPr>
            <p:ph sz="half" idx="1"/>
          </p:nvPr>
        </p:nvSpPr>
        <p:spPr/>
        <p:txBody>
          <a:bodyPr/>
          <a:lstStyle/>
          <a:p>
            <a:endParaRPr lang="de-DE"/>
          </a:p>
        </p:txBody>
      </p:sp>
      <p:pic>
        <p:nvPicPr>
          <p:cNvPr id="8" name="Grafik 7">
            <a:extLst>
              <a:ext uri="{FF2B5EF4-FFF2-40B4-BE49-F238E27FC236}">
                <a16:creationId xmlns:a16="http://schemas.microsoft.com/office/drawing/2014/main" id="{F54033E3-8223-0821-654B-054008309116}"/>
              </a:ext>
            </a:extLst>
          </p:cNvPr>
          <p:cNvPicPr>
            <a:picLocks noChangeAspect="1"/>
          </p:cNvPicPr>
          <p:nvPr/>
        </p:nvPicPr>
        <p:blipFill>
          <a:blip r:embed="rId3"/>
          <a:stretch>
            <a:fillRect/>
          </a:stretch>
        </p:blipFill>
        <p:spPr>
          <a:xfrm>
            <a:off x="2259496" y="59636"/>
            <a:ext cx="7560538" cy="6117328"/>
          </a:xfrm>
          <a:prstGeom prst="rect">
            <a:avLst/>
          </a:prstGeom>
        </p:spPr>
      </p:pic>
    </p:spTree>
    <p:extLst>
      <p:ext uri="{BB962C8B-B14F-4D97-AF65-F5344CB8AC3E}">
        <p14:creationId xmlns:p14="http://schemas.microsoft.com/office/powerpoint/2010/main" val="2117174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0918F-74A1-19B0-6DAB-45166A858D95}"/>
              </a:ext>
            </a:extLst>
          </p:cNvPr>
          <p:cNvSpPr>
            <a:spLocks noGrp="1"/>
          </p:cNvSpPr>
          <p:nvPr>
            <p:ph type="title"/>
          </p:nvPr>
        </p:nvSpPr>
        <p:spPr/>
        <p:txBody>
          <a:bodyPr>
            <a:normAutofit/>
          </a:bodyPr>
          <a:lstStyle/>
          <a:p>
            <a:pPr algn="ctr"/>
            <a:r>
              <a:rPr lang="de-DE" sz="2800" dirty="0"/>
              <a:t>KI &amp; Lehre: Wichtigste relevante Regelungen</a:t>
            </a:r>
          </a:p>
        </p:txBody>
      </p:sp>
      <p:graphicFrame>
        <p:nvGraphicFramePr>
          <p:cNvPr id="7" name="Inhaltsplatzhalter 6">
            <a:extLst>
              <a:ext uri="{FF2B5EF4-FFF2-40B4-BE49-F238E27FC236}">
                <a16:creationId xmlns:a16="http://schemas.microsoft.com/office/drawing/2014/main" id="{A3ADB77A-0C4F-49A2-8F58-B1C63B92DEF7}"/>
              </a:ext>
            </a:extLst>
          </p:cNvPr>
          <p:cNvGraphicFramePr>
            <a:graphicFrameLocks noGrp="1"/>
          </p:cNvGraphicFramePr>
          <p:nvPr>
            <p:ph idx="1"/>
            <p:extLst>
              <p:ext uri="{D42A27DB-BD31-4B8C-83A1-F6EECF244321}">
                <p14:modId xmlns:p14="http://schemas.microsoft.com/office/powerpoint/2010/main" val="3707637408"/>
              </p:ext>
            </p:extLst>
          </p:nvPr>
        </p:nvGraphicFramePr>
        <p:xfrm>
          <a:off x="838200" y="1825625"/>
          <a:ext cx="10551325" cy="4075488"/>
        </p:xfrm>
        <a:graphic>
          <a:graphicData uri="http://schemas.openxmlformats.org/drawingml/2006/table">
            <a:tbl>
              <a:tblPr firstRow="1" bandRow="1">
                <a:tableStyleId>{5C22544A-7EE6-4342-B048-85BDC9FD1C3A}</a:tableStyleId>
              </a:tblPr>
              <a:tblGrid>
                <a:gridCol w="3442855">
                  <a:extLst>
                    <a:ext uri="{9D8B030D-6E8A-4147-A177-3AD203B41FA5}">
                      <a16:colId xmlns:a16="http://schemas.microsoft.com/office/drawing/2014/main" val="3281478552"/>
                    </a:ext>
                  </a:extLst>
                </a:gridCol>
                <a:gridCol w="1806924">
                  <a:extLst>
                    <a:ext uri="{9D8B030D-6E8A-4147-A177-3AD203B41FA5}">
                      <a16:colId xmlns:a16="http://schemas.microsoft.com/office/drawing/2014/main" val="1142522383"/>
                    </a:ext>
                  </a:extLst>
                </a:gridCol>
                <a:gridCol w="5301546">
                  <a:extLst>
                    <a:ext uri="{9D8B030D-6E8A-4147-A177-3AD203B41FA5}">
                      <a16:colId xmlns:a16="http://schemas.microsoft.com/office/drawing/2014/main" val="3653982918"/>
                    </a:ext>
                  </a:extLst>
                </a:gridCol>
              </a:tblGrid>
              <a:tr h="529648">
                <a:tc>
                  <a:txBody>
                    <a:bodyPr/>
                    <a:lstStyle/>
                    <a:p>
                      <a:r>
                        <a:rPr lang="de-DE" sz="1600" dirty="0">
                          <a:solidFill>
                            <a:schemeClr val="tx1"/>
                          </a:solidFill>
                        </a:rPr>
                        <a:t> Gesetzliche Regelung / Vorgabe</a:t>
                      </a:r>
                    </a:p>
                  </a:txBody>
                  <a:tcPr>
                    <a:solidFill>
                      <a:srgbClr val="F6DF1A"/>
                    </a:solidFill>
                  </a:tcPr>
                </a:tc>
                <a:tc>
                  <a:txBody>
                    <a:bodyPr/>
                    <a:lstStyle/>
                    <a:p>
                      <a:r>
                        <a:rPr lang="de-DE" sz="1600" dirty="0">
                          <a:solidFill>
                            <a:schemeClr val="tx1"/>
                          </a:solidFill>
                        </a:rPr>
                        <a:t>Abkürzung</a:t>
                      </a:r>
                    </a:p>
                  </a:txBody>
                  <a:tcPr>
                    <a:solidFill>
                      <a:srgbClr val="F6DF1A"/>
                    </a:solidFill>
                  </a:tcPr>
                </a:tc>
                <a:tc>
                  <a:txBody>
                    <a:bodyPr/>
                    <a:lstStyle/>
                    <a:p>
                      <a:r>
                        <a:rPr lang="de-DE" sz="1600" dirty="0">
                          <a:solidFill>
                            <a:schemeClr val="tx1"/>
                          </a:solidFill>
                        </a:rPr>
                        <a:t>Regelungsinhalt (u. a.)</a:t>
                      </a:r>
                    </a:p>
                  </a:txBody>
                  <a:tcPr>
                    <a:solidFill>
                      <a:srgbClr val="F6DF1A"/>
                    </a:solidFill>
                  </a:tcPr>
                </a:tc>
                <a:extLst>
                  <a:ext uri="{0D108BD9-81ED-4DB2-BD59-A6C34878D82A}">
                    <a16:rowId xmlns:a16="http://schemas.microsoft.com/office/drawing/2014/main" val="2230812904"/>
                  </a:ext>
                </a:extLst>
              </a:tr>
              <a:tr h="370840">
                <a:tc>
                  <a:txBody>
                    <a:bodyPr/>
                    <a:lstStyle/>
                    <a:p>
                      <a:r>
                        <a:rPr lang="de-DE" sz="1600" dirty="0"/>
                        <a:t>Grundgesetz</a:t>
                      </a:r>
                    </a:p>
                  </a:txBody>
                  <a:tcPr>
                    <a:solidFill>
                      <a:srgbClr val="F6DF1A">
                        <a:alpha val="24841"/>
                      </a:srgbClr>
                    </a:solidFill>
                  </a:tcPr>
                </a:tc>
                <a:tc>
                  <a:txBody>
                    <a:bodyPr/>
                    <a:lstStyle/>
                    <a:p>
                      <a:r>
                        <a:rPr lang="de-DE" sz="1600" dirty="0"/>
                        <a:t>GG</a:t>
                      </a:r>
                    </a:p>
                  </a:txBody>
                  <a:tcPr>
                    <a:solidFill>
                      <a:srgbClr val="F6DF1A">
                        <a:alpha val="24841"/>
                      </a:srgbClr>
                    </a:solidFill>
                  </a:tcPr>
                </a:tc>
                <a:tc>
                  <a:txBody>
                    <a:bodyPr/>
                    <a:lstStyle/>
                    <a:p>
                      <a:r>
                        <a:rPr lang="de-DE" sz="1600" dirty="0"/>
                        <a:t>Chancengleichheit, Freiheit der Lehre </a:t>
                      </a:r>
                    </a:p>
                  </a:txBody>
                  <a:tcPr>
                    <a:solidFill>
                      <a:srgbClr val="F6DF1A">
                        <a:alpha val="24841"/>
                      </a:srgbClr>
                    </a:solidFill>
                  </a:tcPr>
                </a:tc>
                <a:extLst>
                  <a:ext uri="{0D108BD9-81ED-4DB2-BD59-A6C34878D82A}">
                    <a16:rowId xmlns:a16="http://schemas.microsoft.com/office/drawing/2014/main" val="821960874"/>
                  </a:ext>
                </a:extLst>
              </a:tr>
              <a:tr h="370840">
                <a:tc>
                  <a:txBody>
                    <a:bodyPr/>
                    <a:lstStyle/>
                    <a:p>
                      <a:r>
                        <a:rPr lang="de-DE" sz="1600" dirty="0"/>
                        <a:t>Urheberrechtsgesetz</a:t>
                      </a:r>
                    </a:p>
                  </a:txBody>
                  <a:tcPr>
                    <a:solidFill>
                      <a:srgbClr val="F6DF1A">
                        <a:alpha val="49900"/>
                      </a:srgbClr>
                    </a:solidFill>
                  </a:tcPr>
                </a:tc>
                <a:tc>
                  <a:txBody>
                    <a:bodyPr/>
                    <a:lstStyle/>
                    <a:p>
                      <a:r>
                        <a:rPr lang="de-DE" sz="1600" dirty="0"/>
                        <a:t>UrhG</a:t>
                      </a:r>
                    </a:p>
                  </a:txBody>
                  <a:tcPr>
                    <a:solidFill>
                      <a:srgbClr val="F6DF1A">
                        <a:alpha val="49900"/>
                      </a:srgbClr>
                    </a:solidFill>
                  </a:tcPr>
                </a:tc>
                <a:tc>
                  <a:txBody>
                    <a:bodyPr/>
                    <a:lstStyle/>
                    <a:p>
                      <a:r>
                        <a:rPr lang="de-DE" sz="1600" dirty="0"/>
                        <a:t>Werkschutz, Nutzungsrechte, Text u. Data Mining TDM</a:t>
                      </a:r>
                    </a:p>
                  </a:txBody>
                  <a:tcPr>
                    <a:solidFill>
                      <a:srgbClr val="F6DF1A">
                        <a:alpha val="49900"/>
                      </a:srgbClr>
                    </a:solidFill>
                  </a:tcPr>
                </a:tc>
                <a:extLst>
                  <a:ext uri="{0D108BD9-81ED-4DB2-BD59-A6C34878D82A}">
                    <a16:rowId xmlns:a16="http://schemas.microsoft.com/office/drawing/2014/main" val="1837501173"/>
                  </a:ext>
                </a:extLst>
              </a:tr>
              <a:tr h="370840">
                <a:tc>
                  <a:txBody>
                    <a:bodyPr/>
                    <a:lstStyle/>
                    <a:p>
                      <a:r>
                        <a:rPr lang="de-DE" sz="1600" dirty="0"/>
                        <a:t>Datenschutz-Grundverordnung</a:t>
                      </a:r>
                    </a:p>
                  </a:txBody>
                  <a:tcPr>
                    <a:solidFill>
                      <a:srgbClr val="F6DF1A">
                        <a:alpha val="24661"/>
                      </a:srgbClr>
                    </a:solidFill>
                  </a:tcPr>
                </a:tc>
                <a:tc>
                  <a:txBody>
                    <a:bodyPr/>
                    <a:lstStyle/>
                    <a:p>
                      <a:r>
                        <a:rPr lang="de-DE" sz="1600" dirty="0"/>
                        <a:t>DSGVO</a:t>
                      </a:r>
                    </a:p>
                  </a:txBody>
                  <a:tcPr>
                    <a:solidFill>
                      <a:srgbClr val="F6DF1A">
                        <a:alpha val="24661"/>
                      </a:srgbClr>
                    </a:solidFill>
                  </a:tcPr>
                </a:tc>
                <a:tc>
                  <a:txBody>
                    <a:bodyPr/>
                    <a:lstStyle/>
                    <a:p>
                      <a:r>
                        <a:rPr lang="de-DE" sz="1600" dirty="0"/>
                        <a:t>Rechtsgrundlagen, Technisch- und Organisatorische Maßnahmen, Auftragsverarbeitung, Gemeinsame Verantwortlichkeit, Rechenschaftspflichten, DSFA</a:t>
                      </a:r>
                    </a:p>
                  </a:txBody>
                  <a:tcPr>
                    <a:solidFill>
                      <a:srgbClr val="F6DF1A">
                        <a:alpha val="24661"/>
                      </a:srgbClr>
                    </a:solidFill>
                  </a:tcPr>
                </a:tc>
                <a:extLst>
                  <a:ext uri="{0D108BD9-81ED-4DB2-BD59-A6C34878D82A}">
                    <a16:rowId xmlns:a16="http://schemas.microsoft.com/office/drawing/2014/main" val="3414953153"/>
                  </a:ext>
                </a:extLst>
              </a:tr>
              <a:tr h="370840">
                <a:tc>
                  <a:txBody>
                    <a:bodyPr/>
                    <a:lstStyle/>
                    <a:p>
                      <a:r>
                        <a:rPr lang="de-DE" sz="1600" dirty="0"/>
                        <a:t>Landeshochschulgesetze</a:t>
                      </a:r>
                    </a:p>
                  </a:txBody>
                  <a:tcPr>
                    <a:solidFill>
                      <a:srgbClr val="F6DF1A">
                        <a:alpha val="49976"/>
                      </a:srgbClr>
                    </a:solidFill>
                  </a:tcPr>
                </a:tc>
                <a:tc>
                  <a:txBody>
                    <a:bodyPr/>
                    <a:lstStyle/>
                    <a:p>
                      <a:r>
                        <a:rPr lang="de-DE" sz="1600" dirty="0"/>
                        <a:t>z. B. </a:t>
                      </a:r>
                      <a:br>
                        <a:rPr lang="de-DE" sz="1600" dirty="0"/>
                      </a:br>
                      <a:r>
                        <a:rPr lang="de-DE" sz="1600" dirty="0"/>
                        <a:t>LHG BW</a:t>
                      </a:r>
                    </a:p>
                  </a:txBody>
                  <a:tcPr>
                    <a:solidFill>
                      <a:srgbClr val="F6DF1A">
                        <a:alpha val="49976"/>
                      </a:srgbClr>
                    </a:solidFill>
                  </a:tcPr>
                </a:tc>
                <a:tc>
                  <a:txBody>
                    <a:bodyPr/>
                    <a:lstStyle/>
                    <a:p>
                      <a:r>
                        <a:rPr lang="de-DE" sz="1600" dirty="0"/>
                        <a:t>Aufgaben, Freiheit der Lehre, Datenschutz, Satzungsrecht, Informationsversorgung, Prüfungsrecht</a:t>
                      </a:r>
                    </a:p>
                  </a:txBody>
                  <a:tcPr>
                    <a:solidFill>
                      <a:srgbClr val="F6DF1A">
                        <a:alpha val="49976"/>
                      </a:srgbClr>
                    </a:solidFill>
                  </a:tcPr>
                </a:tc>
                <a:extLst>
                  <a:ext uri="{0D108BD9-81ED-4DB2-BD59-A6C34878D82A}">
                    <a16:rowId xmlns:a16="http://schemas.microsoft.com/office/drawing/2014/main" val="3343028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Landesdatenschutzgesetze</a:t>
                      </a:r>
                    </a:p>
                  </a:txBody>
                  <a:tcPr>
                    <a:solidFill>
                      <a:srgbClr val="F6DF1A">
                        <a:alpha val="2475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z. B.</a:t>
                      </a:r>
                      <a:br>
                        <a:rPr lang="de-DE" sz="1600" dirty="0"/>
                      </a:br>
                      <a:r>
                        <a:rPr lang="de-DE" sz="1600" dirty="0"/>
                        <a:t>LDSG BW</a:t>
                      </a:r>
                    </a:p>
                  </a:txBody>
                  <a:tcPr>
                    <a:solidFill>
                      <a:srgbClr val="F6DF1A">
                        <a:alpha val="2475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Generalklausel bzgl. Datenverarbeitung bei Erfüllung von Aufgaben öffentlicher Stellen</a:t>
                      </a:r>
                    </a:p>
                  </a:txBody>
                  <a:tcPr>
                    <a:solidFill>
                      <a:srgbClr val="F6DF1A">
                        <a:alpha val="24753"/>
                      </a:srgbClr>
                    </a:solidFill>
                  </a:tcPr>
                </a:tc>
                <a:extLst>
                  <a:ext uri="{0D108BD9-81ED-4DB2-BD59-A6C34878D82A}">
                    <a16:rowId xmlns:a16="http://schemas.microsoft.com/office/drawing/2014/main" val="35639306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t>Artificial</a:t>
                      </a:r>
                      <a:r>
                        <a:rPr lang="de-DE" sz="1600" dirty="0"/>
                        <a:t> </a:t>
                      </a:r>
                      <a:r>
                        <a:rPr lang="de-DE" sz="1600" dirty="0" err="1"/>
                        <a:t>Intelligence</a:t>
                      </a:r>
                      <a:r>
                        <a:rPr lang="de-DE" sz="1600" dirty="0"/>
                        <a:t> Act / </a:t>
                      </a:r>
                      <a:br>
                        <a:rPr lang="de-DE" sz="1600" dirty="0"/>
                      </a:br>
                      <a:r>
                        <a:rPr lang="de-DE" sz="1600" dirty="0"/>
                        <a:t>KI-Verordnung </a:t>
                      </a:r>
                      <a:r>
                        <a:rPr lang="de-DE" sz="1600" dirty="0">
                          <a:solidFill>
                            <a:srgbClr val="FF0000"/>
                          </a:solidFill>
                        </a:rPr>
                        <a:t>(Entwurf)</a:t>
                      </a:r>
                    </a:p>
                  </a:txBody>
                  <a:tcPr>
                    <a:solidFill>
                      <a:srgbClr val="F6DF1A">
                        <a:alpha val="4997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(EU) AI Act /</a:t>
                      </a:r>
                      <a:br>
                        <a:rPr lang="de-DE" sz="1600" dirty="0"/>
                      </a:br>
                      <a:r>
                        <a:rPr lang="de-DE" sz="1600" dirty="0"/>
                        <a:t>KI-VO</a:t>
                      </a:r>
                    </a:p>
                  </a:txBody>
                  <a:tcPr>
                    <a:solidFill>
                      <a:srgbClr val="F6DF1A">
                        <a:alpha val="49976"/>
                      </a:srgbClr>
                    </a:solidFill>
                  </a:tcPr>
                </a:tc>
                <a:tc>
                  <a:txBody>
                    <a:bodyPr/>
                    <a:lstStyle/>
                    <a:p>
                      <a:r>
                        <a:rPr lang="de-DE" sz="1600" dirty="0"/>
                        <a:t>Einteilung in Risikogruppen, Vorgaben für die Anwendung von KI-Systemen, Transparenzpflichten, Offenlegungspflichten bzgl. Trainingsmaterial</a:t>
                      </a:r>
                    </a:p>
                  </a:txBody>
                  <a:tcPr>
                    <a:solidFill>
                      <a:srgbClr val="F6DF1A">
                        <a:alpha val="49976"/>
                      </a:srgbClr>
                    </a:solidFill>
                  </a:tcPr>
                </a:tc>
                <a:extLst>
                  <a:ext uri="{0D108BD9-81ED-4DB2-BD59-A6C34878D82A}">
                    <a16:rowId xmlns:a16="http://schemas.microsoft.com/office/drawing/2014/main" val="3914232304"/>
                  </a:ext>
                </a:extLst>
              </a:tr>
            </a:tbl>
          </a:graphicData>
        </a:graphic>
      </p:graphicFrame>
      <p:sp>
        <p:nvSpPr>
          <p:cNvPr id="4" name="Datumsplatzhalter 3">
            <a:extLst>
              <a:ext uri="{FF2B5EF4-FFF2-40B4-BE49-F238E27FC236}">
                <a16:creationId xmlns:a16="http://schemas.microsoft.com/office/drawing/2014/main" id="{48303FDA-6849-FABE-FFFA-62C5954B0DDD}"/>
              </a:ext>
            </a:extLst>
          </p:cNvPr>
          <p:cNvSpPr>
            <a:spLocks noGrp="1"/>
          </p:cNvSpPr>
          <p:nvPr>
            <p:ph type="dt" sz="half" idx="10"/>
          </p:nvPr>
        </p:nvSpPr>
        <p:spPr/>
        <p:txBody>
          <a:bodyPr/>
          <a:lstStyle/>
          <a:p>
            <a:r>
              <a:rPr lang="de-DE" dirty="0"/>
              <a:t>02.02.2024</a:t>
            </a:r>
          </a:p>
        </p:txBody>
      </p:sp>
      <p:sp>
        <p:nvSpPr>
          <p:cNvPr id="5" name="Fußzeilenplatzhalter 4">
            <a:extLst>
              <a:ext uri="{FF2B5EF4-FFF2-40B4-BE49-F238E27FC236}">
                <a16:creationId xmlns:a16="http://schemas.microsoft.com/office/drawing/2014/main" id="{9906FB8C-4C1E-AF06-36C2-835F21CBB9C9}"/>
              </a:ext>
            </a:extLst>
          </p:cNvPr>
          <p:cNvSpPr>
            <a:spLocks noGrp="1"/>
          </p:cNvSpPr>
          <p:nvPr>
            <p:ph type="ftr" sz="quarter" idx="11"/>
          </p:nvPr>
        </p:nvSpPr>
        <p:spPr/>
        <p:txBody>
          <a:bodyPr/>
          <a:lstStyle/>
          <a:p>
            <a:r>
              <a:rPr lang="de-DE" dirty="0"/>
              <a:t>HND BW / Andrea Schlotfeldt / CC BY 4.0</a:t>
            </a:r>
          </a:p>
        </p:txBody>
      </p:sp>
      <p:sp>
        <p:nvSpPr>
          <p:cNvPr id="6" name="Foliennummernplatzhalter 5">
            <a:extLst>
              <a:ext uri="{FF2B5EF4-FFF2-40B4-BE49-F238E27FC236}">
                <a16:creationId xmlns:a16="http://schemas.microsoft.com/office/drawing/2014/main" id="{0CB5BABD-32DE-8F6E-DC0D-7E9C141CB89D}"/>
              </a:ext>
            </a:extLst>
          </p:cNvPr>
          <p:cNvSpPr>
            <a:spLocks noGrp="1"/>
          </p:cNvSpPr>
          <p:nvPr>
            <p:ph type="sldNum" sz="quarter" idx="12"/>
          </p:nvPr>
        </p:nvSpPr>
        <p:spPr/>
        <p:txBody>
          <a:bodyPr/>
          <a:lstStyle/>
          <a:p>
            <a:fld id="{08C289C5-7785-AF45-8982-03E552BBE034}" type="slidenum">
              <a:rPr lang="de-DE" smtClean="0"/>
              <a:t>15</a:t>
            </a:fld>
            <a:endParaRPr lang="de-DE"/>
          </a:p>
        </p:txBody>
      </p:sp>
    </p:spTree>
    <p:extLst>
      <p:ext uri="{BB962C8B-B14F-4D97-AF65-F5344CB8AC3E}">
        <p14:creationId xmlns:p14="http://schemas.microsoft.com/office/powerpoint/2010/main" val="410984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0918F-74A1-19B0-6DAB-45166A858D95}"/>
              </a:ext>
            </a:extLst>
          </p:cNvPr>
          <p:cNvSpPr>
            <a:spLocks noGrp="1"/>
          </p:cNvSpPr>
          <p:nvPr>
            <p:ph type="title"/>
          </p:nvPr>
        </p:nvSpPr>
        <p:spPr/>
        <p:txBody>
          <a:bodyPr>
            <a:normAutofit/>
          </a:bodyPr>
          <a:lstStyle/>
          <a:p>
            <a:pPr algn="ctr"/>
            <a:r>
              <a:rPr lang="de-DE" sz="2800" dirty="0"/>
              <a:t>Weitere relevante Regelungen + Vorgaben</a:t>
            </a:r>
          </a:p>
        </p:txBody>
      </p:sp>
      <p:graphicFrame>
        <p:nvGraphicFramePr>
          <p:cNvPr id="7" name="Inhaltsplatzhalter 6">
            <a:extLst>
              <a:ext uri="{FF2B5EF4-FFF2-40B4-BE49-F238E27FC236}">
                <a16:creationId xmlns:a16="http://schemas.microsoft.com/office/drawing/2014/main" id="{A3ADB77A-0C4F-49A2-8F58-B1C63B92DEF7}"/>
              </a:ext>
            </a:extLst>
          </p:cNvPr>
          <p:cNvGraphicFramePr>
            <a:graphicFrameLocks noGrp="1"/>
          </p:cNvGraphicFramePr>
          <p:nvPr>
            <p:ph idx="1"/>
            <p:extLst>
              <p:ext uri="{D42A27DB-BD31-4B8C-83A1-F6EECF244321}">
                <p14:modId xmlns:p14="http://schemas.microsoft.com/office/powerpoint/2010/main" val="3557608086"/>
              </p:ext>
            </p:extLst>
          </p:nvPr>
        </p:nvGraphicFramePr>
        <p:xfrm>
          <a:off x="838200" y="1825625"/>
          <a:ext cx="10515597" cy="415676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281478552"/>
                    </a:ext>
                  </a:extLst>
                </a:gridCol>
                <a:gridCol w="1814945">
                  <a:extLst>
                    <a:ext uri="{9D8B030D-6E8A-4147-A177-3AD203B41FA5}">
                      <a16:colId xmlns:a16="http://schemas.microsoft.com/office/drawing/2014/main" val="1142522383"/>
                    </a:ext>
                  </a:extLst>
                </a:gridCol>
                <a:gridCol w="5271652">
                  <a:extLst>
                    <a:ext uri="{9D8B030D-6E8A-4147-A177-3AD203B41FA5}">
                      <a16:colId xmlns:a16="http://schemas.microsoft.com/office/drawing/2014/main" val="3653982918"/>
                    </a:ext>
                  </a:extLst>
                </a:gridCol>
              </a:tblGrid>
              <a:tr h="529648">
                <a:tc>
                  <a:txBody>
                    <a:bodyPr/>
                    <a:lstStyle/>
                    <a:p>
                      <a:r>
                        <a:rPr lang="de-DE" sz="1600" dirty="0">
                          <a:solidFill>
                            <a:schemeClr val="tx1"/>
                          </a:solidFill>
                        </a:rPr>
                        <a:t> Gesetzliche Regelung / Vorgabe</a:t>
                      </a:r>
                    </a:p>
                  </a:txBody>
                  <a:tcPr>
                    <a:solidFill>
                      <a:srgbClr val="F6DF1A"/>
                    </a:solidFill>
                  </a:tcPr>
                </a:tc>
                <a:tc>
                  <a:txBody>
                    <a:bodyPr/>
                    <a:lstStyle/>
                    <a:p>
                      <a:r>
                        <a:rPr lang="de-DE" sz="1600" dirty="0">
                          <a:solidFill>
                            <a:schemeClr val="tx1"/>
                          </a:solidFill>
                        </a:rPr>
                        <a:t>Abkürzung</a:t>
                      </a:r>
                    </a:p>
                  </a:txBody>
                  <a:tcPr>
                    <a:solidFill>
                      <a:srgbClr val="F6DF1A"/>
                    </a:solidFill>
                  </a:tcPr>
                </a:tc>
                <a:tc>
                  <a:txBody>
                    <a:bodyPr/>
                    <a:lstStyle/>
                    <a:p>
                      <a:r>
                        <a:rPr lang="de-DE" sz="1600" dirty="0">
                          <a:solidFill>
                            <a:schemeClr val="tx1"/>
                          </a:solidFill>
                        </a:rPr>
                        <a:t>Regelungsinhalt (u. a.)</a:t>
                      </a:r>
                    </a:p>
                  </a:txBody>
                  <a:tcPr>
                    <a:solidFill>
                      <a:srgbClr val="F6DF1A"/>
                    </a:solidFill>
                  </a:tcPr>
                </a:tc>
                <a:extLst>
                  <a:ext uri="{0D108BD9-81ED-4DB2-BD59-A6C34878D82A}">
                    <a16:rowId xmlns:a16="http://schemas.microsoft.com/office/drawing/2014/main" val="2230812904"/>
                  </a:ext>
                </a:extLst>
              </a:tr>
              <a:tr h="370840">
                <a:tc>
                  <a:txBody>
                    <a:bodyPr/>
                    <a:lstStyle/>
                    <a:p>
                      <a:r>
                        <a:rPr lang="de-DE" sz="1600" dirty="0"/>
                        <a:t>Terms </a:t>
                      </a:r>
                      <a:r>
                        <a:rPr lang="de-DE" sz="1600" dirty="0" err="1"/>
                        <a:t>of</a:t>
                      </a:r>
                      <a:r>
                        <a:rPr lang="de-DE" sz="1600" dirty="0"/>
                        <a:t> Service der KI-Systeme</a:t>
                      </a:r>
                    </a:p>
                  </a:txBody>
                  <a:tcPr>
                    <a:solidFill>
                      <a:srgbClr val="F6DF1A">
                        <a:alpha val="24661"/>
                      </a:srgbClr>
                    </a:solidFill>
                  </a:tcPr>
                </a:tc>
                <a:tc>
                  <a:txBody>
                    <a:bodyPr/>
                    <a:lstStyle/>
                    <a:p>
                      <a:r>
                        <a:rPr lang="de-DE" sz="1600" dirty="0"/>
                        <a:t>AGB etc.</a:t>
                      </a:r>
                    </a:p>
                  </a:txBody>
                  <a:tcPr>
                    <a:solidFill>
                      <a:srgbClr val="F6DF1A">
                        <a:alpha val="24661"/>
                      </a:srgbClr>
                    </a:solidFill>
                  </a:tcPr>
                </a:tc>
                <a:tc>
                  <a:txBody>
                    <a:bodyPr/>
                    <a:lstStyle/>
                    <a:p>
                      <a:r>
                        <a:rPr lang="de-DE" sz="1600" dirty="0"/>
                        <a:t>Lizenzbedingungen, Kennzeichnungspflichten, Haftung</a:t>
                      </a:r>
                    </a:p>
                  </a:txBody>
                  <a:tcPr>
                    <a:solidFill>
                      <a:srgbClr val="F6DF1A">
                        <a:alpha val="24661"/>
                      </a:srgbClr>
                    </a:solidFill>
                  </a:tcPr>
                </a:tc>
                <a:extLst>
                  <a:ext uri="{0D108BD9-81ED-4DB2-BD59-A6C34878D82A}">
                    <a16:rowId xmlns:a16="http://schemas.microsoft.com/office/drawing/2014/main" val="3414953153"/>
                  </a:ext>
                </a:extLst>
              </a:tr>
              <a:tr h="370840">
                <a:tc>
                  <a:txBody>
                    <a:bodyPr/>
                    <a:lstStyle/>
                    <a:p>
                      <a:r>
                        <a:rPr lang="de-DE" sz="1600" dirty="0"/>
                        <a:t>KI-Richtlinien/-Handreichungen HS</a:t>
                      </a:r>
                    </a:p>
                  </a:txBody>
                  <a:tcPr>
                    <a:solidFill>
                      <a:srgbClr val="F6DF1A">
                        <a:alpha val="49976"/>
                      </a:srgbClr>
                    </a:solidFill>
                  </a:tcPr>
                </a:tc>
                <a:tc>
                  <a:txBody>
                    <a:bodyPr/>
                    <a:lstStyle/>
                    <a:p>
                      <a:r>
                        <a:rPr lang="de-DE" sz="1600" dirty="0"/>
                        <a:t>/</a:t>
                      </a:r>
                    </a:p>
                  </a:txBody>
                  <a:tcPr>
                    <a:solidFill>
                      <a:srgbClr val="F6DF1A">
                        <a:alpha val="49976"/>
                      </a:srgbClr>
                    </a:solidFill>
                  </a:tcPr>
                </a:tc>
                <a:tc>
                  <a:txBody>
                    <a:bodyPr/>
                    <a:lstStyle/>
                    <a:p>
                      <a:r>
                        <a:rPr lang="de-DE" sz="1600" dirty="0"/>
                        <a:t>Rechtliche Hinweise und Vorgaben d. Hochschulen</a:t>
                      </a:r>
                    </a:p>
                  </a:txBody>
                  <a:tcPr>
                    <a:solidFill>
                      <a:srgbClr val="F6DF1A">
                        <a:alpha val="49976"/>
                      </a:srgbClr>
                    </a:solidFill>
                  </a:tcPr>
                </a:tc>
                <a:extLst>
                  <a:ext uri="{0D108BD9-81ED-4DB2-BD59-A6C34878D82A}">
                    <a16:rowId xmlns:a16="http://schemas.microsoft.com/office/drawing/2014/main" val="3343028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Landesdatenschutzbeauftragte*</a:t>
                      </a:r>
                      <a:r>
                        <a:rPr lang="de-DE" sz="1600" dirty="0" err="1"/>
                        <a:t>r</a:t>
                      </a:r>
                      <a:endParaRPr lang="de-DE" sz="1600" dirty="0"/>
                    </a:p>
                  </a:txBody>
                  <a:tcPr>
                    <a:solidFill>
                      <a:srgbClr val="F6DF1A">
                        <a:alpha val="2475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(z. B.) </a:t>
                      </a:r>
                      <a:r>
                        <a:rPr lang="de-DE" sz="1600" dirty="0" err="1"/>
                        <a:t>LfDI</a:t>
                      </a:r>
                      <a:r>
                        <a:rPr lang="de-DE" sz="1600" dirty="0"/>
                        <a:t> BW</a:t>
                      </a:r>
                    </a:p>
                  </a:txBody>
                  <a:tcPr>
                    <a:solidFill>
                      <a:srgbClr val="F6DF1A">
                        <a:alpha val="24753"/>
                      </a:srgbClr>
                    </a:solidFill>
                  </a:tcPr>
                </a:tc>
                <a:tc>
                  <a:txBody>
                    <a:bodyPr/>
                    <a:lstStyle/>
                    <a:p>
                      <a:r>
                        <a:rPr lang="de-DE" sz="1600" dirty="0"/>
                        <a:t>Stellungnahmen, Checklisten und Vorgaben</a:t>
                      </a:r>
                    </a:p>
                  </a:txBody>
                  <a:tcPr>
                    <a:solidFill>
                      <a:srgbClr val="F6DF1A">
                        <a:alpha val="24753"/>
                      </a:srgbClr>
                    </a:solidFill>
                  </a:tcPr>
                </a:tc>
                <a:extLst>
                  <a:ext uri="{0D108BD9-81ED-4DB2-BD59-A6C34878D82A}">
                    <a16:rowId xmlns:a16="http://schemas.microsoft.com/office/drawing/2014/main" val="3563930607"/>
                  </a:ext>
                </a:extLst>
              </a:tr>
              <a:tr h="370840">
                <a:tc>
                  <a:txBody>
                    <a:bodyPr/>
                    <a:lstStyle/>
                    <a:p>
                      <a:r>
                        <a:rPr lang="de-DE" sz="1600" dirty="0"/>
                        <a:t>Datenschutzkonferenz</a:t>
                      </a:r>
                    </a:p>
                  </a:txBody>
                  <a:tcPr>
                    <a:solidFill>
                      <a:srgbClr val="F6DF1A">
                        <a:alpha val="49976"/>
                      </a:srgbClr>
                    </a:solidFill>
                  </a:tcPr>
                </a:tc>
                <a:tc>
                  <a:txBody>
                    <a:bodyPr/>
                    <a:lstStyle/>
                    <a:p>
                      <a:r>
                        <a:rPr lang="de-DE" sz="1600" dirty="0"/>
                        <a:t>DSK</a:t>
                      </a:r>
                    </a:p>
                  </a:txBody>
                  <a:tcPr>
                    <a:solidFill>
                      <a:srgbClr val="F6DF1A">
                        <a:alpha val="49976"/>
                      </a:srgbClr>
                    </a:solidFill>
                  </a:tcPr>
                </a:tc>
                <a:tc>
                  <a:txBody>
                    <a:bodyPr/>
                    <a:lstStyle/>
                    <a:p>
                      <a:r>
                        <a:rPr lang="de-DE" sz="1600" dirty="0"/>
                        <a:t>Beschlüsse, Orientierungshilfen, Stellungnahmen</a:t>
                      </a:r>
                    </a:p>
                  </a:txBody>
                  <a:tcPr>
                    <a:solidFill>
                      <a:srgbClr val="F6DF1A">
                        <a:alpha val="49976"/>
                      </a:srgbClr>
                    </a:solidFill>
                  </a:tcPr>
                </a:tc>
                <a:extLst>
                  <a:ext uri="{0D108BD9-81ED-4DB2-BD59-A6C34878D82A}">
                    <a16:rowId xmlns:a16="http://schemas.microsoft.com/office/drawing/2014/main" val="314226510"/>
                  </a:ext>
                </a:extLst>
              </a:tr>
              <a:tr h="370840">
                <a:tc gridSpan="3">
                  <a:txBody>
                    <a:bodyPr/>
                    <a:lstStyle/>
                    <a:p>
                      <a:r>
                        <a:rPr lang="de-DE" sz="1600" b="1" i="0" dirty="0"/>
                        <a:t>ferner</a:t>
                      </a:r>
                      <a:r>
                        <a:rPr lang="de-DE" sz="1600" i="0" dirty="0"/>
                        <a:t> (nicht unmittelbar lehrebezogen)</a:t>
                      </a:r>
                    </a:p>
                  </a:txBody>
                  <a:tcPr>
                    <a:solidFill>
                      <a:schemeClr val="bg1">
                        <a:alpha val="25275"/>
                      </a:schemeClr>
                    </a:solidFill>
                  </a:tcPr>
                </a:tc>
                <a:tc hMerge="1">
                  <a:txBody>
                    <a:bodyPr/>
                    <a:lstStyle/>
                    <a:p>
                      <a:endParaRPr lang="de-DE" dirty="0"/>
                    </a:p>
                  </a:txBody>
                  <a:tcPr>
                    <a:solidFill>
                      <a:schemeClr val="bg1">
                        <a:alpha val="25275"/>
                      </a:schemeClr>
                    </a:solidFill>
                  </a:tcPr>
                </a:tc>
                <a:tc hMerge="1">
                  <a:txBody>
                    <a:bodyPr/>
                    <a:lstStyle/>
                    <a:p>
                      <a:endParaRPr lang="de-DE" dirty="0"/>
                    </a:p>
                  </a:txBody>
                  <a:tcPr>
                    <a:solidFill>
                      <a:schemeClr val="bg1">
                        <a:alpha val="25275"/>
                      </a:schemeClr>
                    </a:solidFill>
                  </a:tcPr>
                </a:tc>
                <a:extLst>
                  <a:ext uri="{0D108BD9-81ED-4DB2-BD59-A6C34878D82A}">
                    <a16:rowId xmlns:a16="http://schemas.microsoft.com/office/drawing/2014/main" val="3914232304"/>
                  </a:ext>
                </a:extLst>
              </a:tr>
              <a:tr h="370840">
                <a:tc>
                  <a:txBody>
                    <a:bodyPr/>
                    <a:lstStyle/>
                    <a:p>
                      <a:r>
                        <a:rPr lang="de-DE" sz="1600" dirty="0"/>
                        <a:t>KI-Haftungs-Richtlinie </a:t>
                      </a:r>
                    </a:p>
                    <a:p>
                      <a:r>
                        <a:rPr lang="de-DE" sz="1600" dirty="0">
                          <a:solidFill>
                            <a:srgbClr val="FF0000"/>
                          </a:solidFill>
                        </a:rPr>
                        <a:t>(Entwurf)</a:t>
                      </a:r>
                    </a:p>
                  </a:txBody>
                  <a:tcPr>
                    <a:solidFill>
                      <a:srgbClr val="F6DF1A">
                        <a:alpha val="50263"/>
                      </a:srgbClr>
                    </a:solidFill>
                  </a:tcPr>
                </a:tc>
                <a:tc>
                  <a:txBody>
                    <a:bodyPr/>
                    <a:lstStyle/>
                    <a:p>
                      <a:r>
                        <a:rPr lang="de-DE" sz="1600" b="0" i="0" kern="1200" dirty="0">
                          <a:solidFill>
                            <a:schemeClr val="dk1"/>
                          </a:solidFill>
                          <a:effectLst/>
                          <a:latin typeface="+mn-lt"/>
                          <a:ea typeface="+mn-ea"/>
                          <a:cs typeface="+mn-cs"/>
                        </a:rPr>
                        <a:t>KI-Haftungs-RL</a:t>
                      </a:r>
                      <a:endParaRPr lang="de-DE" sz="1600" dirty="0"/>
                    </a:p>
                  </a:txBody>
                  <a:tcPr>
                    <a:solidFill>
                      <a:srgbClr val="F6DF1A">
                        <a:alpha val="50263"/>
                      </a:srgbClr>
                    </a:solidFill>
                  </a:tcPr>
                </a:tc>
                <a:tc>
                  <a:txBody>
                    <a:bodyPr/>
                    <a:lstStyle/>
                    <a:p>
                      <a:r>
                        <a:rPr lang="de-DE" sz="1600" dirty="0"/>
                        <a:t>Entlastung Geschädigter, Pflicht zur Offenlegung v. Beweismitteln, widerlegbare Vermutung d. Kausalität zw. Verschulden u. Schaden (Blackbox-Thematik) </a:t>
                      </a:r>
                    </a:p>
                  </a:txBody>
                  <a:tcPr>
                    <a:solidFill>
                      <a:srgbClr val="F6DF1A">
                        <a:alpha val="50263"/>
                      </a:srgbClr>
                    </a:solidFill>
                  </a:tcPr>
                </a:tc>
                <a:extLst>
                  <a:ext uri="{0D108BD9-81ED-4DB2-BD59-A6C34878D82A}">
                    <a16:rowId xmlns:a16="http://schemas.microsoft.com/office/drawing/2014/main" val="4215348808"/>
                  </a:ext>
                </a:extLst>
              </a:tr>
              <a:tr h="370378">
                <a:tc>
                  <a:txBody>
                    <a:bodyPr/>
                    <a:lstStyle/>
                    <a:p>
                      <a:r>
                        <a:rPr lang="de-DE" sz="1600" dirty="0"/>
                        <a:t>Produkthaftungsrichtlinie </a:t>
                      </a:r>
                      <a:r>
                        <a:rPr lang="de-DE" sz="1600" dirty="0">
                          <a:solidFill>
                            <a:srgbClr val="FF0000"/>
                          </a:solidFill>
                        </a:rPr>
                        <a:t>(Entwurf)</a:t>
                      </a:r>
                    </a:p>
                  </a:txBody>
                  <a:tcPr>
                    <a:solidFill>
                      <a:srgbClr val="F6DF1A">
                        <a:alpha val="25375"/>
                      </a:srgbClr>
                    </a:solidFill>
                  </a:tcPr>
                </a:tc>
                <a:tc>
                  <a:txBody>
                    <a:bodyPr/>
                    <a:lstStyle/>
                    <a:p>
                      <a:r>
                        <a:rPr lang="de-DE" sz="1600" b="0" i="0" kern="1200" dirty="0" err="1">
                          <a:solidFill>
                            <a:schemeClr val="dk1"/>
                          </a:solidFill>
                          <a:effectLst/>
                          <a:latin typeface="+mn-lt"/>
                          <a:ea typeface="+mn-ea"/>
                          <a:cs typeface="+mn-cs"/>
                        </a:rPr>
                        <a:t>ProdHaftRL</a:t>
                      </a:r>
                      <a:r>
                        <a:rPr lang="de-DE" sz="1600" b="0" i="0" kern="1200" dirty="0">
                          <a:solidFill>
                            <a:schemeClr val="dk1"/>
                          </a:solidFill>
                          <a:effectLst/>
                          <a:latin typeface="+mn-lt"/>
                          <a:ea typeface="+mn-ea"/>
                          <a:cs typeface="+mn-cs"/>
                        </a:rPr>
                        <a:t>-E</a:t>
                      </a:r>
                      <a:endParaRPr lang="de-DE" sz="1600" b="0" dirty="0"/>
                    </a:p>
                  </a:txBody>
                  <a:tcPr>
                    <a:solidFill>
                      <a:srgbClr val="F6DF1A">
                        <a:alpha val="25375"/>
                      </a:srgbClr>
                    </a:solidFill>
                  </a:tcPr>
                </a:tc>
                <a:tc>
                  <a:txBody>
                    <a:bodyPr/>
                    <a:lstStyle/>
                    <a:p>
                      <a:r>
                        <a:rPr lang="de-DE" sz="1600" dirty="0"/>
                        <a:t>Software als Produkt anerkannt, Auskunftsanspruch Geschädigter, widerlegbare Vermutung</a:t>
                      </a:r>
                    </a:p>
                  </a:txBody>
                  <a:tcPr>
                    <a:solidFill>
                      <a:srgbClr val="F6DF1A">
                        <a:alpha val="25375"/>
                      </a:srgbClr>
                    </a:solidFill>
                  </a:tcPr>
                </a:tc>
                <a:extLst>
                  <a:ext uri="{0D108BD9-81ED-4DB2-BD59-A6C34878D82A}">
                    <a16:rowId xmlns:a16="http://schemas.microsoft.com/office/drawing/2014/main" val="1384439550"/>
                  </a:ext>
                </a:extLst>
              </a:tr>
              <a:tr h="370840">
                <a:tc>
                  <a:txBody>
                    <a:bodyPr/>
                    <a:lstStyle/>
                    <a:p>
                      <a:r>
                        <a:rPr lang="de-DE" sz="1600" dirty="0"/>
                        <a:t>Digital Services Act </a:t>
                      </a:r>
                    </a:p>
                  </a:txBody>
                  <a:tcPr>
                    <a:solidFill>
                      <a:srgbClr val="F6DF1A">
                        <a:alpha val="50000"/>
                      </a:srgbClr>
                    </a:solidFill>
                  </a:tcPr>
                </a:tc>
                <a:tc>
                  <a:txBody>
                    <a:bodyPr/>
                    <a:lstStyle/>
                    <a:p>
                      <a:r>
                        <a:rPr lang="de-DE" sz="1600" dirty="0"/>
                        <a:t>DSA</a:t>
                      </a:r>
                    </a:p>
                  </a:txBody>
                  <a:tcPr>
                    <a:solidFill>
                      <a:srgbClr val="F6DF1A">
                        <a:alpha val="50000"/>
                      </a:srgbClr>
                    </a:solidFill>
                  </a:tcPr>
                </a:tc>
                <a:tc>
                  <a:txBody>
                    <a:bodyPr/>
                    <a:lstStyle/>
                    <a:p>
                      <a:r>
                        <a:rPr lang="de-DE" sz="1600" dirty="0"/>
                        <a:t>Schutz vor Deepfakes auf Online-Plattformen</a:t>
                      </a:r>
                    </a:p>
                  </a:txBody>
                  <a:tcPr>
                    <a:solidFill>
                      <a:srgbClr val="F6DF1A">
                        <a:alpha val="50000"/>
                      </a:srgbClr>
                    </a:solidFill>
                  </a:tcPr>
                </a:tc>
                <a:extLst>
                  <a:ext uri="{0D108BD9-81ED-4DB2-BD59-A6C34878D82A}">
                    <a16:rowId xmlns:a16="http://schemas.microsoft.com/office/drawing/2014/main" val="2833355673"/>
                  </a:ext>
                </a:extLst>
              </a:tr>
            </a:tbl>
          </a:graphicData>
        </a:graphic>
      </p:graphicFrame>
      <p:sp>
        <p:nvSpPr>
          <p:cNvPr id="4" name="Datumsplatzhalter 3">
            <a:extLst>
              <a:ext uri="{FF2B5EF4-FFF2-40B4-BE49-F238E27FC236}">
                <a16:creationId xmlns:a16="http://schemas.microsoft.com/office/drawing/2014/main" id="{48303FDA-6849-FABE-FFFA-62C5954B0DDD}"/>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9906FB8C-4C1E-AF06-36C2-835F21CBB9C9}"/>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0CB5BABD-32DE-8F6E-DC0D-7E9C141CB89D}"/>
              </a:ext>
            </a:extLst>
          </p:cNvPr>
          <p:cNvSpPr>
            <a:spLocks noGrp="1"/>
          </p:cNvSpPr>
          <p:nvPr>
            <p:ph type="sldNum" sz="quarter" idx="12"/>
          </p:nvPr>
        </p:nvSpPr>
        <p:spPr/>
        <p:txBody>
          <a:bodyPr/>
          <a:lstStyle/>
          <a:p>
            <a:fld id="{08C289C5-7785-AF45-8982-03E552BBE034}" type="slidenum">
              <a:rPr lang="de-DE" smtClean="0"/>
              <a:t>16</a:t>
            </a:fld>
            <a:endParaRPr lang="de-DE"/>
          </a:p>
        </p:txBody>
      </p:sp>
    </p:spTree>
    <p:extLst>
      <p:ext uri="{BB962C8B-B14F-4D97-AF65-F5344CB8AC3E}">
        <p14:creationId xmlns:p14="http://schemas.microsoft.com/office/powerpoint/2010/main" val="2870088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r>
              <a:rPr lang="de-DE" sz="2000" b="1" dirty="0">
                <a:solidFill>
                  <a:srgbClr val="000000"/>
                </a:solidFill>
              </a:rPr>
              <a:t>Entwürfe </a:t>
            </a:r>
            <a:r>
              <a:rPr lang="de-DE" sz="2000" b="1" i="0" u="none" strike="noStrike" baseline="0" dirty="0">
                <a:solidFill>
                  <a:srgbClr val="000000"/>
                </a:solidFill>
                <a:latin typeface="Roboto" panose="02000000000000000000" pitchFamily="2" charset="0"/>
              </a:rPr>
              <a:t>KI-Verordnung (sog. „AI-Act“) &amp; KI-Richtlinie</a:t>
            </a:r>
          </a:p>
        </p:txBody>
      </p:sp>
    </p:spTree>
    <p:extLst>
      <p:ext uri="{BB962C8B-B14F-4D97-AF65-F5344CB8AC3E}">
        <p14:creationId xmlns:p14="http://schemas.microsoft.com/office/powerpoint/2010/main" val="373596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r>
              <a:rPr lang="de-DE" sz="2000" b="1" i="0" u="none" strike="noStrike" baseline="0" dirty="0">
                <a:solidFill>
                  <a:srgbClr val="000000"/>
                </a:solidFill>
                <a:latin typeface="Roboto" panose="02000000000000000000" pitchFamily="2" charset="0"/>
              </a:rPr>
              <a:t>Worum geht es: </a:t>
            </a:r>
            <a:r>
              <a:rPr lang="de-DE" sz="2000" b="0" i="0" u="none" strike="noStrike" baseline="0" dirty="0">
                <a:solidFill>
                  <a:srgbClr val="000000"/>
                </a:solidFill>
                <a:latin typeface="Roboto" panose="02000000000000000000" pitchFamily="2" charset="0"/>
              </a:rPr>
              <a:t>Die </a:t>
            </a:r>
            <a:r>
              <a:rPr lang="de-DE" sz="2000" b="1" i="0" u="none" strike="noStrike" baseline="0" dirty="0">
                <a:solidFill>
                  <a:srgbClr val="000000"/>
                </a:solidFill>
                <a:latin typeface="Roboto" panose="02000000000000000000" pitchFamily="2" charset="0"/>
              </a:rPr>
              <a:t>KI-Verordnung (noch nicht in Kraft!) </a:t>
            </a:r>
            <a:r>
              <a:rPr lang="de-DE" sz="2000" b="0" i="0" u="none" strike="noStrike" baseline="0" dirty="0">
                <a:solidFill>
                  <a:srgbClr val="000000"/>
                </a:solidFill>
                <a:latin typeface="Roboto" panose="02000000000000000000" pitchFamily="2" charset="0"/>
              </a:rPr>
              <a:t>soll den regulatorischen Rahmen (</a:t>
            </a:r>
            <a:r>
              <a:rPr lang="de-DE" sz="2000" b="1" i="0" u="none" strike="noStrike" baseline="0" dirty="0">
                <a:solidFill>
                  <a:srgbClr val="000000"/>
                </a:solidFill>
                <a:latin typeface="Roboto" panose="02000000000000000000" pitchFamily="2" charset="0"/>
              </a:rPr>
              <a:t>Verantwortung</a:t>
            </a:r>
            <a:r>
              <a:rPr lang="de-DE" sz="2000" b="0" i="0" u="none" strike="noStrike" baseline="0" dirty="0">
                <a:solidFill>
                  <a:srgbClr val="000000"/>
                </a:solidFill>
                <a:latin typeface="Roboto" panose="02000000000000000000" pitchFamily="2" charset="0"/>
              </a:rPr>
              <a:t>) für den Einsatz von KI setzen und steht im Zusammenspiel mit der Richtlinie über KI-Haftung. </a:t>
            </a:r>
            <a:r>
              <a:rPr lang="de-DE" sz="2000" dirty="0"/>
              <a:t>Diese </a:t>
            </a:r>
            <a:r>
              <a:rPr lang="de-DE" sz="2000" b="1" dirty="0"/>
              <a:t>Richtlinie (noch nicht in Kraft!) </a:t>
            </a:r>
            <a:r>
              <a:rPr lang="de-DE" sz="2000" dirty="0"/>
              <a:t>soll einen harmonisierten Rechtsrahmen auf Unionsebene schaffen und die durch den technischen Fortschritt bei Systemen mit künstlicher Intelligenz verursachten </a:t>
            </a:r>
            <a:r>
              <a:rPr lang="de-DE" sz="2000" b="1" dirty="0"/>
              <a:t>Haftung</a:t>
            </a:r>
            <a:r>
              <a:rPr lang="de-DE" sz="2000" dirty="0"/>
              <a:t>slücken füllen. </a:t>
            </a:r>
            <a:endParaRPr lang="de-DE" sz="2000" b="0" i="0" u="none" strike="noStrike" baseline="0" dirty="0">
              <a:solidFill>
                <a:srgbClr val="000000"/>
              </a:solidFill>
              <a:latin typeface="Roboto" panose="02000000000000000000" pitchFamily="2" charset="0"/>
            </a:endParaRPr>
          </a:p>
          <a:p>
            <a:r>
              <a:rPr lang="de-DE" sz="2000" b="1" i="0" u="none" strike="noStrike" baseline="0" dirty="0">
                <a:solidFill>
                  <a:srgbClr val="000000"/>
                </a:solidFill>
                <a:latin typeface="Roboto" panose="02000000000000000000" pitchFamily="2" charset="0"/>
              </a:rPr>
              <a:t>Stand der Dinge: </a:t>
            </a:r>
            <a:r>
              <a:rPr lang="de-DE" sz="2000" b="0" u="none" strike="noStrike" baseline="0" dirty="0">
                <a:latin typeface="Roboto" panose="02000000000000000000" pitchFamily="2" charset="0"/>
              </a:rPr>
              <a:t>Das EU-Parlament hat sich am 14.06.2023 &amp; nach den Trilog-Verhandlungen am 09.12.2023 auf eine Position zur Regulierung von Künstlicher Intelligenz geeinigt. Nach Einigung des Parlament</a:t>
            </a:r>
            <a:r>
              <a:rPr lang="de-DE" sz="2000" dirty="0"/>
              <a:t>s </a:t>
            </a:r>
            <a:r>
              <a:rPr lang="de-DE" sz="2000" b="0" u="none" strike="noStrike" baseline="0" dirty="0">
                <a:latin typeface="Roboto" panose="02000000000000000000" pitchFamily="2" charset="0"/>
              </a:rPr>
              <a:t>auf eine Position </a:t>
            </a:r>
            <a:r>
              <a:rPr lang="de-DE" sz="2000" dirty="0"/>
              <a:t>und </a:t>
            </a:r>
            <a:r>
              <a:rPr lang="de-DE" sz="2000" b="0" u="none" strike="noStrike" baseline="0" dirty="0">
                <a:latin typeface="Roboto" panose="02000000000000000000" pitchFamily="2" charset="0"/>
              </a:rPr>
              <a:t>den Verhandlungen mit den EU-Mitgliedsstaaten &amp; der Kommission über den endgültigen Wortlaut des Gesetzes</a:t>
            </a:r>
            <a:r>
              <a:rPr lang="de-DE" sz="2000" dirty="0"/>
              <a:t>, haben die Mitgliedstaaten am </a:t>
            </a:r>
            <a:r>
              <a:rPr lang="de-DE" sz="2000" b="1" dirty="0" err="1"/>
              <a:t>Fre</a:t>
            </a:r>
            <a:r>
              <a:rPr lang="de-DE" sz="2000" b="1" dirty="0"/>
              <a:t> 02.02.2024 </a:t>
            </a:r>
            <a:r>
              <a:rPr lang="de-DE" sz="2000" dirty="0"/>
              <a:t>im Ausschuss der Ständigen Vertreter (</a:t>
            </a:r>
            <a:r>
              <a:rPr lang="de-DE" sz="2000" dirty="0" err="1"/>
              <a:t>AStV</a:t>
            </a:r>
            <a:r>
              <a:rPr lang="de-DE" sz="2000" dirty="0"/>
              <a:t>) die sog. „Verordnung zur Festlegung harmonisierter Vorschriften für Künstliche Intelligenz (KI-Verordnung, AI Act)“ einstimmig gebilligt.</a:t>
            </a:r>
            <a:endParaRPr lang="de-DE" sz="2000" b="0" u="none" strike="noStrike" baseline="0" dirty="0">
              <a:latin typeface="Roboto" panose="02000000000000000000" pitchFamily="2" charset="0"/>
            </a:endParaRPr>
          </a:p>
        </p:txBody>
      </p:sp>
    </p:spTree>
    <p:extLst>
      <p:ext uri="{BB962C8B-B14F-4D97-AF65-F5344CB8AC3E}">
        <p14:creationId xmlns:p14="http://schemas.microsoft.com/office/powerpoint/2010/main" val="660047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A6D1-1734-E2FA-96F0-F034C4AB6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AD39D-E08F-B6D5-371C-3317A3193CE4}"/>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3D109D2B-3D9E-BF99-4C3F-146039D01087}"/>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3A147191-1E18-7446-EB5E-DD55D453EDD6}"/>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2DA1A2B1-6183-7C1B-9A8D-564D2E896826}"/>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665FDBC1-63DC-6799-B816-FF7066029CDD}"/>
              </a:ext>
            </a:extLst>
          </p:cNvPr>
          <p:cNvSpPr>
            <a:spLocks noGrp="1"/>
          </p:cNvSpPr>
          <p:nvPr>
            <p:ph sz="half" idx="1"/>
          </p:nvPr>
        </p:nvSpPr>
        <p:spPr>
          <a:xfrm>
            <a:off x="838200" y="1825625"/>
            <a:ext cx="10515600" cy="4351338"/>
          </a:xfrm>
        </p:spPr>
        <p:txBody>
          <a:bodyPr>
            <a:noAutofit/>
          </a:bodyPr>
          <a:lstStyle/>
          <a:p>
            <a:pPr algn="l"/>
            <a:endParaRPr lang="de-DE" sz="1800" strike="noStrike" baseline="0" dirty="0">
              <a:latin typeface="Roboto" panose="02000000000000000000" pitchFamily="2" charset="0"/>
            </a:endParaRPr>
          </a:p>
          <a:p>
            <a:r>
              <a:rPr lang="de-DE" sz="2000" b="1" strike="noStrike" baseline="0" dirty="0">
                <a:latin typeface="Roboto" panose="02000000000000000000" pitchFamily="2" charset="0"/>
              </a:rPr>
              <a:t>Anwendbarkeit: </a:t>
            </a:r>
            <a:r>
              <a:rPr lang="de-DE" sz="2000" i="0" u="none" strike="noStrike" baseline="0" dirty="0">
                <a:solidFill>
                  <a:srgbClr val="000000"/>
                </a:solidFill>
                <a:latin typeface="Roboto" panose="02000000000000000000" pitchFamily="2" charset="0"/>
              </a:rPr>
              <a:t>Nach einer Ausschusssitzung des EU-Parlaments </a:t>
            </a:r>
            <a:r>
              <a:rPr lang="de-DE" sz="2000" b="1" i="0" u="none" strike="noStrike" baseline="0" dirty="0">
                <a:solidFill>
                  <a:srgbClr val="000000"/>
                </a:solidFill>
                <a:latin typeface="Roboto" panose="02000000000000000000" pitchFamily="2" charset="0"/>
              </a:rPr>
              <a:t>Mitte Februar 2024 </a:t>
            </a:r>
            <a:r>
              <a:rPr lang="de-DE" sz="2000" i="0" u="none" strike="noStrike" baseline="0" dirty="0">
                <a:solidFill>
                  <a:srgbClr val="000000"/>
                </a:solidFill>
                <a:latin typeface="Roboto" panose="02000000000000000000" pitchFamily="2" charset="0"/>
              </a:rPr>
              <a:t>wird das Plenum voraussichtlich im </a:t>
            </a:r>
            <a:r>
              <a:rPr lang="de-DE" sz="2000" b="1" i="0" u="none" strike="noStrike" baseline="0" dirty="0">
                <a:solidFill>
                  <a:srgbClr val="000000"/>
                </a:solidFill>
                <a:latin typeface="Roboto" panose="02000000000000000000" pitchFamily="2" charset="0"/>
              </a:rPr>
              <a:t>April 2024 </a:t>
            </a:r>
            <a:r>
              <a:rPr lang="de-DE" sz="2000" i="0" u="none" strike="noStrike" baseline="0" dirty="0">
                <a:solidFill>
                  <a:srgbClr val="000000"/>
                </a:solidFill>
                <a:latin typeface="Roboto" panose="02000000000000000000" pitchFamily="2" charset="0"/>
              </a:rPr>
              <a:t>abschließend über das Regelwerk befinden. </a:t>
            </a:r>
            <a:r>
              <a:rPr lang="de-DE" sz="2000" strike="noStrike" baseline="0" dirty="0">
                <a:latin typeface="Roboto" panose="02000000000000000000" pitchFamily="2" charset="0"/>
              </a:rPr>
              <a:t>Sollte eine Einigung vor der Europawahl am 09.06.2024 gelingen, würde die KI-Verordnung voraussichtlich im Jahr 2026 vollständig (!) anwendbar sein, denn das Gesetz sieht Übergangsfristen von bis zu zwei Jahren vor. </a:t>
            </a:r>
          </a:p>
        </p:txBody>
      </p:sp>
    </p:spTree>
    <p:extLst>
      <p:ext uri="{BB962C8B-B14F-4D97-AF65-F5344CB8AC3E}">
        <p14:creationId xmlns:p14="http://schemas.microsoft.com/office/powerpoint/2010/main" val="2626876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endParaRPr lang="en-US" sz="2800" dirty="0">
              <a:latin typeface="Roboto"/>
              <a:ea typeface="Roboto"/>
            </a:endParaRP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pPr algn="l"/>
            <a:r>
              <a:rPr lang="de-DE" sz="1200" dirty="0">
                <a:effectLst/>
                <a:latin typeface="+mj-lt"/>
                <a:ea typeface="Calibri" panose="020F0502020204030204" pitchFamily="34" charset="0"/>
              </a:rPr>
              <a:t>AI </a:t>
            </a:r>
            <a:r>
              <a:rPr lang="de-DE" sz="1200" dirty="0" err="1">
                <a:effectLst/>
                <a:latin typeface="+mj-lt"/>
                <a:ea typeface="Calibri" panose="020F0502020204030204" pitchFamily="34" charset="0"/>
              </a:rPr>
              <a:t>by</a:t>
            </a:r>
            <a:r>
              <a:rPr lang="de-DE" sz="1200" dirty="0">
                <a:effectLst/>
                <a:latin typeface="+mj-lt"/>
                <a:ea typeface="Calibri" panose="020F0502020204030204" pitchFamily="34" charset="0"/>
              </a:rPr>
              <a:t> </a:t>
            </a:r>
            <a:r>
              <a:rPr lang="de-DE" sz="1200" dirty="0">
                <a:effectLst/>
                <a:latin typeface="+mj-lt"/>
                <a:ea typeface="Calibri" panose="020F0502020204030204" pitchFamily="34" charset="0"/>
                <a:hlinkClick r:id="rId2"/>
              </a:rPr>
              <a:t>Meena </a:t>
            </a:r>
            <a:r>
              <a:rPr lang="de-DE" sz="1200" dirty="0" err="1">
                <a:effectLst/>
                <a:latin typeface="+mj-lt"/>
                <a:ea typeface="Calibri" panose="020F0502020204030204" pitchFamily="34" charset="0"/>
                <a:hlinkClick r:id="rId2"/>
              </a:rPr>
              <a:t>Stavesand</a:t>
            </a:r>
            <a:endParaRPr lang="de-DE" sz="1200" dirty="0">
              <a:effectLst/>
              <a:latin typeface="+mj-lt"/>
              <a:ea typeface="Calibri" panose="020F0502020204030204" pitchFamily="34" charset="0"/>
            </a:endParaRP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8" name="Inhaltsplatzhalter 7">
            <a:extLst>
              <a:ext uri="{FF2B5EF4-FFF2-40B4-BE49-F238E27FC236}">
                <a16:creationId xmlns:a16="http://schemas.microsoft.com/office/drawing/2014/main" id="{E6DD4DE8-763A-BB05-2DA0-83CFCF0A54E4}"/>
              </a:ext>
            </a:extLst>
          </p:cNvPr>
          <p:cNvSpPr>
            <a:spLocks noGrp="1"/>
          </p:cNvSpPr>
          <p:nvPr>
            <p:ph sz="half" idx="1"/>
          </p:nvPr>
        </p:nvSpPr>
        <p:spPr/>
        <p:txBody>
          <a:bodyPr/>
          <a:lstStyle/>
          <a:p>
            <a:endParaRPr lang="de-DE"/>
          </a:p>
        </p:txBody>
      </p:sp>
      <p:pic>
        <p:nvPicPr>
          <p:cNvPr id="1025" name="Picture 1" descr="Visual zur Veranstaltung KI-Detektoren und digitale Prüfungen">
            <a:extLst>
              <a:ext uri="{FF2B5EF4-FFF2-40B4-BE49-F238E27FC236}">
                <a16:creationId xmlns:a16="http://schemas.microsoft.com/office/drawing/2014/main" id="{16541886-F8A8-D598-6109-9A85D60C9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DF31A6E3-5B76-45DE-E642-1F3078E7D040}"/>
              </a:ext>
            </a:extLst>
          </p:cNvPr>
          <p:cNvSpPr>
            <a:spLocks noChangeArrowheads="1"/>
          </p:cNvSpPr>
          <p:nvPr/>
        </p:nvSpPr>
        <p:spPr bwMode="auto">
          <a:xfrm>
            <a:off x="0" y="0"/>
            <a:ext cx="45942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Roboto" panose="02000000000000000000" pitchFamily="2" charset="0"/>
              </a:rPr>
              <a:t/>
            </a:r>
            <a:br>
              <a:rPr kumimoji="0" lang="de-DE" altLang="de-DE" sz="1200" b="0" i="0" u="none" strike="noStrike" cap="none" normalizeH="0" baseline="0">
                <a:ln>
                  <a:noFill/>
                </a:ln>
                <a:solidFill>
                  <a:srgbClr val="000000"/>
                </a:solidFill>
                <a:effectLst/>
                <a:latin typeface="Roboto" panose="02000000000000000000" pitchFamily="2"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526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D1E54-0F93-3B21-B371-95D7B169C238}"/>
              </a:ext>
            </a:extLst>
          </p:cNvPr>
          <p:cNvSpPr>
            <a:spLocks noGrp="1"/>
          </p:cNvSpPr>
          <p:nvPr>
            <p:ph type="title"/>
          </p:nvPr>
        </p:nvSpPr>
        <p:spPr/>
        <p:txBody>
          <a:bodyPr>
            <a:normAutofit/>
          </a:bodyPr>
          <a:lstStyle/>
          <a:p>
            <a:r>
              <a:rPr lang="de-DE" sz="2800" dirty="0"/>
              <a:t>AI Act / KI-VO: Stand Gesetzgebungsverfahren</a:t>
            </a:r>
          </a:p>
        </p:txBody>
      </p:sp>
      <p:sp>
        <p:nvSpPr>
          <p:cNvPr id="3" name="Inhaltsplatzhalter 2">
            <a:extLst>
              <a:ext uri="{FF2B5EF4-FFF2-40B4-BE49-F238E27FC236}">
                <a16:creationId xmlns:a16="http://schemas.microsoft.com/office/drawing/2014/main" id="{943B9A33-EEA0-2DC8-8542-6F8188894223}"/>
              </a:ext>
            </a:extLst>
          </p:cNvPr>
          <p:cNvSpPr>
            <a:spLocks noGrp="1"/>
          </p:cNvSpPr>
          <p:nvPr>
            <p:ph idx="1"/>
          </p:nvPr>
        </p:nvSpPr>
        <p:spPr/>
        <p:txBody>
          <a:bodyPr/>
          <a:lstStyle/>
          <a:p>
            <a:endParaRPr lang="de-DE" dirty="0"/>
          </a:p>
          <a:p>
            <a:endParaRPr lang="de-DE" dirty="0"/>
          </a:p>
          <a:p>
            <a:endParaRPr lang="de-DE" dirty="0"/>
          </a:p>
          <a:p>
            <a:endParaRPr lang="de-DE" dirty="0"/>
          </a:p>
        </p:txBody>
      </p:sp>
      <p:sp>
        <p:nvSpPr>
          <p:cNvPr id="4" name="Datumsplatzhalter 3">
            <a:extLst>
              <a:ext uri="{FF2B5EF4-FFF2-40B4-BE49-F238E27FC236}">
                <a16:creationId xmlns:a16="http://schemas.microsoft.com/office/drawing/2014/main" id="{B13E94FE-C8B9-5174-F712-8E12C182B4FA}"/>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2D8FA0DB-9092-0642-601B-08A63BBCCE52}"/>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61EBCD62-EBE8-C19D-3FC8-0567CC249210}"/>
              </a:ext>
            </a:extLst>
          </p:cNvPr>
          <p:cNvSpPr>
            <a:spLocks noGrp="1"/>
          </p:cNvSpPr>
          <p:nvPr>
            <p:ph type="sldNum" sz="quarter" idx="12"/>
          </p:nvPr>
        </p:nvSpPr>
        <p:spPr/>
        <p:txBody>
          <a:bodyPr/>
          <a:lstStyle/>
          <a:p>
            <a:fld id="{08C289C5-7785-AF45-8982-03E552BBE034}" type="slidenum">
              <a:rPr lang="de-DE" smtClean="0"/>
              <a:t>20</a:t>
            </a:fld>
            <a:endParaRPr lang="de-DE" dirty="0"/>
          </a:p>
        </p:txBody>
      </p:sp>
      <p:graphicFrame>
        <p:nvGraphicFramePr>
          <p:cNvPr id="7" name="Diagramm 6">
            <a:extLst>
              <a:ext uri="{FF2B5EF4-FFF2-40B4-BE49-F238E27FC236}">
                <a16:creationId xmlns:a16="http://schemas.microsoft.com/office/drawing/2014/main" id="{04E2B900-A1EE-FC0C-0243-8FF01A92468D}"/>
              </a:ext>
            </a:extLst>
          </p:cNvPr>
          <p:cNvGraphicFramePr/>
          <p:nvPr/>
        </p:nvGraphicFramePr>
        <p:xfrm>
          <a:off x="950495" y="719666"/>
          <a:ext cx="1040330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feil nach rechts 7">
            <a:extLst>
              <a:ext uri="{FF2B5EF4-FFF2-40B4-BE49-F238E27FC236}">
                <a16:creationId xmlns:a16="http://schemas.microsoft.com/office/drawing/2014/main" id="{92F035D9-4773-0B48-08E1-B02181E8562F}"/>
              </a:ext>
            </a:extLst>
          </p:cNvPr>
          <p:cNvSpPr/>
          <p:nvPr/>
        </p:nvSpPr>
        <p:spPr>
          <a:xfrm>
            <a:off x="5642811" y="1850721"/>
            <a:ext cx="5710989" cy="517358"/>
          </a:xfrm>
          <a:prstGeom prst="rightArrow">
            <a:avLst/>
          </a:prstGeom>
          <a:solidFill>
            <a:srgbClr val="F6DF1A">
              <a:alpha val="253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frühzeitige Umsetzung der Regelungen dringend empfohlen</a:t>
            </a:r>
          </a:p>
        </p:txBody>
      </p:sp>
      <p:sp>
        <p:nvSpPr>
          <p:cNvPr id="10" name="Textfeld 9">
            <a:extLst>
              <a:ext uri="{FF2B5EF4-FFF2-40B4-BE49-F238E27FC236}">
                <a16:creationId xmlns:a16="http://schemas.microsoft.com/office/drawing/2014/main" id="{66ED9E70-FC74-8144-F74E-F38ECEC0141D}"/>
              </a:ext>
            </a:extLst>
          </p:cNvPr>
          <p:cNvSpPr txBox="1"/>
          <p:nvPr/>
        </p:nvSpPr>
        <p:spPr>
          <a:xfrm>
            <a:off x="838200" y="4754226"/>
            <a:ext cx="10423358" cy="707886"/>
          </a:xfrm>
          <a:prstGeom prst="rect">
            <a:avLst/>
          </a:prstGeom>
          <a:noFill/>
        </p:spPr>
        <p:txBody>
          <a:bodyPr wrap="square">
            <a:spAutoFit/>
          </a:bodyPr>
          <a:lstStyle/>
          <a:p>
            <a:pPr marL="0" indent="0">
              <a:buNone/>
            </a:pPr>
            <a:r>
              <a:rPr lang="de-DE" sz="2000" dirty="0"/>
              <a:t>AI-Act (</a:t>
            </a:r>
            <a:r>
              <a:rPr lang="de-DE" sz="2000" dirty="0">
                <a:solidFill>
                  <a:srgbClr val="FF0000"/>
                </a:solidFill>
              </a:rPr>
              <a:t>Entwurf</a:t>
            </a:r>
            <a:r>
              <a:rPr lang="de-DE" sz="2000" dirty="0"/>
              <a:t>), der am </a:t>
            </a:r>
            <a:r>
              <a:rPr lang="de-DE" sz="2000" b="1" dirty="0"/>
              <a:t>02.02.2024</a:t>
            </a:r>
            <a:r>
              <a:rPr lang="de-DE" sz="2000" dirty="0"/>
              <a:t> beschlossen wurde:</a:t>
            </a:r>
            <a:r>
              <a:rPr lang="de-DE" sz="2000" dirty="0">
                <a:hlinkClick r:id="rId7"/>
              </a:rPr>
              <a:t/>
            </a:r>
            <a:br>
              <a:rPr lang="de-DE" sz="2000" dirty="0">
                <a:hlinkClick r:id="rId7"/>
              </a:rPr>
            </a:br>
            <a:r>
              <a:rPr lang="de-DE" sz="2000" dirty="0">
                <a:hlinkClick r:id="rId7"/>
              </a:rPr>
              <a:t>https://drive.google.com/file/d/1xfN5T8VChK8fSh3wUiYtRVOKIi9oIcAF/view</a:t>
            </a:r>
            <a:endParaRPr lang="de-DE" sz="2000" dirty="0"/>
          </a:p>
        </p:txBody>
      </p:sp>
    </p:spTree>
    <p:extLst>
      <p:ext uri="{BB962C8B-B14F-4D97-AF65-F5344CB8AC3E}">
        <p14:creationId xmlns:p14="http://schemas.microsoft.com/office/powerpoint/2010/main" val="182356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32513-73E9-506C-4785-F92566732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B597D-40D5-8E00-5BB5-594340459E56}"/>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535C0C7A-64DD-EE4D-E2AF-4B3472C5EDB6}"/>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F45B95E1-76BD-B41D-DC96-08A07D67D881}"/>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B94CCAC3-51D8-D7F1-8983-336401AF7268}"/>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C784B267-C0EE-1C79-5B3B-33645E843035}"/>
              </a:ext>
            </a:extLst>
          </p:cNvPr>
          <p:cNvSpPr>
            <a:spLocks noGrp="1"/>
          </p:cNvSpPr>
          <p:nvPr>
            <p:ph sz="half" idx="1"/>
          </p:nvPr>
        </p:nvSpPr>
        <p:spPr>
          <a:xfrm>
            <a:off x="838200" y="1825625"/>
            <a:ext cx="10515600" cy="4351338"/>
          </a:xfrm>
        </p:spPr>
        <p:txBody>
          <a:bodyPr>
            <a:noAutofit/>
          </a:bodyPr>
          <a:lstStyle/>
          <a:p>
            <a:pPr algn="l"/>
            <a:endParaRPr lang="de-DE" sz="1800" i="0" u="none" strike="noStrike" baseline="0" dirty="0">
              <a:solidFill>
                <a:srgbClr val="000000"/>
              </a:solidFill>
              <a:latin typeface="Roboto" panose="02000000000000000000" pitchFamily="2" charset="0"/>
            </a:endParaRPr>
          </a:p>
          <a:p>
            <a:r>
              <a:rPr lang="en-US" sz="2000" i="0" u="none" strike="noStrike" baseline="0" dirty="0">
                <a:solidFill>
                  <a:srgbClr val="000000"/>
                </a:solidFill>
                <a:latin typeface="Roboto" panose="02000000000000000000" pitchFamily="2" charset="0"/>
              </a:rPr>
              <a:t>Proposal for a REGULATION OF THE EUROPEAN PARLIAMENT AND OF THE COUNCIL LAYING DOWN HARMONISED RULES ON ARTIFICIAL INTELLIGENCE (ARTIFICIAL INTELLIGENCE ACT) AND AMENDING CERTAIN UNION LEGISLATIVE ACTS 2021/0106(COD)</a:t>
            </a:r>
          </a:p>
          <a:p>
            <a:r>
              <a:rPr lang="en-US" sz="2000" b="1" i="0" u="none" strike="noStrike" baseline="0" dirty="0">
                <a:solidFill>
                  <a:srgbClr val="000000"/>
                </a:solidFill>
                <a:latin typeface="Roboto" panose="02000000000000000000" pitchFamily="2" charset="0"/>
              </a:rPr>
              <a:t>DRAFT [Final draft as updated on 21/01]</a:t>
            </a:r>
          </a:p>
          <a:p>
            <a:r>
              <a:rPr lang="en-US" sz="2000" b="1" i="0" u="none" strike="noStrike" baseline="0" dirty="0">
                <a:solidFill>
                  <a:srgbClr val="000000"/>
                </a:solidFill>
                <a:latin typeface="Roboto" panose="02000000000000000000" pitchFamily="2" charset="0"/>
              </a:rPr>
              <a:t>21-01-2024 at 17h11</a:t>
            </a:r>
          </a:p>
          <a:p>
            <a:pPr marL="0" indent="0">
              <a:buNone/>
            </a:pPr>
            <a:endParaRPr lang="en-US" sz="2000" b="1" dirty="0">
              <a:solidFill>
                <a:srgbClr val="000000"/>
              </a:solidFill>
            </a:endParaRPr>
          </a:p>
          <a:p>
            <a:pPr marL="0" indent="0">
              <a:buNone/>
            </a:pPr>
            <a:r>
              <a:rPr lang="en-US" sz="2000" dirty="0">
                <a:solidFill>
                  <a:srgbClr val="000000"/>
                </a:solidFill>
              </a:rPr>
              <a:t>892 Seiten:</a:t>
            </a:r>
          </a:p>
          <a:p>
            <a:pPr marL="0" indent="0">
              <a:buNone/>
            </a:pPr>
            <a:r>
              <a:rPr lang="de-DE" sz="2000" u="none" strike="noStrike" baseline="0" dirty="0">
                <a:latin typeface="Roboto" panose="02000000000000000000" pitchFamily="2" charset="0"/>
                <a:hlinkClick r:id="rId2"/>
              </a:rPr>
              <a:t>https://drive.google.com/file/d/1xfN5T8VChK8fSh3wUiYtRVOKIi9oIcAF/view</a:t>
            </a:r>
            <a:r>
              <a:rPr lang="de-DE" sz="2000" u="none" strike="noStrike" baseline="0" dirty="0">
                <a:latin typeface="Roboto" panose="02000000000000000000" pitchFamily="2" charset="0"/>
              </a:rPr>
              <a:t> </a:t>
            </a:r>
          </a:p>
        </p:txBody>
      </p:sp>
    </p:spTree>
    <p:extLst>
      <p:ext uri="{BB962C8B-B14F-4D97-AF65-F5344CB8AC3E}">
        <p14:creationId xmlns:p14="http://schemas.microsoft.com/office/powerpoint/2010/main" val="638339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E988-0C7A-1DE3-3DCA-E85EA06F8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2B0E1A-B1E2-7E6B-D21D-A53BBB70AF33}"/>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98DEC7B8-3348-7336-7BD1-D6D627E4547D}"/>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88673B16-F171-E741-1648-F4D42ABF4CC1}"/>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4027838D-7219-E288-452B-2D0F717A7105}"/>
              </a:ext>
            </a:extLst>
          </p:cNvPr>
          <p:cNvSpPr>
            <a:spLocks noGrp="1"/>
          </p:cNvSpPr>
          <p:nvPr>
            <p:ph type="dt" sz="half" idx="10"/>
          </p:nvPr>
        </p:nvSpPr>
        <p:spPr/>
        <p:txBody>
          <a:bodyPr/>
          <a:lstStyle/>
          <a:p>
            <a:endParaRPr lang="de-DE"/>
          </a:p>
        </p:txBody>
      </p:sp>
      <p:pic>
        <p:nvPicPr>
          <p:cNvPr id="7" name="Inhaltsplatzhalter 6" descr="Ein Bild, das Text, Screenshot, Schrift, Zahl enthält.&#10;&#10;Automatisch generierte Beschreibung">
            <a:extLst>
              <a:ext uri="{FF2B5EF4-FFF2-40B4-BE49-F238E27FC236}">
                <a16:creationId xmlns:a16="http://schemas.microsoft.com/office/drawing/2014/main" id="{63EF1FDE-E4E3-9E6F-B982-C55D00D983A8}"/>
              </a:ext>
            </a:extLst>
          </p:cNvPr>
          <p:cNvPicPr>
            <a:picLocks noGrp="1" noChangeAspect="1"/>
          </p:cNvPicPr>
          <p:nvPr>
            <p:ph sz="half" idx="1"/>
          </p:nvPr>
        </p:nvPicPr>
        <p:blipFill>
          <a:blip r:embed="rId2"/>
          <a:stretch>
            <a:fillRect/>
          </a:stretch>
        </p:blipFill>
        <p:spPr>
          <a:xfrm>
            <a:off x="2735253" y="1825625"/>
            <a:ext cx="6721494" cy="4351338"/>
          </a:xfrm>
        </p:spPr>
      </p:pic>
    </p:spTree>
    <p:extLst>
      <p:ext uri="{BB962C8B-B14F-4D97-AF65-F5344CB8AC3E}">
        <p14:creationId xmlns:p14="http://schemas.microsoft.com/office/powerpoint/2010/main" val="353556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C4DA-CC59-FC6F-5934-ED3E6FB3F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94FAC-DAAD-EF62-8DB7-309F5F8B6926}"/>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B9AF96BB-E977-2F22-6816-00F53D8462E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F8C95640-0E19-8A44-BAD6-912A5184877B}"/>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3549B63F-8290-8C1A-2052-2249F2CCA895}"/>
              </a:ext>
            </a:extLst>
          </p:cNvPr>
          <p:cNvSpPr>
            <a:spLocks noGrp="1"/>
          </p:cNvSpPr>
          <p:nvPr>
            <p:ph type="dt" sz="half" idx="10"/>
          </p:nvPr>
        </p:nvSpPr>
        <p:spPr/>
        <p:txBody>
          <a:bodyPr/>
          <a:lstStyle/>
          <a:p>
            <a:endParaRPr lang="de-DE"/>
          </a:p>
        </p:txBody>
      </p:sp>
      <p:pic>
        <p:nvPicPr>
          <p:cNvPr id="10" name="Inhaltsplatzhalter 9" descr="Ein Bild, das Text, Screenshot, Schrift, Zahl enthält.&#10;&#10;Automatisch generierte Beschreibung">
            <a:extLst>
              <a:ext uri="{FF2B5EF4-FFF2-40B4-BE49-F238E27FC236}">
                <a16:creationId xmlns:a16="http://schemas.microsoft.com/office/drawing/2014/main" id="{E61C2FFE-18B0-24A3-47BA-0068C1A3482C}"/>
              </a:ext>
            </a:extLst>
          </p:cNvPr>
          <p:cNvPicPr>
            <a:picLocks noGrp="1" noChangeAspect="1"/>
          </p:cNvPicPr>
          <p:nvPr>
            <p:ph sz="half" idx="1"/>
          </p:nvPr>
        </p:nvPicPr>
        <p:blipFill>
          <a:blip r:embed="rId2"/>
          <a:stretch>
            <a:fillRect/>
          </a:stretch>
        </p:blipFill>
        <p:spPr>
          <a:xfrm>
            <a:off x="0" y="13465"/>
            <a:ext cx="12192000" cy="7892814"/>
          </a:xfrm>
        </p:spPr>
      </p:pic>
    </p:spTree>
    <p:extLst>
      <p:ext uri="{BB962C8B-B14F-4D97-AF65-F5344CB8AC3E}">
        <p14:creationId xmlns:p14="http://schemas.microsoft.com/office/powerpoint/2010/main" val="123300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a:latin typeface="Roboto"/>
                <a:ea typeface="Roboto"/>
              </a:rPr>
              <a:t> </a:t>
            </a:r>
            <a:r>
              <a:rPr lang="de-DE" sz="2800" dirty="0">
                <a:latin typeface="Roboto"/>
                <a:ea typeface="Roboto"/>
              </a:rPr>
              <a:t>Verordnung zur Festlegung harmonisierter Vorschriften über künstliche Intelligenz (AI-Act)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2000" b="0" i="0" u="none" strike="noStrike" baseline="0" dirty="0">
              <a:solidFill>
                <a:srgbClr val="000000"/>
              </a:solidFill>
              <a:latin typeface="Roboto" panose="02000000000000000000" pitchFamily="2" charset="0"/>
            </a:endParaRPr>
          </a:p>
          <a:p>
            <a:r>
              <a:rPr lang="de-DE" sz="2000" b="1" i="0" u="none" strike="noStrike" baseline="0" dirty="0">
                <a:solidFill>
                  <a:srgbClr val="000000"/>
                </a:solidFill>
                <a:latin typeface="Roboto" panose="02000000000000000000" pitchFamily="2" charset="0"/>
              </a:rPr>
              <a:t>Wer ist betroffen: </a:t>
            </a:r>
            <a:r>
              <a:rPr lang="de-DE" sz="2000" b="0" i="0" u="none" strike="noStrike" baseline="0" dirty="0">
                <a:solidFill>
                  <a:srgbClr val="000000"/>
                </a:solidFill>
                <a:latin typeface="Roboto" panose="02000000000000000000" pitchFamily="2" charset="0"/>
              </a:rPr>
              <a:t>Auch </a:t>
            </a:r>
            <a:r>
              <a:rPr lang="de-DE" sz="2000" b="1" i="0" u="none" strike="noStrike" baseline="0" dirty="0">
                <a:solidFill>
                  <a:srgbClr val="000000"/>
                </a:solidFill>
                <a:latin typeface="Roboto" panose="02000000000000000000" pitchFamily="2" charset="0"/>
              </a:rPr>
              <a:t>Hochschulen </a:t>
            </a:r>
            <a:r>
              <a:rPr lang="de-DE" sz="2000" b="0" i="0" u="none" strike="noStrike" baseline="0" dirty="0">
                <a:solidFill>
                  <a:srgbClr val="000000"/>
                </a:solidFill>
                <a:latin typeface="Roboto" panose="02000000000000000000" pitchFamily="2" charset="0"/>
              </a:rPr>
              <a:t>können betroffen sein</a:t>
            </a:r>
            <a:endParaRPr lang="de-DE" sz="2000" b="1" dirty="0">
              <a:solidFill>
                <a:srgbClr val="000000"/>
              </a:solidFill>
            </a:endParaRPr>
          </a:p>
          <a:p>
            <a:r>
              <a:rPr lang="de-DE" sz="2000" b="1" dirty="0">
                <a:solidFill>
                  <a:srgbClr val="000000"/>
                </a:solidFill>
              </a:rPr>
              <a:t>Vorab folgender Hinweis</a:t>
            </a:r>
            <a:r>
              <a:rPr lang="de-DE" sz="2000" b="1" i="0" u="none" strike="noStrike" baseline="0" dirty="0">
                <a:solidFill>
                  <a:srgbClr val="000000"/>
                </a:solidFill>
                <a:latin typeface="Roboto" panose="02000000000000000000" pitchFamily="2" charset="0"/>
              </a:rPr>
              <a:t>: </a:t>
            </a:r>
            <a:r>
              <a:rPr lang="de-DE" sz="2000" i="0" u="none" strike="noStrike" baseline="0" dirty="0">
                <a:solidFill>
                  <a:srgbClr val="000000"/>
                </a:solidFill>
                <a:latin typeface="Roboto" panose="02000000000000000000" pitchFamily="2" charset="0"/>
              </a:rPr>
              <a:t>Schwerpunkt der Regulierung (und dieses Workshops) durch den sog. AI-Act ist die sog. „Hochrisiko-KI“, </a:t>
            </a:r>
            <a:r>
              <a:rPr lang="de-DE" sz="2000" b="1" i="0" u="none" strike="noStrike" baseline="0" dirty="0">
                <a:solidFill>
                  <a:srgbClr val="000000"/>
                </a:solidFill>
                <a:latin typeface="Roboto" panose="02000000000000000000" pitchFamily="2" charset="0"/>
              </a:rPr>
              <a:t>nicht </a:t>
            </a:r>
            <a:r>
              <a:rPr lang="de-DE" sz="2000" i="0" u="none" strike="noStrike" baseline="0" dirty="0">
                <a:solidFill>
                  <a:srgbClr val="000000"/>
                </a:solidFill>
                <a:latin typeface="Roboto" panose="02000000000000000000" pitchFamily="2" charset="0"/>
              </a:rPr>
              <a:t>jede KI, z.B</a:t>
            </a:r>
            <a:r>
              <a:rPr lang="de-DE" sz="2000" dirty="0">
                <a:solidFill>
                  <a:srgbClr val="000000"/>
                </a:solidFill>
              </a:rPr>
              <a:t>. mit geringem bzw. minimalem Risiko (dann bestehen nur geringfügige Transparenzpflichten), und </a:t>
            </a:r>
            <a:r>
              <a:rPr lang="de-DE" sz="2000" b="1" dirty="0">
                <a:solidFill>
                  <a:srgbClr val="000000"/>
                </a:solidFill>
              </a:rPr>
              <a:t>verbotene KI-Praktiken</a:t>
            </a:r>
            <a:r>
              <a:rPr lang="de-DE" sz="2000" dirty="0">
                <a:solidFill>
                  <a:srgbClr val="000000"/>
                </a:solidFill>
              </a:rPr>
              <a:t> sind </a:t>
            </a:r>
            <a:r>
              <a:rPr lang="de-DE" sz="2000" b="1" dirty="0">
                <a:solidFill>
                  <a:srgbClr val="000000"/>
                </a:solidFill>
              </a:rPr>
              <a:t>verboten!</a:t>
            </a:r>
            <a:endParaRPr lang="de-DE" sz="2000" b="1"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388253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Inkrafttreten der KI-Verordnung</a:t>
            </a:r>
          </a:p>
          <a:p>
            <a:pPr marL="0" indent="0">
              <a:buNone/>
            </a:pPr>
            <a:endParaRPr lang="de-DE" sz="2000" dirty="0"/>
          </a:p>
          <a:p>
            <a:pPr marL="0" indent="0">
              <a:buNone/>
            </a:pPr>
            <a:r>
              <a:rPr lang="de-DE" sz="2000" dirty="0"/>
              <a:t>Laut vorläufiger Einigung soll das KI-Gesetz – mit Ausnahme einiger spezifischer Bestimmungen – zwei Jahre nach seinem Inkrafttreten zur Anwendung kommen, also Ende 2025. </a:t>
            </a:r>
          </a:p>
          <a:p>
            <a:pPr marL="0" indent="0">
              <a:buNone/>
            </a:pPr>
            <a:endParaRPr lang="de-DE" sz="2000" dirty="0"/>
          </a:p>
          <a:p>
            <a:pPr marL="0" indent="0">
              <a:buNone/>
            </a:pPr>
            <a:r>
              <a:rPr lang="de-DE" sz="2000" dirty="0"/>
              <a:t>Danach wird es eine </a:t>
            </a:r>
            <a:r>
              <a:rPr lang="de-DE" sz="2000" b="1" dirty="0"/>
              <a:t>zwei- bis dreijährige Umsetzungsfrist bis zur tatsächlichen Anwendbarkeit der KI-Verordnung </a:t>
            </a:r>
            <a:r>
              <a:rPr lang="de-DE" sz="2000" dirty="0"/>
              <a:t>geben. </a:t>
            </a:r>
          </a:p>
          <a:p>
            <a:pPr marL="0" indent="0">
              <a:buNone/>
            </a:pPr>
            <a:endParaRPr lang="de-DE" sz="2000" dirty="0"/>
          </a:p>
          <a:p>
            <a:pPr marL="0" indent="0">
              <a:buNone/>
            </a:pPr>
            <a:r>
              <a:rPr lang="de-DE" sz="2000" dirty="0"/>
              <a:t>Die Mitgliedstaaten haben binnen eines Jahres nationale notifizierende Behörden einzurichten, die für die Durchführung von Konformitätsverfahren zuständig sind.</a:t>
            </a:r>
          </a:p>
        </p:txBody>
      </p:sp>
    </p:spTree>
    <p:extLst>
      <p:ext uri="{BB962C8B-B14F-4D97-AF65-F5344CB8AC3E}">
        <p14:creationId xmlns:p14="http://schemas.microsoft.com/office/powerpoint/2010/main" val="57292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dirty="0"/>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Sachlicher Anwendungsbereich</a:t>
            </a:r>
          </a:p>
          <a:p>
            <a:pPr marL="0" indent="0">
              <a:buNone/>
            </a:pPr>
            <a:endParaRPr lang="de-DE" sz="2000" b="1" dirty="0"/>
          </a:p>
          <a:p>
            <a:pPr marL="0" indent="0">
              <a:buNone/>
            </a:pPr>
            <a:r>
              <a:rPr lang="de-DE" sz="2000" dirty="0"/>
              <a:t>Der KI-VO-E definiert den Begriff „System der künstlichen Intelligenz“ in Art. 3 Abs. 1 wie folgt: </a:t>
            </a:r>
            <a:r>
              <a:rPr lang="de-DE" sz="2000" i="1" dirty="0"/>
              <a:t>„An AI </a:t>
            </a:r>
            <a:r>
              <a:rPr lang="en-US" sz="2000" i="1" dirty="0"/>
              <a:t>is a machine-based system designed to operate with varying levels of autonomy and that may exhibit adaptiveness after deployment and that, for explicit or implicit objectives, infers, from the input it receives, how to generate outputs such as </a:t>
            </a:r>
            <a:r>
              <a:rPr lang="en-US" sz="2000" i="1" dirty="0" err="1"/>
              <a:t>redictions</a:t>
            </a:r>
            <a:r>
              <a:rPr lang="en-US" sz="2000" i="1" dirty="0"/>
              <a:t>, content, recommendations, or decisions that can influence physical or virtual environments.” </a:t>
            </a:r>
          </a:p>
          <a:p>
            <a:pPr marL="0" indent="0">
              <a:buNone/>
            </a:pPr>
            <a:r>
              <a:rPr lang="en-US" sz="2000" b="1" dirty="0"/>
              <a:t>“</a:t>
            </a:r>
            <a:r>
              <a:rPr lang="de-DE" sz="2000" b="1" dirty="0"/>
              <a:t>Eine KI ist ein maschinenbasiertes System, das so konzipiert ist, dass es mit unterschiedlichem Grad an Autonomie arbeitet und nach dem Einsatz anpassungsfähig sein kann und das für explizite oder implizite Ziele aus den empfangenen Eingaben Ergebnisse ableitet, so dass Ausgaben wie </a:t>
            </a:r>
            <a:r>
              <a:rPr lang="de-DE" sz="2000" b="1" dirty="0" err="1"/>
              <a:t>Rediktionen</a:t>
            </a:r>
            <a:r>
              <a:rPr lang="de-DE" sz="2000" b="1" dirty="0"/>
              <a:t>, Inhalte usw. generiert werden oder Empfehlungen oder Entscheidungen, die physische oder virtuelle Umgebungen beeinflussen können.“ </a:t>
            </a:r>
          </a:p>
          <a:p>
            <a:pPr marL="0" indent="0">
              <a:buNone/>
            </a:pPr>
            <a:r>
              <a:rPr lang="de-DE" sz="2000" dirty="0"/>
              <a:t>(Keine amtliche Übersetzung, sondern übersetzt mit Hilfe von </a:t>
            </a:r>
            <a:r>
              <a:rPr lang="de-DE" sz="2000" dirty="0" err="1"/>
              <a:t>DeepL</a:t>
            </a:r>
            <a:r>
              <a:rPr lang="de-DE" sz="2000" dirty="0"/>
              <a:t> &amp; Google </a:t>
            </a:r>
            <a:r>
              <a:rPr lang="de-DE" sz="2000" dirty="0" err="1"/>
              <a:t>Translate</a:t>
            </a:r>
            <a:r>
              <a:rPr lang="de-DE" sz="2000" dirty="0"/>
              <a:t>)</a:t>
            </a:r>
            <a:endParaRPr lang="de-DE" sz="2000" b="1" dirty="0"/>
          </a:p>
        </p:txBody>
      </p:sp>
    </p:spTree>
    <p:extLst>
      <p:ext uri="{BB962C8B-B14F-4D97-AF65-F5344CB8AC3E}">
        <p14:creationId xmlns:p14="http://schemas.microsoft.com/office/powerpoint/2010/main" val="1174632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Persönlicher Anwendungsbereich</a:t>
            </a:r>
          </a:p>
          <a:p>
            <a:pPr marL="0" indent="0">
              <a:buNone/>
            </a:pPr>
            <a:endParaRPr lang="de-DE" sz="2000" dirty="0"/>
          </a:p>
          <a:p>
            <a:pPr marL="0" indent="0">
              <a:buNone/>
            </a:pPr>
            <a:r>
              <a:rPr lang="de-DE" sz="2000" dirty="0"/>
              <a:t>Der persönliche Geltungsbereich der geplanten Verordnung ist sehr weit. </a:t>
            </a:r>
          </a:p>
          <a:p>
            <a:pPr marL="0" indent="0">
              <a:buNone/>
            </a:pPr>
            <a:r>
              <a:rPr lang="de-DE" sz="2000" dirty="0"/>
              <a:t/>
            </a:r>
            <a:br>
              <a:rPr lang="de-DE" sz="2000" dirty="0"/>
            </a:br>
            <a:r>
              <a:rPr lang="de-DE" sz="2000" dirty="0"/>
              <a:t>Auch </a:t>
            </a:r>
            <a:r>
              <a:rPr lang="de-DE" sz="2000" b="1" dirty="0"/>
              <a:t>Hochschulen</a:t>
            </a:r>
            <a:r>
              <a:rPr lang="de-DE" sz="2000" dirty="0"/>
              <a:t> können betroffen sein.</a:t>
            </a:r>
          </a:p>
          <a:p>
            <a:pPr marL="0" indent="0">
              <a:buNone/>
            </a:pPr>
            <a:endParaRPr lang="de-DE" sz="2000" dirty="0"/>
          </a:p>
          <a:p>
            <a:pPr marL="0" indent="0">
              <a:buNone/>
            </a:pPr>
            <a:r>
              <a:rPr lang="de-DE" sz="2000" dirty="0"/>
              <a:t>Die Verordnung richtet sich an nahezu alle Akteure in der KI-Wertschöpfungskette. Insbesondere wird sie gem. Art. 2 KI-VO-E „Anbietende Person“ und „Nutzende Person“ von KI-Systemen adressieren. Beide Begriffe werden in Art. 3 KI-VO-E legaldefiniert.</a:t>
            </a:r>
          </a:p>
          <a:p>
            <a:pPr marL="0" indent="0">
              <a:buNone/>
            </a:pPr>
            <a:endParaRPr lang="de-DE" sz="2000" dirty="0"/>
          </a:p>
        </p:txBody>
      </p:sp>
    </p:spTree>
    <p:extLst>
      <p:ext uri="{BB962C8B-B14F-4D97-AF65-F5344CB8AC3E}">
        <p14:creationId xmlns:p14="http://schemas.microsoft.com/office/powerpoint/2010/main" val="3151183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Persönlicher Anwendungsbereich</a:t>
            </a:r>
          </a:p>
          <a:p>
            <a:pPr marL="0" indent="0">
              <a:buNone/>
            </a:pPr>
            <a:endParaRPr lang="de-DE" sz="2000" dirty="0"/>
          </a:p>
          <a:p>
            <a:pPr marL="0" indent="0">
              <a:buNone/>
            </a:pPr>
            <a:r>
              <a:rPr lang="de-DE" sz="2000" dirty="0"/>
              <a:t>- „</a:t>
            </a:r>
            <a:r>
              <a:rPr lang="de-DE" sz="2000" b="1" dirty="0"/>
              <a:t>Anbietende Person</a:t>
            </a:r>
            <a:r>
              <a:rPr lang="de-DE" sz="2000" dirty="0"/>
              <a:t>“ ist eine </a:t>
            </a:r>
            <a:r>
              <a:rPr lang="de-DE" sz="2000" b="1" dirty="0"/>
              <a:t>natürliche oder juristische Person, Behörde, Einrichtung </a:t>
            </a:r>
            <a:r>
              <a:rPr lang="de-DE" sz="2000" dirty="0"/>
              <a:t>oder sonstige Stelle, die ein</a:t>
            </a:r>
            <a:r>
              <a:rPr lang="de-DE" sz="2000" b="1" dirty="0"/>
              <a:t> KI-System entwickelt oder entwickeln lässt</a:t>
            </a:r>
            <a:r>
              <a:rPr lang="de-DE" sz="2000" dirty="0"/>
              <a:t>, um es unter ihrem eigenen Namen oder ihrer eigenen Marke – entgeltlich oder unentgeltlich – in </a:t>
            </a:r>
            <a:r>
              <a:rPr lang="de-DE" sz="2000" b="1" dirty="0"/>
              <a:t>Verkehr zu bringen oder in Betrieb zu nehmen</a:t>
            </a:r>
            <a:r>
              <a:rPr lang="de-DE" sz="2000" dirty="0"/>
              <a:t>.</a:t>
            </a:r>
          </a:p>
          <a:p>
            <a:pPr marL="0" indent="0">
              <a:buNone/>
            </a:pPr>
            <a:endParaRPr lang="de-DE" sz="2000" dirty="0"/>
          </a:p>
          <a:p>
            <a:pPr marL="0" indent="0">
              <a:buNone/>
            </a:pPr>
            <a:r>
              <a:rPr lang="de-DE" sz="2000" b="1" dirty="0"/>
              <a:t>- „Nutzende Person“ </a:t>
            </a:r>
            <a:r>
              <a:rPr lang="de-DE" sz="2000" dirty="0"/>
              <a:t>ist eine </a:t>
            </a:r>
            <a:r>
              <a:rPr lang="de-DE" sz="2000" b="1" dirty="0"/>
              <a:t>natürliche oder juristische Person, Behörde, Einrichtung </a:t>
            </a:r>
            <a:r>
              <a:rPr lang="de-DE" sz="2000" dirty="0"/>
              <a:t>oder sonstige Stelle, die ein </a:t>
            </a:r>
            <a:r>
              <a:rPr lang="de-DE" sz="2000" b="1" dirty="0"/>
              <a:t>KI-System in eigener Verantwortung verwendet</a:t>
            </a:r>
            <a:r>
              <a:rPr lang="de-DE" sz="2000" dirty="0"/>
              <a:t>, es sei denn, das KI-System wird im Rahmen einer persönlichen und nicht beruflichen Tätigkeit verwendet.</a:t>
            </a:r>
          </a:p>
        </p:txBody>
      </p:sp>
    </p:spTree>
    <p:extLst>
      <p:ext uri="{BB962C8B-B14F-4D97-AF65-F5344CB8AC3E}">
        <p14:creationId xmlns:p14="http://schemas.microsoft.com/office/powerpoint/2010/main" val="1430776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dirty="0"/>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Regelungssystematik der KI-VO - risikobasierter Ansatz</a:t>
            </a:r>
          </a:p>
          <a:p>
            <a:pPr marL="0" indent="0">
              <a:buNone/>
            </a:pPr>
            <a:endParaRPr lang="de-DE" sz="2000" b="1" dirty="0"/>
          </a:p>
          <a:p>
            <a:pPr marL="0" indent="0">
              <a:buNone/>
            </a:pPr>
            <a:r>
              <a:rPr lang="de-DE" sz="2000" dirty="0"/>
              <a:t>Die KI-VO verfolgt einen risikobasierten Ansatz. Das heißt, je höher die Risiken, die von einem KI-System für die Grundrechte von EU-Angehörigen oder andere sensible Rechtsgüter ausgehen, desto strenger die regulatorischen Anforderungen. Dort, wo keine Risiken gesehen werden, soll es im Gegenzug keine rechtlichen Belastungen geben. Die geplante Verordnung sieht </a:t>
            </a:r>
            <a:r>
              <a:rPr lang="de-DE" sz="2000" b="1" dirty="0"/>
              <a:t>vier Risikoklassen </a:t>
            </a:r>
            <a:r>
              <a:rPr lang="de-DE" sz="2000" dirty="0"/>
              <a:t>vor.</a:t>
            </a:r>
          </a:p>
        </p:txBody>
      </p:sp>
    </p:spTree>
    <p:extLst>
      <p:ext uri="{BB962C8B-B14F-4D97-AF65-F5344CB8AC3E}">
        <p14:creationId xmlns:p14="http://schemas.microsoft.com/office/powerpoint/2010/main" val="4080603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err="1">
                <a:latin typeface="Roboto"/>
                <a:ea typeface="Roboto"/>
              </a:rPr>
              <a:t>Inhaltsübersicht</a:t>
            </a:r>
            <a:r>
              <a:rPr lang="en-US" sz="2800" dirty="0">
                <a:latin typeface="Roboto"/>
                <a:ea typeface="Roboto"/>
              </a:rPr>
              <a:t> </a:t>
            </a: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sz="1200" i="0" u="none" strike="noStrike" baseline="0" dirty="0">
              <a:solidFill>
                <a:srgbClr val="000000"/>
              </a:solidFill>
              <a:latin typeface="Roboto" panose="02000000000000000000" pitchFamily="2" charset="0"/>
              <a:hlinkClick r:id="rId2"/>
            </a:endParaRPr>
          </a:p>
          <a:p>
            <a:endParaRPr lang="de-DE" dirty="0"/>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r>
              <a:rPr lang="de-DE" sz="2000" b="1" dirty="0">
                <a:solidFill>
                  <a:srgbClr val="000000"/>
                </a:solidFill>
              </a:rPr>
              <a:t>Vorab zum Verständnis des gesamten Regelungskontextes:  </a:t>
            </a:r>
          </a:p>
          <a:p>
            <a:endParaRPr lang="de-DE" sz="2000" b="1" dirty="0">
              <a:solidFill>
                <a:srgbClr val="000000"/>
              </a:solidFill>
            </a:endParaRPr>
          </a:p>
          <a:p>
            <a:pPr lvl="1"/>
            <a:r>
              <a:rPr lang="de-DE" sz="2000" dirty="0">
                <a:latin typeface="Roboto"/>
                <a:ea typeface="Roboto"/>
              </a:rPr>
              <a:t>Charta der Grundrechte der Europäischen Union</a:t>
            </a:r>
          </a:p>
          <a:p>
            <a:pPr lvl="1"/>
            <a:r>
              <a:rPr lang="de-DE" sz="2000" dirty="0">
                <a:solidFill>
                  <a:srgbClr val="000000"/>
                </a:solidFill>
                <a:latin typeface="Roboto"/>
                <a:ea typeface="Roboto"/>
              </a:rPr>
              <a:t>K</a:t>
            </a:r>
            <a:r>
              <a:rPr lang="de-DE" sz="2000" dirty="0">
                <a:solidFill>
                  <a:srgbClr val="000000"/>
                </a:solidFill>
              </a:rPr>
              <a:t>urzer Gesamtüberblick europäische Datenstrategie &amp;</a:t>
            </a:r>
            <a:r>
              <a:rPr lang="en-US" sz="2000" dirty="0">
                <a:latin typeface="Roboto"/>
                <a:ea typeface="Roboto"/>
              </a:rPr>
              <a:t> EU-</a:t>
            </a:r>
            <a:r>
              <a:rPr lang="en-US" sz="2000" dirty="0" err="1">
                <a:latin typeface="Roboto"/>
                <a:ea typeface="Roboto"/>
              </a:rPr>
              <a:t>Digitalgesetzgebung</a:t>
            </a:r>
            <a:r>
              <a:rPr lang="en-US" sz="2000" dirty="0">
                <a:latin typeface="Roboto"/>
                <a:ea typeface="Roboto"/>
              </a:rPr>
              <a:t>: </a:t>
            </a:r>
          </a:p>
          <a:p>
            <a:pPr lvl="1"/>
            <a:r>
              <a:rPr lang="de-DE" sz="2000" dirty="0">
                <a:solidFill>
                  <a:srgbClr val="000000"/>
                </a:solidFill>
              </a:rPr>
              <a:t>von der DSGVO über DGA/DSA/DMA/DGA bis zur Open Data-Richtlinie/Datennutzungsgesetz und zur KI-Richtlinie (regelt die Haftung) und zur KI-Verordnung (sog. „AI-Act“, regelt die Verantwortung) </a:t>
            </a:r>
          </a:p>
          <a:p>
            <a:pPr marL="457200" lvl="1" indent="0">
              <a:buNone/>
            </a:pPr>
            <a:endParaRPr lang="de-DE" sz="2000" dirty="0">
              <a:solidFill>
                <a:srgbClr val="000000"/>
              </a:solidFill>
            </a:endParaRPr>
          </a:p>
          <a:p>
            <a:r>
              <a:rPr lang="de-DE" sz="2000" b="1" dirty="0">
                <a:solidFill>
                  <a:srgbClr val="000000"/>
                </a:solidFill>
              </a:rPr>
              <a:t>Schwerpunkt heute: </a:t>
            </a:r>
            <a:r>
              <a:rPr lang="de-DE" sz="2000" i="0" u="none" strike="noStrike" baseline="0" dirty="0">
                <a:solidFill>
                  <a:srgbClr val="000000"/>
                </a:solidFill>
                <a:latin typeface="Roboto" panose="02000000000000000000" pitchFamily="2" charset="0"/>
              </a:rPr>
              <a:t>Entwürfe der KI-Verordnung, sog. „AI-Act“</a:t>
            </a:r>
            <a:r>
              <a:rPr lang="de-DE" sz="2000" dirty="0">
                <a:solidFill>
                  <a:srgbClr val="000000"/>
                </a:solidFill>
              </a:rPr>
              <a:t> (</a:t>
            </a:r>
            <a:r>
              <a:rPr lang="de-DE" sz="2000" i="0" u="none" strike="noStrike" baseline="0" dirty="0">
                <a:solidFill>
                  <a:srgbClr val="000000"/>
                </a:solidFill>
                <a:latin typeface="Roboto" panose="02000000000000000000" pitchFamily="2" charset="0"/>
              </a:rPr>
              <a:t>KI-VO-E)</a:t>
            </a:r>
            <a:r>
              <a:rPr lang="de-DE" sz="2000" dirty="0">
                <a:solidFill>
                  <a:srgbClr val="000000"/>
                </a:solidFill>
              </a:rPr>
              <a:t> und der KI-Richtlinie</a:t>
            </a:r>
          </a:p>
          <a:p>
            <a:pPr marL="0" indent="0" algn="l">
              <a:buNone/>
            </a:pPr>
            <a:endParaRPr lang="de-DE" sz="2000" dirty="0">
              <a:solidFill>
                <a:srgbClr val="000000"/>
              </a:solidFill>
            </a:endParaRPr>
          </a:p>
          <a:p>
            <a:pPr marL="457200" lvl="1" indent="0">
              <a:buNone/>
            </a:pP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BC5EFB6A-FEDE-BF66-D1F3-1D9DF5FB2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85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a:extLst>
              <a:ext uri="{FF2B5EF4-FFF2-40B4-BE49-F238E27FC236}">
                <a16:creationId xmlns:a16="http://schemas.microsoft.com/office/drawing/2014/main" id="{D7A1F8A1-057C-C07A-C369-EAE473F0FFE2}"/>
              </a:ext>
            </a:extLst>
          </p:cNvPr>
          <p:cNvGraphicFramePr>
            <a:graphicFrameLocks noGrp="1"/>
          </p:cNvGraphicFramePr>
          <p:nvPr>
            <p:ph idx="1"/>
            <p:extLst>
              <p:ext uri="{D42A27DB-BD31-4B8C-83A1-F6EECF244321}">
                <p14:modId xmlns:p14="http://schemas.microsoft.com/office/powerpoint/2010/main" val="29791672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605388B8-625C-31F4-1C92-536F3DD0E0D6}"/>
              </a:ext>
            </a:extLst>
          </p:cNvPr>
          <p:cNvSpPr/>
          <p:nvPr/>
        </p:nvSpPr>
        <p:spPr>
          <a:xfrm>
            <a:off x="8570977" y="1828800"/>
            <a:ext cx="2828544" cy="2739219"/>
          </a:xfrm>
          <a:prstGeom prst="ellipse">
            <a:avLst/>
          </a:prstGeom>
          <a:solidFill>
            <a:srgbClr val="F6DF1A">
              <a:alpha val="2521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
            </a:r>
            <a:br>
              <a:rPr lang="de-DE" dirty="0">
                <a:solidFill>
                  <a:schemeClr val="tx1"/>
                </a:solidFill>
              </a:rPr>
            </a:br>
            <a:r>
              <a:rPr lang="de-DE" dirty="0">
                <a:solidFill>
                  <a:schemeClr val="tx1"/>
                </a:solidFill>
              </a:rPr>
              <a:t>General Purpose AI (GPAI)</a:t>
            </a:r>
          </a:p>
          <a:p>
            <a:pPr algn="ctr"/>
            <a:endParaRPr lang="de-DE" dirty="0">
              <a:solidFill>
                <a:schemeClr val="tx1"/>
              </a:solidFill>
            </a:endParaRPr>
          </a:p>
          <a:p>
            <a:pPr algn="ctr"/>
            <a:r>
              <a:rPr lang="de-DE" dirty="0">
                <a:solidFill>
                  <a:schemeClr val="tx1"/>
                </a:solidFill>
              </a:rPr>
              <a:t/>
            </a:r>
            <a:br>
              <a:rPr lang="de-DE" dirty="0">
                <a:solidFill>
                  <a:schemeClr val="tx1"/>
                </a:solidFill>
              </a:rPr>
            </a:br>
            <a:r>
              <a:rPr lang="de-DE" dirty="0">
                <a:solidFill>
                  <a:schemeClr val="tx1"/>
                </a:solidFill>
              </a:rPr>
              <a:t>GPAI </a:t>
            </a:r>
            <a:br>
              <a:rPr lang="de-DE" dirty="0">
                <a:solidFill>
                  <a:schemeClr val="tx1"/>
                </a:solidFill>
              </a:rPr>
            </a:br>
            <a:r>
              <a:rPr lang="de-DE" dirty="0">
                <a:solidFill>
                  <a:schemeClr val="tx1"/>
                </a:solidFill>
              </a:rPr>
              <a:t>mit einem systemischen Risiko*</a:t>
            </a:r>
          </a:p>
        </p:txBody>
      </p:sp>
      <p:sp>
        <p:nvSpPr>
          <p:cNvPr id="2" name="Titel 1">
            <a:extLst>
              <a:ext uri="{FF2B5EF4-FFF2-40B4-BE49-F238E27FC236}">
                <a16:creationId xmlns:a16="http://schemas.microsoft.com/office/drawing/2014/main" id="{59F32F43-1C5B-97A9-DAED-8D7FB1425E1A}"/>
              </a:ext>
            </a:extLst>
          </p:cNvPr>
          <p:cNvSpPr>
            <a:spLocks noGrp="1"/>
          </p:cNvSpPr>
          <p:nvPr>
            <p:ph type="title"/>
          </p:nvPr>
        </p:nvSpPr>
        <p:spPr>
          <a:xfrm>
            <a:off x="838199" y="365125"/>
            <a:ext cx="10561321" cy="1325563"/>
          </a:xfrm>
        </p:spPr>
        <p:txBody>
          <a:bodyPr>
            <a:normAutofit/>
          </a:bodyPr>
          <a:lstStyle/>
          <a:p>
            <a:pPr algn="ctr"/>
            <a:r>
              <a:rPr lang="de-DE" sz="2800" dirty="0"/>
              <a:t>AI Act / KI-VO: Einführung von KI-Risikoklassen</a:t>
            </a:r>
          </a:p>
        </p:txBody>
      </p:sp>
      <p:sp>
        <p:nvSpPr>
          <p:cNvPr id="4" name="Datumsplatzhalter 3">
            <a:extLst>
              <a:ext uri="{FF2B5EF4-FFF2-40B4-BE49-F238E27FC236}">
                <a16:creationId xmlns:a16="http://schemas.microsoft.com/office/drawing/2014/main" id="{1300E896-C1F0-3253-B262-58FC010863A8}"/>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655B2A4B-4564-75F4-8EA5-88E03BD5E501}"/>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A59787B0-ACCE-D093-08D9-2E4CBCF7FDBC}"/>
              </a:ext>
            </a:extLst>
          </p:cNvPr>
          <p:cNvSpPr>
            <a:spLocks noGrp="1"/>
          </p:cNvSpPr>
          <p:nvPr>
            <p:ph type="sldNum" sz="quarter" idx="12"/>
          </p:nvPr>
        </p:nvSpPr>
        <p:spPr/>
        <p:txBody>
          <a:bodyPr/>
          <a:lstStyle/>
          <a:p>
            <a:fld id="{08C289C5-7785-AF45-8982-03E552BBE034}" type="slidenum">
              <a:rPr lang="de-DE" smtClean="0"/>
              <a:t>30</a:t>
            </a:fld>
            <a:endParaRPr lang="de-DE"/>
          </a:p>
        </p:txBody>
      </p:sp>
      <p:sp>
        <p:nvSpPr>
          <p:cNvPr id="10" name="Oval 9">
            <a:extLst>
              <a:ext uri="{FF2B5EF4-FFF2-40B4-BE49-F238E27FC236}">
                <a16:creationId xmlns:a16="http://schemas.microsoft.com/office/drawing/2014/main" id="{674F1663-5715-7606-4C24-C1A2488770F7}"/>
              </a:ext>
            </a:extLst>
          </p:cNvPr>
          <p:cNvSpPr/>
          <p:nvPr/>
        </p:nvSpPr>
        <p:spPr>
          <a:xfrm>
            <a:off x="9168384" y="3106845"/>
            <a:ext cx="1576314" cy="1452963"/>
          </a:xfrm>
          <a:prstGeom prst="ellipse">
            <a:avLst/>
          </a:prstGeom>
          <a:solidFill>
            <a:srgbClr val="F6DF1A">
              <a:alpha val="2521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B6774A18-22F2-6CF4-C717-31DDF67C3CF4}"/>
              </a:ext>
            </a:extLst>
          </p:cNvPr>
          <p:cNvSpPr txBox="1"/>
          <p:nvPr/>
        </p:nvSpPr>
        <p:spPr>
          <a:xfrm>
            <a:off x="10774182" y="4230624"/>
            <a:ext cx="1417818" cy="1631216"/>
          </a:xfrm>
          <a:prstGeom prst="rect">
            <a:avLst/>
          </a:prstGeom>
          <a:noFill/>
        </p:spPr>
        <p:txBody>
          <a:bodyPr wrap="square" rtlCol="0">
            <a:spAutoFit/>
          </a:bodyPr>
          <a:lstStyle/>
          <a:p>
            <a:r>
              <a:rPr lang="de-DE" sz="1000" b="0" i="0" dirty="0">
                <a:solidFill>
                  <a:srgbClr val="222222"/>
                </a:solidFill>
                <a:effectLst/>
              </a:rPr>
              <a:t>*wenn besonders leistungsfähig: </a:t>
            </a:r>
            <a:br>
              <a:rPr lang="de-DE" sz="1000" b="0" i="0" dirty="0">
                <a:solidFill>
                  <a:srgbClr val="222222"/>
                </a:solidFill>
                <a:effectLst/>
              </a:rPr>
            </a:br>
            <a:r>
              <a:rPr lang="de-DE" sz="1000" b="0" i="0" dirty="0">
                <a:solidFill>
                  <a:srgbClr val="222222"/>
                </a:solidFill>
                <a:effectLst/>
              </a:rPr>
              <a:t>Das ist gemäß Art. 52a der Fall, wenn der kumulative Rechenaufwand für das Training mehr als 10^25 Gleitkomma-operationen (Flops) beträgt.</a:t>
            </a:r>
            <a:endParaRPr lang="de-DE" sz="1000" dirty="0"/>
          </a:p>
        </p:txBody>
      </p:sp>
    </p:spTree>
    <p:extLst>
      <p:ext uri="{BB962C8B-B14F-4D97-AF65-F5344CB8AC3E}">
        <p14:creationId xmlns:p14="http://schemas.microsoft.com/office/powerpoint/2010/main" val="4158659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Vier Risikoklassen</a:t>
            </a:r>
          </a:p>
          <a:p>
            <a:pPr marL="0" indent="0">
              <a:buNone/>
            </a:pPr>
            <a:endParaRPr lang="de-DE" sz="2000" b="1" dirty="0"/>
          </a:p>
          <a:p>
            <a:pPr>
              <a:buFontTx/>
              <a:buChar char="-"/>
            </a:pPr>
            <a:r>
              <a:rPr lang="de-DE" sz="2000" b="1" dirty="0"/>
              <a:t>Verbotene KI-Praktiken bzw. „unannehmbares“ Risiko (Art. 5 KI-VO) </a:t>
            </a:r>
            <a:r>
              <a:rPr lang="de-DE" sz="2000" dirty="0"/>
              <a:t>bei nicht hinnehmbaren Risiken für die Grundrechte und Werte der Union.</a:t>
            </a:r>
          </a:p>
          <a:p>
            <a:pPr>
              <a:buFontTx/>
              <a:buChar char="-"/>
            </a:pPr>
            <a:r>
              <a:rPr lang="de-DE" sz="2000" b="1" dirty="0"/>
              <a:t>Hochrisiko-KI (Art. 6ff. KI-VO): </a:t>
            </a:r>
            <a:r>
              <a:rPr lang="de-DE" sz="2000" dirty="0"/>
              <a:t>Systeme, von denen eine besonders hohe Gefahr für die Gesundheit und Sicherheit oder die Grundrechte von EU-Angehörigen befürchtet wird, z.B. Bereich „Beschäftigung, Personalmanagement und Zugang zur Selbstständigkeit“ bzw. Bereich „Zugänglichkeit und Inanspruchnahme grundlegender privater und öffentlicher Dienste und Leistungen.“</a:t>
            </a:r>
          </a:p>
        </p:txBody>
      </p:sp>
    </p:spTree>
    <p:extLst>
      <p:ext uri="{BB962C8B-B14F-4D97-AF65-F5344CB8AC3E}">
        <p14:creationId xmlns:p14="http://schemas.microsoft.com/office/powerpoint/2010/main" val="2409681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latin typeface="+mj-lt"/>
              </a:rPr>
              <a:t>Vier Risikoklassen</a:t>
            </a:r>
          </a:p>
          <a:p>
            <a:pPr marL="0" indent="0">
              <a:buNone/>
            </a:pPr>
            <a:endParaRPr lang="de-DE" sz="2000" b="1" dirty="0">
              <a:latin typeface="+mj-lt"/>
            </a:endParaRPr>
          </a:p>
          <a:p>
            <a:pPr>
              <a:buFontTx/>
              <a:buChar char="-"/>
            </a:pPr>
            <a:r>
              <a:rPr lang="de-DE" sz="2000" b="1" dirty="0">
                <a:latin typeface="+mj-lt"/>
              </a:rPr>
              <a:t>Geringes Risiko: </a:t>
            </a:r>
            <a:r>
              <a:rPr lang="de-DE" sz="2000" b="0" i="0" u="none" strike="noStrike" baseline="0" dirty="0">
                <a:solidFill>
                  <a:srgbClr val="000000"/>
                </a:solidFill>
                <a:latin typeface="+mj-lt"/>
              </a:rPr>
              <a:t>KI-Systeme mit geringem Risiko sind solche, die für die Interaktion mit Menschen bestimmt sind und nicht unter die Gruppe der verbotenen KI oder der Hochrisiko-KI fallen. Von solchen Algorithmen sollen potenziell lediglich gewisse Manipulationsrisiken ausgehen. Darunter fallen beispielsweise Chatbots, die den Anschein menschlicher Kommunikation erwecken können. Daher müssen Unternehmen, die derartige Systeme entwickeln oder verwenden, vor allem gewisse Transparenzpflichten erfüllen. </a:t>
            </a:r>
          </a:p>
          <a:p>
            <a:r>
              <a:rPr lang="de-DE" sz="2000" b="1" i="0" u="none" strike="noStrike" baseline="0" dirty="0">
                <a:solidFill>
                  <a:srgbClr val="000000"/>
                </a:solidFill>
                <a:latin typeface="+mj-lt"/>
              </a:rPr>
              <a:t>Minimales Risiko: </a:t>
            </a:r>
            <a:r>
              <a:rPr lang="de-DE" sz="2000" b="0" i="0" u="none" strike="noStrike" baseline="0" dirty="0">
                <a:solidFill>
                  <a:srgbClr val="000000"/>
                </a:solidFill>
                <a:latin typeface="+mj-lt"/>
              </a:rPr>
              <a:t>Umfasst sind Systeme, von denen keine expliziten Risiken ausgehen sollen. Für den Umgang mit diesen sieht der KI-VO-E dementsprechend auch keine besonderen Verpflichtungen vor. Die Kommission und die Mitgliedstaaten wollen jedoch gem. Art. 69 KI-VO-E fördern, dass Anbieter solcher KI-Systeme Verhaltenskodizes aufstellen.</a:t>
            </a:r>
          </a:p>
          <a:p>
            <a:endParaRPr lang="de-DE" sz="2000" dirty="0">
              <a:solidFill>
                <a:srgbClr val="000000"/>
              </a:solidFill>
              <a:latin typeface="+mj-lt"/>
            </a:endParaRPr>
          </a:p>
          <a:p>
            <a:endParaRPr lang="de-DE" sz="2000" b="0" i="0" u="none" strike="noStrike" baseline="0" dirty="0">
              <a:solidFill>
                <a:srgbClr val="000000"/>
              </a:solidFill>
              <a:latin typeface="+mj-lt"/>
            </a:endParaRPr>
          </a:p>
          <a:p>
            <a:endParaRPr lang="de-DE" sz="2000" b="0" i="0" u="none" strike="noStrike" baseline="0" dirty="0">
              <a:solidFill>
                <a:srgbClr val="000000"/>
              </a:solidFill>
              <a:latin typeface="+mj-lt"/>
            </a:endParaRPr>
          </a:p>
          <a:p>
            <a:pPr>
              <a:buFontTx/>
              <a:buChar char="-"/>
            </a:pPr>
            <a:endParaRPr lang="de-DE" sz="2000" b="1" dirty="0">
              <a:latin typeface="+mj-lt"/>
            </a:endParaRPr>
          </a:p>
        </p:txBody>
      </p:sp>
    </p:spTree>
    <p:extLst>
      <p:ext uri="{BB962C8B-B14F-4D97-AF65-F5344CB8AC3E}">
        <p14:creationId xmlns:p14="http://schemas.microsoft.com/office/powerpoint/2010/main" val="3158272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075B-3D04-8F88-E1BF-60870A159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3A3F0-EE6D-1EA6-B630-797CECD15445}"/>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CF3326E9-4559-A7F6-107B-0D3EC7DF488A}"/>
              </a:ext>
            </a:extLst>
          </p:cNvPr>
          <p:cNvSpPr>
            <a:spLocks noGrp="1"/>
          </p:cNvSpPr>
          <p:nvPr>
            <p:ph idx="1"/>
          </p:nvPr>
        </p:nvSpPr>
        <p:spPr/>
        <p:txBody>
          <a:bodyPr>
            <a:normAutofit/>
          </a:bodyPr>
          <a:lstStyle/>
          <a:p>
            <a:pPr marL="0" indent="0">
              <a:buNone/>
            </a:pPr>
            <a:r>
              <a:rPr lang="de-DE" sz="2000" b="1" dirty="0"/>
              <a:t>Definition: Risiko</a:t>
            </a:r>
          </a:p>
          <a:p>
            <a:pPr marL="0" indent="0">
              <a:buNone/>
            </a:pPr>
            <a:endParaRPr lang="de-DE" sz="2000" b="1" dirty="0"/>
          </a:p>
          <a:p>
            <a:pPr marL="0" indent="0">
              <a:buNone/>
            </a:pPr>
            <a:r>
              <a:rPr lang="en-US" sz="2000" i="1" dirty="0"/>
              <a:t>“‘</a:t>
            </a:r>
            <a:r>
              <a:rPr lang="en-US" sz="2000" b="1" i="1" dirty="0"/>
              <a:t>risk’ </a:t>
            </a:r>
            <a:r>
              <a:rPr lang="en-US" sz="2000" i="1" dirty="0"/>
              <a:t>means the combination of the probability of an occurrence of harm and the severity of that harm.”</a:t>
            </a:r>
          </a:p>
          <a:p>
            <a:pPr marL="0" indent="0">
              <a:buNone/>
            </a:pPr>
            <a:endParaRPr lang="en-US" sz="2000" b="1" i="1" dirty="0"/>
          </a:p>
          <a:p>
            <a:pPr marL="0" indent="0">
              <a:buNone/>
            </a:pPr>
            <a:r>
              <a:rPr lang="de-DE" sz="2000" b="1" dirty="0"/>
              <a:t>„Risiko“ </a:t>
            </a:r>
            <a:r>
              <a:rPr lang="de-DE" sz="2000" dirty="0"/>
              <a:t>bezeichnet die Kombination der Eintrittswahrscheinlichkeit des Schadens und der Schwere des Schadens.</a:t>
            </a:r>
          </a:p>
          <a:p>
            <a:pPr marL="0" indent="0">
              <a:buNone/>
            </a:pPr>
            <a:endParaRPr lang="de-DE" sz="2000" dirty="0"/>
          </a:p>
          <a:p>
            <a:pPr marL="0" indent="0">
              <a:buNone/>
            </a:pPr>
            <a:r>
              <a:rPr lang="de-DE" sz="2000" dirty="0"/>
              <a:t>(Selbst übersetzt, keine amtliche Version)</a:t>
            </a:r>
            <a:endParaRPr lang="de-DE" sz="2000" b="1" dirty="0"/>
          </a:p>
          <a:p>
            <a:pPr marL="0" indent="0">
              <a:buNone/>
            </a:pPr>
            <a:endParaRPr lang="de-DE" sz="2000" dirty="0"/>
          </a:p>
        </p:txBody>
      </p:sp>
    </p:spTree>
    <p:extLst>
      <p:ext uri="{BB962C8B-B14F-4D97-AF65-F5344CB8AC3E}">
        <p14:creationId xmlns:p14="http://schemas.microsoft.com/office/powerpoint/2010/main" val="62311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Anforderungen an Hochrisiko-KI</a:t>
            </a:r>
          </a:p>
          <a:p>
            <a:pPr marL="0" indent="0">
              <a:buNone/>
            </a:pPr>
            <a:endParaRPr lang="de-DE" sz="2000" b="1" dirty="0"/>
          </a:p>
          <a:p>
            <a:pPr>
              <a:buFontTx/>
              <a:buChar char="-"/>
            </a:pPr>
            <a:r>
              <a:rPr lang="de-DE" sz="2000" dirty="0"/>
              <a:t>Risikomanagementsystem</a:t>
            </a:r>
          </a:p>
          <a:p>
            <a:pPr>
              <a:buFontTx/>
              <a:buChar char="-"/>
            </a:pPr>
            <a:r>
              <a:rPr lang="de-DE" sz="2000" dirty="0"/>
              <a:t>Daten und Daten-</a:t>
            </a:r>
            <a:r>
              <a:rPr lang="de-DE" sz="2000" dirty="0" err="1"/>
              <a:t>Governance</a:t>
            </a:r>
            <a:endParaRPr lang="de-DE" sz="2000" dirty="0"/>
          </a:p>
          <a:p>
            <a:pPr>
              <a:buFontTx/>
              <a:buChar char="-"/>
            </a:pPr>
            <a:r>
              <a:rPr lang="de-DE" sz="2000" dirty="0"/>
              <a:t>Technische Dokumentation</a:t>
            </a:r>
          </a:p>
          <a:p>
            <a:pPr>
              <a:buFontTx/>
              <a:buChar char="-"/>
            </a:pPr>
            <a:r>
              <a:rPr lang="de-DE" sz="2000" dirty="0"/>
              <a:t>Aufzeichnungspflichten</a:t>
            </a:r>
          </a:p>
          <a:p>
            <a:pPr>
              <a:buFontTx/>
              <a:buChar char="-"/>
            </a:pPr>
            <a:r>
              <a:rPr lang="de-DE" sz="2000" dirty="0"/>
              <a:t>Transparenz und Bereitstellung von Informationen für die Nutzer</a:t>
            </a:r>
          </a:p>
          <a:p>
            <a:pPr>
              <a:buFontTx/>
              <a:buChar char="-"/>
            </a:pPr>
            <a:r>
              <a:rPr lang="de-DE" sz="2000" dirty="0"/>
              <a:t>Menschliche Aufsicht</a:t>
            </a:r>
          </a:p>
          <a:p>
            <a:pPr>
              <a:buFontTx/>
              <a:buChar char="-"/>
            </a:pPr>
            <a:r>
              <a:rPr lang="de-DE" sz="2000" dirty="0"/>
              <a:t>Genauigkeit, Robustheit und Cybersicherheit</a:t>
            </a:r>
          </a:p>
          <a:p>
            <a:pPr marL="0" indent="0">
              <a:buNone/>
            </a:pPr>
            <a:endParaRPr lang="de-DE" sz="2000" dirty="0"/>
          </a:p>
        </p:txBody>
      </p:sp>
    </p:spTree>
    <p:extLst>
      <p:ext uri="{BB962C8B-B14F-4D97-AF65-F5344CB8AC3E}">
        <p14:creationId xmlns:p14="http://schemas.microsoft.com/office/powerpoint/2010/main" val="554093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Transparenzpflichten für „bestimmte“ KI-Systeme (mit geringem bzw. minimalem Risiko)</a:t>
            </a:r>
            <a:endParaRPr lang="de-DE" sz="2000" dirty="0"/>
          </a:p>
          <a:p>
            <a:pPr>
              <a:buFontTx/>
              <a:buChar char="-"/>
            </a:pPr>
            <a:r>
              <a:rPr lang="de-DE" sz="2000" dirty="0"/>
              <a:t>Die Anbieter stellen sicher, dass KI-Systeme, </a:t>
            </a:r>
            <a:r>
              <a:rPr lang="de-DE" sz="2000" b="1" dirty="0"/>
              <a:t>die für die Interaktion mit natürlichen Personen bestimmt sind, </a:t>
            </a:r>
            <a:r>
              <a:rPr lang="de-DE" sz="2000" dirty="0"/>
              <a:t>so konzipiert und entwickelt werden, dass natürlichen Personen mitgeteilt wird, dass sie es mit einem KI-System zu tun haben, es sei denn, dies ist aufgrund der Umstände und des Kontexts der Nutzung offensichtlich. Diese Vorgabe gilt nicht für gesetzlich zur Aufdeckung, Verhütung, Ermittlung und Verfolgung von Straftaten zugelassene KI-Systeme, es sei denn, diese Systeme stehen der Öffentlichkeit zur Anzeige einer Straftat zur Verfügung.</a:t>
            </a:r>
          </a:p>
          <a:p>
            <a:pPr>
              <a:buFontTx/>
              <a:buChar char="-"/>
            </a:pPr>
            <a:r>
              <a:rPr lang="de-DE" sz="2000" dirty="0"/>
              <a:t>Die Verwender eines </a:t>
            </a:r>
            <a:r>
              <a:rPr lang="de-DE" sz="2000" b="1" dirty="0"/>
              <a:t>Emotionserkennungssystem</a:t>
            </a:r>
            <a:r>
              <a:rPr lang="de-DE" sz="2000" dirty="0"/>
              <a:t>s oder eines Systems zur biometrischen Kategorisierung informieren die davon betroffenen natürlichen Personen über den Betrieb des Systems. Diese Vorgabe gilt </a:t>
            </a:r>
            <a:r>
              <a:rPr lang="de-DE" sz="2000" b="1" dirty="0"/>
              <a:t>nicht für gesetzlich zur Aufdeckung, Verhütung, Ermittlung und Verfolgung von Straftaten zugelassene KI-Systeme</a:t>
            </a:r>
            <a:r>
              <a:rPr lang="de-DE" sz="2000" dirty="0"/>
              <a:t>, die zur biometrischen Kategorisierung verwendet werden.</a:t>
            </a:r>
          </a:p>
        </p:txBody>
      </p:sp>
    </p:spTree>
    <p:extLst>
      <p:ext uri="{BB962C8B-B14F-4D97-AF65-F5344CB8AC3E}">
        <p14:creationId xmlns:p14="http://schemas.microsoft.com/office/powerpoint/2010/main" val="1010234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buNone/>
            </a:pPr>
            <a:r>
              <a:rPr lang="de-DE" sz="2800" b="1"/>
              <a:t>Entwurf KI-Verordnung = Verordnung zur Festlegung harmonisierter Vorschriften für künstliche Intelligenz</a:t>
            </a:r>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Transparenzpflichten für „bestimmte“ KI-Systeme (mit geringem bzw. minimalem Risiko)</a:t>
            </a:r>
            <a:endParaRPr lang="de-DE" sz="2000" dirty="0"/>
          </a:p>
          <a:p>
            <a:pPr>
              <a:buFontTx/>
              <a:buChar char="-"/>
            </a:pPr>
            <a:r>
              <a:rPr lang="de-DE" sz="2000" dirty="0"/>
              <a:t>Nutzer eines </a:t>
            </a:r>
            <a:r>
              <a:rPr lang="de-DE" sz="2000" b="1" dirty="0"/>
              <a:t>KI-Systems, das Bild-, Ton- oder Videoinhalte erzeugt oder manipuliert</a:t>
            </a:r>
            <a:r>
              <a:rPr lang="de-DE" sz="2000" dirty="0"/>
              <a:t>, die wirklichen Personen, Gegenständen, Orten oder anderen Einrichtungen oder Ereignissen merklich ähneln und einer Person fälschlicherweise als echt oder wahrhaftig erscheinen würden („Deepfake“), </a:t>
            </a:r>
            <a:r>
              <a:rPr lang="de-DE" sz="2000" b="1" dirty="0"/>
              <a:t>müssen offenlegen, dass die Inhalte künstlich erzeugt oder manipuliert wurden.</a:t>
            </a:r>
          </a:p>
          <a:p>
            <a:pPr>
              <a:buFontTx/>
              <a:buChar char="-"/>
            </a:pPr>
            <a:r>
              <a:rPr lang="de-DE" sz="2000" dirty="0"/>
              <a:t>Unterabsatz 1 gilt jedoch </a:t>
            </a:r>
            <a:r>
              <a:rPr lang="de-DE" sz="2000" b="1" dirty="0"/>
              <a:t>nicht</a:t>
            </a:r>
            <a:r>
              <a:rPr lang="de-DE" sz="2000" dirty="0"/>
              <a:t>, wenn die </a:t>
            </a:r>
            <a:r>
              <a:rPr lang="de-DE" sz="2000" b="1" dirty="0"/>
              <a:t>Verwendung zur Aufdeckung, Verhütung, Ermittlung und Verfolgung von Straftaten gesetzlich zugelassen </a:t>
            </a:r>
            <a:r>
              <a:rPr lang="de-DE" sz="2000" dirty="0"/>
              <a:t>oder für die Ausübung der durch die Charta der Grundrechte der Europäischen Union </a:t>
            </a:r>
            <a:r>
              <a:rPr lang="de-DE" sz="2000" b="1" dirty="0"/>
              <a:t>garantierten Rechte auf freie Meinungsäußerung und auf Freiheit der Kunst und Wissenschaft erforderlich </a:t>
            </a:r>
            <a:r>
              <a:rPr lang="de-DE" sz="2000" dirty="0"/>
              <a:t>ist und </a:t>
            </a:r>
            <a:r>
              <a:rPr lang="de-DE" sz="2000" b="1" dirty="0"/>
              <a:t>geeignete Schutzvorkehrungen für die Rechte und Freiheiten Dritter </a:t>
            </a:r>
            <a:r>
              <a:rPr lang="de-DE" sz="2000" dirty="0"/>
              <a:t>bestehen.</a:t>
            </a:r>
          </a:p>
        </p:txBody>
      </p:sp>
    </p:spTree>
    <p:extLst>
      <p:ext uri="{BB962C8B-B14F-4D97-AF65-F5344CB8AC3E}">
        <p14:creationId xmlns:p14="http://schemas.microsoft.com/office/powerpoint/2010/main" val="3605713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algn="ctr"/>
            <a:r>
              <a:rPr lang="de-DE" sz="2800"/>
              <a:t>Haftung von Anbietenden von KI-Generatoren </a:t>
            </a:r>
            <a:endParaRPr lang="en-US" sz="2800"/>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rmAutofit/>
          </a:bodyPr>
          <a:lstStyle/>
          <a:p>
            <a:pPr marL="0" indent="0">
              <a:buNone/>
            </a:pPr>
            <a:r>
              <a:rPr lang="de-DE" sz="2000" b="1"/>
              <a:t>Entwurf Richtlinie über KI-Haftung = Richtlinie zur Anpassung der Vorschriften über außervertragliche zivilrechtliche Haftung an künstlicher Intelligenz</a:t>
            </a:r>
          </a:p>
          <a:p>
            <a:pPr marL="0" indent="0">
              <a:buNone/>
            </a:pPr>
            <a:endParaRPr lang="de-DE" sz="2000" b="1"/>
          </a:p>
          <a:p>
            <a:pPr marL="0" indent="0">
              <a:buNone/>
            </a:pPr>
            <a:r>
              <a:rPr lang="de-DE" sz="2000"/>
              <a:t>Diese Richtlinie (noch nicht in Kraft!) soll einen harmonisierten Rechtsrahmen auf Unionsebene schaffen und die durch den technischen Fortschritt bei Systemen mit künstlicher Intelligenz verursachten </a:t>
            </a:r>
            <a:r>
              <a:rPr lang="de-DE" sz="2000" b="1"/>
              <a:t>Haftung</a:t>
            </a:r>
            <a:r>
              <a:rPr lang="de-DE" sz="2000"/>
              <a:t>slücken füllen. </a:t>
            </a:r>
          </a:p>
          <a:p>
            <a:pPr marL="0" indent="0">
              <a:buNone/>
            </a:pPr>
            <a:endParaRPr lang="de-DE" sz="2000"/>
          </a:p>
          <a:p>
            <a:pPr marL="0" indent="0">
              <a:buNone/>
            </a:pPr>
            <a:r>
              <a:rPr lang="de-DE" sz="2000"/>
              <a:t>Die Einführung, Verbreitung und Weiterentwicklung von KI-Systemen soll in der Europäischen Union gefördert werden, indem rechtliche Fragmentierung vermieden wird, da bei unionsweit einheitlichen Haftungsvorschriften Unternehmen ihr Haftungsrisiko besser bewerten und versichern können. </a:t>
            </a:r>
          </a:p>
        </p:txBody>
      </p:sp>
    </p:spTree>
    <p:extLst>
      <p:ext uri="{BB962C8B-B14F-4D97-AF65-F5344CB8AC3E}">
        <p14:creationId xmlns:p14="http://schemas.microsoft.com/office/powerpoint/2010/main" val="2466547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algn="ctr"/>
            <a:r>
              <a:rPr lang="de-DE" sz="2800" dirty="0"/>
              <a:t>Datenschutz</a:t>
            </a:r>
            <a:endParaRPr lang="en-US" sz="2800" dirty="0"/>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KI-VO und die DSGVO</a:t>
            </a:r>
          </a:p>
          <a:p>
            <a:pPr marL="0" indent="0">
              <a:buNone/>
            </a:pPr>
            <a:endParaRPr lang="de-DE" sz="2000" b="1" dirty="0"/>
          </a:p>
          <a:p>
            <a:pPr marL="0" indent="0">
              <a:buNone/>
            </a:pPr>
            <a:r>
              <a:rPr lang="de-DE" sz="2000" dirty="0"/>
              <a:t>KI arbeitet in vielen Fällen mit enormen Datenmengen. Deshalb sind bei der Entwicklung, aber auch im Umgang mit KI-Systemen häufig datenschutzrechtliche Anforderungen zu beachten. Insbesondere im Rahmen des maschinellen Lernens (</a:t>
            </a:r>
            <a:r>
              <a:rPr lang="de-DE" sz="2000" dirty="0" err="1"/>
              <a:t>Machine</a:t>
            </a:r>
            <a:r>
              <a:rPr lang="de-DE" sz="2000" dirty="0"/>
              <a:t> Learning) werden KI-Algorithmen mit einer Vielzahl an Datensätzen trainiert. Beim </a:t>
            </a:r>
            <a:r>
              <a:rPr lang="de-DE" sz="2000" dirty="0" err="1"/>
              <a:t>Machine</a:t>
            </a:r>
            <a:r>
              <a:rPr lang="de-DE" sz="2000" dirty="0"/>
              <a:t> Learning lernt die Software autonom, indem sie auf Basis der Korrelation von alten und neuen Datenmustern, Arbeitsergebnisse produziert. Je nach Input und Anwendungsfeld kommt es dabei auch zur </a:t>
            </a:r>
            <a:r>
              <a:rPr lang="de-DE" sz="2000" b="1" dirty="0"/>
              <a:t>Verarbeitung von personenbezogenen Daten. </a:t>
            </a:r>
          </a:p>
          <a:p>
            <a:pPr marL="0" indent="0">
              <a:buNone/>
            </a:pPr>
            <a:endParaRPr lang="de-DE" sz="2000" dirty="0"/>
          </a:p>
          <a:p>
            <a:pPr marL="0" indent="0">
              <a:buNone/>
            </a:pPr>
            <a:r>
              <a:rPr lang="de-DE" sz="2000" dirty="0"/>
              <a:t>In diesen Fällen sind daher die zahlreichen </a:t>
            </a:r>
            <a:r>
              <a:rPr lang="de-DE" sz="2000" b="1" dirty="0"/>
              <a:t>Vorgaben aus der DSGVO einzuhalten.</a:t>
            </a:r>
          </a:p>
        </p:txBody>
      </p:sp>
    </p:spTree>
    <p:extLst>
      <p:ext uri="{BB962C8B-B14F-4D97-AF65-F5344CB8AC3E}">
        <p14:creationId xmlns:p14="http://schemas.microsoft.com/office/powerpoint/2010/main" val="1217899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algn="ctr"/>
            <a:r>
              <a:rPr lang="de-DE" sz="2800" dirty="0"/>
              <a:t>Datenschutz</a:t>
            </a:r>
            <a:endParaRPr lang="en-US" sz="2800" dirty="0"/>
          </a:p>
        </p:txBody>
      </p:sp>
      <p:sp>
        <p:nvSpPr>
          <p:cNvPr id="3" name="Inhaltsplatzhalter 2">
            <a:extLst>
              <a:ext uri="{FF2B5EF4-FFF2-40B4-BE49-F238E27FC236}">
                <a16:creationId xmlns:a16="http://schemas.microsoft.com/office/drawing/2014/main" id="{6C18CFE6-60B0-4E6E-A25B-25391D8E7148}"/>
              </a:ext>
            </a:extLst>
          </p:cNvPr>
          <p:cNvSpPr>
            <a:spLocks noGrp="1"/>
          </p:cNvSpPr>
          <p:nvPr>
            <p:ph idx="1"/>
          </p:nvPr>
        </p:nvSpPr>
        <p:spPr/>
        <p:txBody>
          <a:bodyPr>
            <a:noAutofit/>
          </a:bodyPr>
          <a:lstStyle/>
          <a:p>
            <a:pPr marL="0" indent="0">
              <a:buNone/>
            </a:pPr>
            <a:r>
              <a:rPr lang="de-DE" sz="2000" b="1" dirty="0"/>
              <a:t>KI-VO und die DSGVO</a:t>
            </a:r>
          </a:p>
          <a:p>
            <a:pPr marL="0" indent="0">
              <a:buNone/>
            </a:pPr>
            <a:endParaRPr lang="de-DE" sz="2000" b="1" dirty="0"/>
          </a:p>
          <a:p>
            <a:pPr marL="0" indent="0">
              <a:buNone/>
            </a:pPr>
            <a:r>
              <a:rPr lang="de-DE" sz="2000" dirty="0"/>
              <a:t>Die KI-VO wird ebenfalls datenschutzrechtliche Reglungen enthalten. </a:t>
            </a:r>
          </a:p>
          <a:p>
            <a:pPr marL="0" indent="0">
              <a:buNone/>
            </a:pPr>
            <a:endParaRPr lang="de-DE" sz="2000" dirty="0"/>
          </a:p>
          <a:p>
            <a:pPr marL="0" indent="0">
              <a:buNone/>
            </a:pPr>
            <a:r>
              <a:rPr lang="de-DE" sz="2000" dirty="0"/>
              <a:t>Die Ziele des Datenschutzes werden jedoch nicht den Fokus der Verordnung darstellen. Vielmehr soll </a:t>
            </a:r>
            <a:r>
              <a:rPr lang="de-DE" sz="2000" b="1" dirty="0"/>
              <a:t>bestehendes Datenschutzrecht von der Verordnung unberührt </a:t>
            </a:r>
            <a:r>
              <a:rPr lang="de-DE" sz="2000" dirty="0"/>
              <a:t>bleiben und durch diese </a:t>
            </a:r>
            <a:r>
              <a:rPr lang="de-DE" sz="2000" b="1" dirty="0"/>
              <a:t>ergänzt </a:t>
            </a:r>
            <a:r>
              <a:rPr lang="de-DE" sz="2000" dirty="0"/>
              <a:t>werden. Bei der Entwicklung und Nutzung von KI wird es also zu vielen Wechselwirkungen und gegebenenfalls zu „Doppelverpflichtungen“ aus den beiden Verordnungen kommen. Die beiden Regelungsmaterien liegen inhaltlich nah beieinander, zudem ähnelt sich die Natur der Verpflichtungen und Regelungsansätze aus KI-VO-E und DSGVO an vielen Stellen.</a:t>
            </a:r>
            <a:endParaRPr lang="de-DE" sz="2000" b="1" dirty="0"/>
          </a:p>
        </p:txBody>
      </p:sp>
    </p:spTree>
    <p:extLst>
      <p:ext uri="{BB962C8B-B14F-4D97-AF65-F5344CB8AC3E}">
        <p14:creationId xmlns:p14="http://schemas.microsoft.com/office/powerpoint/2010/main" val="63594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2597-1D8F-DDC4-2D49-30F19C2C4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88259-DFDC-65AB-2DEE-F24EB5E95420}"/>
              </a:ext>
            </a:extLst>
          </p:cNvPr>
          <p:cNvSpPr>
            <a:spLocks noGrp="1"/>
          </p:cNvSpPr>
          <p:nvPr>
            <p:ph type="title"/>
          </p:nvPr>
        </p:nvSpPr>
        <p:spPr/>
        <p:txBody>
          <a:bodyPr>
            <a:normAutofit/>
          </a:bodyPr>
          <a:lstStyle/>
          <a:p>
            <a:pPr algn="ctr"/>
            <a:r>
              <a:rPr lang="en-US" sz="2800" dirty="0" err="1">
                <a:latin typeface="Roboto"/>
                <a:ea typeface="Roboto"/>
              </a:rPr>
              <a:t>Inhaltsübersicht</a:t>
            </a:r>
            <a:r>
              <a:rPr lang="en-US" sz="2800" dirty="0">
                <a:latin typeface="Roboto"/>
                <a:ea typeface="Roboto"/>
              </a:rPr>
              <a:t> </a:t>
            </a:r>
          </a:p>
        </p:txBody>
      </p:sp>
      <p:sp>
        <p:nvSpPr>
          <p:cNvPr id="5" name="Footer Placeholder 4">
            <a:extLst>
              <a:ext uri="{FF2B5EF4-FFF2-40B4-BE49-F238E27FC236}">
                <a16:creationId xmlns:a16="http://schemas.microsoft.com/office/drawing/2014/main" id="{F3B5FC1A-B71E-2E22-E3D2-B47ABE68D837}"/>
              </a:ext>
            </a:extLst>
          </p:cNvPr>
          <p:cNvSpPr>
            <a:spLocks noGrp="1"/>
          </p:cNvSpPr>
          <p:nvPr>
            <p:ph type="ftr" sz="quarter" idx="11"/>
          </p:nvPr>
        </p:nvSpPr>
        <p:spPr>
          <a:xfrm>
            <a:off x="4038599" y="6356350"/>
            <a:ext cx="4883331" cy="365125"/>
          </a:xfrm>
        </p:spPr>
        <p:txBody>
          <a:bodyPr/>
          <a:lstStyle/>
          <a:p>
            <a:endParaRPr lang="de-DE" sz="1200" i="0" u="none" strike="noStrike" baseline="0" dirty="0">
              <a:solidFill>
                <a:srgbClr val="000000"/>
              </a:solidFill>
              <a:latin typeface="Roboto" panose="02000000000000000000" pitchFamily="2" charset="0"/>
              <a:hlinkClick r:id="rId2"/>
            </a:endParaRPr>
          </a:p>
          <a:p>
            <a:endParaRPr lang="de-DE" dirty="0"/>
          </a:p>
        </p:txBody>
      </p:sp>
      <p:sp>
        <p:nvSpPr>
          <p:cNvPr id="6" name="Slide Number Placeholder 5">
            <a:extLst>
              <a:ext uri="{FF2B5EF4-FFF2-40B4-BE49-F238E27FC236}">
                <a16:creationId xmlns:a16="http://schemas.microsoft.com/office/drawing/2014/main" id="{39A1F825-13E3-885A-3C05-3A8BD0067821}"/>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FF1BBF4A-CBAD-8A19-8FF9-126DADCFC907}"/>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141DB707-A7F4-6407-C898-38CAB05DBE18}"/>
              </a:ext>
            </a:extLst>
          </p:cNvPr>
          <p:cNvSpPr>
            <a:spLocks noGrp="1"/>
          </p:cNvSpPr>
          <p:nvPr>
            <p:ph sz="half" idx="1"/>
          </p:nvPr>
        </p:nvSpPr>
        <p:spPr>
          <a:xfrm>
            <a:off x="838200" y="1825625"/>
            <a:ext cx="10515600" cy="4351338"/>
          </a:xfrm>
        </p:spPr>
        <p:txBody>
          <a:bodyPr>
            <a:noAutofit/>
          </a:bodyPr>
          <a:lstStyle/>
          <a:p>
            <a:pPr algn="l"/>
            <a:r>
              <a:rPr lang="de-DE" sz="2000" b="1" i="0" u="none" strike="noStrike" baseline="0" dirty="0">
                <a:solidFill>
                  <a:srgbClr val="000000"/>
                </a:solidFill>
                <a:latin typeface="Roboto" panose="02000000000000000000" pitchFamily="2" charset="0"/>
              </a:rPr>
              <a:t>Kurzvorstellung, denn eigentlich keine neuen Regeln:</a:t>
            </a:r>
          </a:p>
          <a:p>
            <a:pPr algn="l"/>
            <a:endParaRPr lang="de-DE" sz="2000" b="1" dirty="0">
              <a:solidFill>
                <a:srgbClr val="000000"/>
              </a:solidFill>
            </a:endParaRPr>
          </a:p>
          <a:p>
            <a:pPr lvl="1"/>
            <a:r>
              <a:rPr lang="de-DE" sz="2000" dirty="0">
                <a:solidFill>
                  <a:srgbClr val="000000"/>
                </a:solidFill>
              </a:rPr>
              <a:t>Datenschutz &amp; Persönlichkeitsrecht </a:t>
            </a:r>
          </a:p>
          <a:p>
            <a:pPr lvl="1"/>
            <a:r>
              <a:rPr lang="de-DE" sz="2000" b="0" i="0" u="none" strike="noStrike" baseline="0" dirty="0">
                <a:solidFill>
                  <a:srgbClr val="000000"/>
                </a:solidFill>
                <a:latin typeface="Roboto" panose="02000000000000000000" pitchFamily="2" charset="0"/>
              </a:rPr>
              <a:t>Urheberrecht </a:t>
            </a:r>
            <a:endParaRPr lang="de-DE" sz="2000" dirty="0">
              <a:solidFill>
                <a:srgbClr val="000000"/>
              </a:solidFill>
            </a:endParaRPr>
          </a:p>
          <a:p>
            <a:pPr lvl="1"/>
            <a:r>
              <a:rPr lang="de-DE" sz="2000" dirty="0">
                <a:solidFill>
                  <a:srgbClr val="000000"/>
                </a:solidFill>
              </a:rPr>
              <a:t>Prüfungsrecht</a:t>
            </a:r>
          </a:p>
          <a:p>
            <a:pPr algn="l"/>
            <a:endParaRPr lang="de-DE" sz="2000" b="1" dirty="0">
              <a:solidFill>
                <a:srgbClr val="000000"/>
              </a:solidFill>
            </a:endParaRPr>
          </a:p>
          <a:p>
            <a:pPr algn="l"/>
            <a:r>
              <a:rPr lang="de-DE" sz="2000" b="1" dirty="0">
                <a:solidFill>
                  <a:srgbClr val="000000"/>
                </a:solidFill>
              </a:rPr>
              <a:t>Sehr, sehr kurze Exkurse: </a:t>
            </a:r>
            <a:endParaRPr lang="de-DE" sz="2000" dirty="0">
              <a:solidFill>
                <a:srgbClr val="000000"/>
              </a:solidFill>
            </a:endParaRPr>
          </a:p>
          <a:p>
            <a:pPr marL="457200" lvl="1" indent="0">
              <a:buNone/>
            </a:pPr>
            <a:endParaRPr lang="de-DE" sz="2000" dirty="0">
              <a:solidFill>
                <a:srgbClr val="000000"/>
              </a:solidFill>
            </a:endParaRPr>
          </a:p>
          <a:p>
            <a:pPr lvl="1"/>
            <a:r>
              <a:rPr lang="de-DE" sz="2000" dirty="0">
                <a:latin typeface="Roboto"/>
                <a:ea typeface="Roboto"/>
              </a:rPr>
              <a:t>DFG-Leitlinien zur Sicherung guter wissenschaftlicher Praxis – Kodex</a:t>
            </a:r>
          </a:p>
          <a:p>
            <a:pPr lvl="1"/>
            <a:r>
              <a:rPr lang="de-DE" sz="2000" dirty="0">
                <a:latin typeface="Roboto"/>
                <a:ea typeface="Roboto"/>
              </a:rPr>
              <a:t>Ethische Leitlinien zur Nutzung von KI</a:t>
            </a:r>
          </a:p>
          <a:p>
            <a:pPr lvl="1"/>
            <a:r>
              <a:rPr lang="de-DE" sz="2000" dirty="0">
                <a:latin typeface="Roboto"/>
                <a:ea typeface="Roboto"/>
              </a:rPr>
              <a:t>Linksammlung &amp; Vertiefungstipps</a:t>
            </a:r>
          </a:p>
          <a:p>
            <a:pPr marL="0" indent="0" algn="l">
              <a:buNone/>
            </a:pP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8CBDF920-3F7F-79C1-188E-C4E917176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10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DBD47-C19A-B678-77A8-2867D0F74F4E}"/>
              </a:ext>
            </a:extLst>
          </p:cNvPr>
          <p:cNvSpPr>
            <a:spLocks noGrp="1"/>
          </p:cNvSpPr>
          <p:nvPr>
            <p:ph type="title"/>
          </p:nvPr>
        </p:nvSpPr>
        <p:spPr/>
        <p:txBody>
          <a:bodyPr>
            <a:normAutofit/>
          </a:bodyPr>
          <a:lstStyle/>
          <a:p>
            <a:r>
              <a:rPr lang="de-DE" sz="2800" dirty="0"/>
              <a:t>Datenschutz: Personenbezogene Daten bei KI-Einsatz </a:t>
            </a:r>
          </a:p>
        </p:txBody>
      </p:sp>
      <p:sp>
        <p:nvSpPr>
          <p:cNvPr id="3" name="Inhaltsplatzhalter 2">
            <a:extLst>
              <a:ext uri="{FF2B5EF4-FFF2-40B4-BE49-F238E27FC236}">
                <a16:creationId xmlns:a16="http://schemas.microsoft.com/office/drawing/2014/main" id="{FE9B133D-155E-8841-8BC7-6E5777449784}"/>
              </a:ext>
            </a:extLst>
          </p:cNvPr>
          <p:cNvSpPr>
            <a:spLocks noGrp="1"/>
          </p:cNvSpPr>
          <p:nvPr>
            <p:ph idx="1"/>
          </p:nvPr>
        </p:nvSpPr>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Datumsplatzhalter 3">
            <a:extLst>
              <a:ext uri="{FF2B5EF4-FFF2-40B4-BE49-F238E27FC236}">
                <a16:creationId xmlns:a16="http://schemas.microsoft.com/office/drawing/2014/main" id="{3CD0C382-4B6C-DCEF-5E0A-9085305AF279}"/>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A3255698-88CE-849E-27B6-F8441D627254}"/>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C94FCC37-D297-A717-180B-3657672E2E87}"/>
              </a:ext>
            </a:extLst>
          </p:cNvPr>
          <p:cNvSpPr>
            <a:spLocks noGrp="1"/>
          </p:cNvSpPr>
          <p:nvPr>
            <p:ph type="sldNum" sz="quarter" idx="12"/>
          </p:nvPr>
        </p:nvSpPr>
        <p:spPr/>
        <p:txBody>
          <a:bodyPr/>
          <a:lstStyle/>
          <a:p>
            <a:fld id="{08C289C5-7785-AF45-8982-03E552BBE034}" type="slidenum">
              <a:rPr lang="de-DE" smtClean="0"/>
              <a:t>40</a:t>
            </a:fld>
            <a:endParaRPr lang="de-DE"/>
          </a:p>
        </p:txBody>
      </p:sp>
      <p:graphicFrame>
        <p:nvGraphicFramePr>
          <p:cNvPr id="7" name="Diagramm 6">
            <a:extLst>
              <a:ext uri="{FF2B5EF4-FFF2-40B4-BE49-F238E27FC236}">
                <a16:creationId xmlns:a16="http://schemas.microsoft.com/office/drawing/2014/main" id="{CC524369-7A2B-B3B4-0BF8-1653FA13AF3E}"/>
              </a:ext>
            </a:extLst>
          </p:cNvPr>
          <p:cNvGraphicFramePr/>
          <p:nvPr/>
        </p:nvGraphicFramePr>
        <p:xfrm>
          <a:off x="983673" y="1646238"/>
          <a:ext cx="10370127" cy="449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4546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Verarbeitung personenbezogener Daten und DGVO-Relevanz</a:t>
            </a:r>
          </a:p>
          <a:p>
            <a:pPr marL="0" indent="0">
              <a:buNone/>
            </a:pPr>
            <a:endParaRPr lang="de-DE" sz="2000" dirty="0"/>
          </a:p>
          <a:p>
            <a:pPr marL="0" indent="0">
              <a:buNone/>
            </a:pPr>
            <a:r>
              <a:rPr lang="de-DE" sz="2000" dirty="0"/>
              <a:t>Datenschutzrechtlich ist der Einsatz von KI relevant, wenn dabei personenbezogene Daten verarbeitet werden. Darunter fallen Daten, die es ermöglichen, eine lebende Person zu identifizieren (Art. 4 DSGVO), wie Namen, Adressen und Telefonnummern, aber auch alle mit diesen Daten verbundenen Informationen (z.B. Schriftstücke)..</a:t>
            </a:r>
          </a:p>
          <a:p>
            <a:pPr marL="0" indent="0">
              <a:buNone/>
            </a:pPr>
            <a:r>
              <a:rPr lang="de-DE" sz="2000" b="1" dirty="0"/>
              <a:t>Keine DSGVO-Relevanz, da kein Personenbezug: </a:t>
            </a:r>
            <a:r>
              <a:rPr lang="de-DE" sz="2000" dirty="0"/>
              <a:t>Generierung von Code, Bildern oder Filmen o.ä.</a:t>
            </a:r>
          </a:p>
          <a:p>
            <a:pPr marL="0" indent="0">
              <a:buNone/>
            </a:pPr>
            <a:r>
              <a:rPr lang="de-DE" sz="2000" b="1" dirty="0"/>
              <a:t>DSGVO-Relevanz, da Personenbezug</a:t>
            </a:r>
            <a:r>
              <a:rPr lang="de-DE" sz="2000" dirty="0"/>
              <a:t>: Einspeisen von Schriftstücken (z.B. Prüfungsleistungen) mit Angaben zu Personen, Hochladen von Bildern fremder Personen als Vorlage, KI über eine Schnittstelle mit einem E-Mail-Programm verbinden oder Datensätze mit Nutzer- oder Kundendaten auswerten, Nutzung durch Mitarbeiter mit personenbezogenen Accountdaten (z.B. max.mueller@hochschule-xyz.de).</a:t>
            </a:r>
          </a:p>
        </p:txBody>
      </p:sp>
    </p:spTree>
    <p:extLst>
      <p:ext uri="{BB962C8B-B14F-4D97-AF65-F5344CB8AC3E}">
        <p14:creationId xmlns:p14="http://schemas.microsoft.com/office/powerpoint/2010/main" val="260926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Verarbeitung personenbezogener Daten und DGVO-Relevanz</a:t>
            </a:r>
          </a:p>
          <a:p>
            <a:pPr marL="0" indent="0">
              <a:buNone/>
            </a:pPr>
            <a:endParaRPr lang="de-DE" sz="2000" dirty="0"/>
          </a:p>
          <a:p>
            <a:pPr marL="0" indent="0">
              <a:buNone/>
            </a:pPr>
            <a:r>
              <a:rPr lang="de-DE" sz="2000" dirty="0"/>
              <a:t>Im Ergebnis ist es sinnvoll, </a:t>
            </a:r>
            <a:r>
              <a:rPr lang="de-DE" sz="2000" b="1" dirty="0"/>
              <a:t>Daten vor dem Einsatz im Rahmen der KI zu anonymisieren. </a:t>
            </a:r>
            <a:r>
              <a:rPr lang="de-DE" sz="2000" dirty="0"/>
              <a:t>Dieser Grundsatz der Datenminimierung gilt generell, insbesondere wenn die DSGVO zur Anwendung kommt.</a:t>
            </a:r>
          </a:p>
          <a:p>
            <a:pPr marL="0" indent="0">
              <a:buNone/>
            </a:pPr>
            <a:endParaRPr lang="de-DE" sz="2000" dirty="0"/>
          </a:p>
        </p:txBody>
      </p:sp>
    </p:spTree>
    <p:extLst>
      <p:ext uri="{BB962C8B-B14F-4D97-AF65-F5344CB8AC3E}">
        <p14:creationId xmlns:p14="http://schemas.microsoft.com/office/powerpoint/2010/main" val="2741597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552F6-09CE-B570-2224-3EFDD18D030E}"/>
              </a:ext>
            </a:extLst>
          </p:cNvPr>
          <p:cNvSpPr>
            <a:spLocks noGrp="1"/>
          </p:cNvSpPr>
          <p:nvPr>
            <p:ph type="title"/>
          </p:nvPr>
        </p:nvSpPr>
        <p:spPr/>
        <p:txBody>
          <a:bodyPr>
            <a:normAutofit/>
          </a:bodyPr>
          <a:lstStyle/>
          <a:p>
            <a:pPr algn="ctr"/>
            <a:r>
              <a:rPr lang="de-DE" sz="2800" dirty="0"/>
              <a:t>Datenschutz: Mögliche Rechtsgrundlagen?</a:t>
            </a:r>
          </a:p>
        </p:txBody>
      </p:sp>
      <p:sp>
        <p:nvSpPr>
          <p:cNvPr id="3" name="Inhaltsplatzhalter 2">
            <a:extLst>
              <a:ext uri="{FF2B5EF4-FFF2-40B4-BE49-F238E27FC236}">
                <a16:creationId xmlns:a16="http://schemas.microsoft.com/office/drawing/2014/main" id="{EB221B90-C8EC-DBA2-362F-5A586E7FED68}"/>
              </a:ext>
            </a:extLst>
          </p:cNvPr>
          <p:cNvSpPr>
            <a:spLocks noGrp="1"/>
          </p:cNvSpPr>
          <p:nvPr>
            <p:ph idx="1"/>
          </p:nvPr>
        </p:nvSpPr>
        <p:spPr/>
        <p:txBody>
          <a:bodyPr>
            <a:normAutofit/>
          </a:bodyPr>
          <a:lstStyle/>
          <a:p>
            <a:pPr marL="0" indent="0">
              <a:buNone/>
            </a:pPr>
            <a:endParaRPr lang="de-DE" sz="2400" dirty="0"/>
          </a:p>
          <a:p>
            <a:pPr marL="0" indent="0">
              <a:buNone/>
            </a:pPr>
            <a:endParaRPr lang="de-DE" sz="2400" dirty="0"/>
          </a:p>
          <a:p>
            <a:pPr marL="0" indent="0">
              <a:buNone/>
            </a:pPr>
            <a:endParaRPr lang="de-DE" sz="2400" dirty="0"/>
          </a:p>
          <a:p>
            <a:pPr marL="0" indent="0">
              <a:buNone/>
            </a:pPr>
            <a:endParaRPr lang="de-DE" sz="2400" dirty="0"/>
          </a:p>
          <a:p>
            <a:pPr marL="0" indent="0">
              <a:buNone/>
            </a:pPr>
            <a:endParaRPr lang="de-DE" sz="2400" dirty="0"/>
          </a:p>
          <a:p>
            <a:pPr marL="0" indent="0">
              <a:buNone/>
            </a:pPr>
            <a:endParaRPr lang="de-DE" sz="2400" dirty="0"/>
          </a:p>
          <a:p>
            <a:pPr marL="0" indent="0">
              <a:buNone/>
            </a:pPr>
            <a:r>
              <a:rPr lang="de-DE" sz="2400" dirty="0"/>
              <a:t/>
            </a:r>
            <a:br>
              <a:rPr lang="de-DE" sz="2400" dirty="0"/>
            </a:br>
            <a:r>
              <a:rPr lang="de-DE" sz="2400" dirty="0"/>
              <a:t/>
            </a:r>
            <a:br>
              <a:rPr lang="de-DE" sz="2400" dirty="0"/>
            </a:br>
            <a:endParaRPr lang="de-DE" sz="2400" dirty="0"/>
          </a:p>
        </p:txBody>
      </p:sp>
      <p:sp>
        <p:nvSpPr>
          <p:cNvPr id="4" name="Datumsplatzhalter 3">
            <a:extLst>
              <a:ext uri="{FF2B5EF4-FFF2-40B4-BE49-F238E27FC236}">
                <a16:creationId xmlns:a16="http://schemas.microsoft.com/office/drawing/2014/main" id="{0DFEFB30-9F94-C893-1C5B-298BCAE7997A}"/>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5FF7D036-8A5B-0530-0A85-C2192102B1D5}"/>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77B811C0-18AA-E76C-247A-F2EFA2B95DCC}"/>
              </a:ext>
            </a:extLst>
          </p:cNvPr>
          <p:cNvSpPr>
            <a:spLocks noGrp="1"/>
          </p:cNvSpPr>
          <p:nvPr>
            <p:ph type="sldNum" sz="quarter" idx="12"/>
          </p:nvPr>
        </p:nvSpPr>
        <p:spPr/>
        <p:txBody>
          <a:bodyPr/>
          <a:lstStyle/>
          <a:p>
            <a:fld id="{08C289C5-7785-AF45-8982-03E552BBE034}" type="slidenum">
              <a:rPr lang="de-DE" smtClean="0"/>
              <a:t>43</a:t>
            </a:fld>
            <a:endParaRPr lang="de-DE"/>
          </a:p>
        </p:txBody>
      </p:sp>
      <p:sp>
        <p:nvSpPr>
          <p:cNvPr id="7" name="Textfeld 6">
            <a:extLst>
              <a:ext uri="{FF2B5EF4-FFF2-40B4-BE49-F238E27FC236}">
                <a16:creationId xmlns:a16="http://schemas.microsoft.com/office/drawing/2014/main" id="{234DAFC7-F503-4151-0F29-A200126509EF}"/>
              </a:ext>
            </a:extLst>
          </p:cNvPr>
          <p:cNvSpPr txBox="1"/>
          <p:nvPr/>
        </p:nvSpPr>
        <p:spPr>
          <a:xfrm>
            <a:off x="838200" y="1825625"/>
            <a:ext cx="10529454" cy="5016758"/>
          </a:xfrm>
          <a:prstGeom prst="rect">
            <a:avLst/>
          </a:prstGeom>
          <a:solidFill>
            <a:srgbClr val="F6DF1A">
              <a:alpha val="25096"/>
            </a:srgbClr>
          </a:solidFill>
        </p:spPr>
        <p:txBody>
          <a:bodyPr wrap="square" rtlCol="0">
            <a:spAutoFit/>
          </a:bodyPr>
          <a:lstStyle/>
          <a:p>
            <a:pPr algn="ctr"/>
            <a:r>
              <a:rPr lang="de-DE" sz="2000" b="1" dirty="0">
                <a:solidFill>
                  <a:srgbClr val="000000"/>
                </a:solidFill>
              </a:rPr>
              <a:t>Rechtmäßigkeit der Verarbeitung, Art.</a:t>
            </a:r>
            <a:r>
              <a:rPr lang="de-DE" sz="2000" b="1" i="0" dirty="0">
                <a:solidFill>
                  <a:srgbClr val="000000"/>
                </a:solidFill>
                <a:effectLst/>
              </a:rPr>
              <a:t> 6 Abs. 1 DSGVO </a:t>
            </a:r>
          </a:p>
          <a:p>
            <a:pPr algn="ctr"/>
            <a:endParaRPr lang="de-DE" sz="2000" b="1" dirty="0">
              <a:solidFill>
                <a:srgbClr val="000000"/>
              </a:solidFill>
            </a:endParaRPr>
          </a:p>
          <a:p>
            <a:pPr algn="l" fontAlgn="base">
              <a:buFont typeface="+mj-lt"/>
              <a:buAutoNum type="arabicPeriod"/>
            </a:pPr>
            <a:r>
              <a:rPr lang="de-DE" sz="2000" b="0" i="0" dirty="0">
                <a:solidFill>
                  <a:srgbClr val="333333"/>
                </a:solidFill>
                <a:effectLst/>
              </a:rPr>
              <a:t> Die Verarbeitung ist nur rechtmäßig, wenn mindestens eine der nachstehenden Bedingungen erfüllt ist:</a:t>
            </a:r>
          </a:p>
          <a:p>
            <a:pPr algn="l" fontAlgn="base"/>
            <a:r>
              <a:rPr lang="de-DE" sz="2000" b="1" dirty="0">
                <a:solidFill>
                  <a:srgbClr val="333333"/>
                </a:solidFill>
              </a:rPr>
              <a:t>a) </a:t>
            </a:r>
            <a:r>
              <a:rPr lang="de-DE" sz="2000" b="0" i="0" dirty="0">
                <a:solidFill>
                  <a:srgbClr val="333333"/>
                </a:solidFill>
                <a:effectLst/>
              </a:rPr>
              <a:t>Die betroffene Person hat ihre </a:t>
            </a:r>
            <a:r>
              <a:rPr lang="de-DE" sz="2000" b="1" i="0" dirty="0">
                <a:solidFill>
                  <a:srgbClr val="333333"/>
                </a:solidFill>
                <a:effectLst/>
              </a:rPr>
              <a:t>Einwilligung</a:t>
            </a:r>
            <a:r>
              <a:rPr lang="de-DE" sz="2000" b="0" i="0" dirty="0">
                <a:solidFill>
                  <a:srgbClr val="333333"/>
                </a:solidFill>
                <a:effectLst/>
              </a:rPr>
              <a:t> zu der Verarbeitung der sie betreffenden personenbezogenen Daten für einen oder mehrere bestimmte Zwecke gegeben;</a:t>
            </a:r>
          </a:p>
          <a:p>
            <a:pPr algn="l" fontAlgn="base"/>
            <a:r>
              <a:rPr lang="de-DE" sz="2000" b="1" i="0" dirty="0">
                <a:solidFill>
                  <a:srgbClr val="333333"/>
                </a:solidFill>
                <a:effectLst/>
              </a:rPr>
              <a:t>b) </a:t>
            </a:r>
            <a:r>
              <a:rPr lang="de-DE" sz="2000" b="0" i="0" dirty="0">
                <a:solidFill>
                  <a:srgbClr val="333333"/>
                </a:solidFill>
                <a:effectLst/>
              </a:rPr>
              <a:t>die Verarbeitung ist für die </a:t>
            </a:r>
            <a:r>
              <a:rPr lang="de-DE" sz="2000" b="1" i="0" dirty="0">
                <a:solidFill>
                  <a:srgbClr val="333333"/>
                </a:solidFill>
                <a:effectLst/>
              </a:rPr>
              <a:t>Erfüllung eines Vertrags</a:t>
            </a:r>
            <a:r>
              <a:rPr lang="de-DE" sz="2000" b="0" i="0" dirty="0">
                <a:solidFill>
                  <a:srgbClr val="333333"/>
                </a:solidFill>
                <a:effectLst/>
              </a:rPr>
              <a:t>, dessen Vertragspartei die betroffene Person ist, oder zur Durchführung vorvertraglicher Maßnahmen erforderlich, die auf Anfrage der betroffenen Person erfolgen;</a:t>
            </a:r>
          </a:p>
          <a:p>
            <a:pPr algn="l" fontAlgn="base"/>
            <a:r>
              <a:rPr lang="de-DE" sz="2000" b="1" i="0" dirty="0" err="1">
                <a:solidFill>
                  <a:srgbClr val="333333"/>
                </a:solidFill>
                <a:effectLst/>
              </a:rPr>
              <a:t>e</a:t>
            </a:r>
            <a:r>
              <a:rPr lang="de-DE" sz="2000" b="1" i="0" dirty="0">
                <a:solidFill>
                  <a:srgbClr val="333333"/>
                </a:solidFill>
                <a:effectLst/>
              </a:rPr>
              <a:t>) </a:t>
            </a:r>
            <a:r>
              <a:rPr lang="de-DE" sz="2000" b="0" i="0" dirty="0">
                <a:solidFill>
                  <a:srgbClr val="333333"/>
                </a:solidFill>
                <a:effectLst/>
              </a:rPr>
              <a:t>die Verarbeitung ist für die </a:t>
            </a:r>
            <a:r>
              <a:rPr lang="de-DE" sz="2000" b="1" i="0" dirty="0">
                <a:solidFill>
                  <a:srgbClr val="333333"/>
                </a:solidFill>
                <a:effectLst/>
              </a:rPr>
              <a:t>Wahrnehmung einer Aufgabe</a:t>
            </a:r>
            <a:r>
              <a:rPr lang="de-DE" sz="2000" b="0" i="0" dirty="0">
                <a:solidFill>
                  <a:srgbClr val="333333"/>
                </a:solidFill>
                <a:effectLst/>
              </a:rPr>
              <a:t> erforderlich, die im öffentlichen Interesse liegt oder in Ausübung öffentlicher Gewalt erfolgt, die dem Verantwortlichen übertragen wurde;</a:t>
            </a:r>
          </a:p>
          <a:p>
            <a:pPr algn="l" fontAlgn="base"/>
            <a:r>
              <a:rPr lang="de-DE" sz="2000" b="1" i="0" dirty="0">
                <a:solidFill>
                  <a:srgbClr val="333333"/>
                </a:solidFill>
                <a:effectLst/>
              </a:rPr>
              <a:t>f) </a:t>
            </a:r>
            <a:r>
              <a:rPr lang="de-DE" sz="2000" b="0" i="0" dirty="0">
                <a:solidFill>
                  <a:srgbClr val="333333"/>
                </a:solidFill>
                <a:effectLst/>
              </a:rPr>
              <a:t>die Verarbeitung ist</a:t>
            </a:r>
            <a:r>
              <a:rPr lang="de-DE" sz="2000" i="0" dirty="0">
                <a:solidFill>
                  <a:srgbClr val="333333"/>
                </a:solidFill>
                <a:effectLst/>
              </a:rPr>
              <a:t> zur </a:t>
            </a:r>
            <a:r>
              <a:rPr lang="de-DE" sz="2000" b="1" i="0" dirty="0">
                <a:solidFill>
                  <a:srgbClr val="333333"/>
                </a:solidFill>
                <a:effectLst/>
              </a:rPr>
              <a:t>Wahrung der berechtigten Interessen</a:t>
            </a:r>
            <a:r>
              <a:rPr lang="de-DE" sz="2000" b="0" i="0" dirty="0">
                <a:solidFill>
                  <a:srgbClr val="333333"/>
                </a:solidFill>
                <a:effectLst/>
              </a:rPr>
              <a:t> des Verantwortlichen oder eines Dritten erforderlich, sofern nicht die Interessen oder Grundrechte und Grundfreiheiten der betroffenen Person, die den Schutz personenbezogener Daten erfordern, überwiegen, insbesondere dann, wenn es sich bei der betroffenen Person um ein Kind handelt.</a:t>
            </a:r>
          </a:p>
        </p:txBody>
      </p:sp>
    </p:spTree>
    <p:extLst>
      <p:ext uri="{BB962C8B-B14F-4D97-AF65-F5344CB8AC3E}">
        <p14:creationId xmlns:p14="http://schemas.microsoft.com/office/powerpoint/2010/main" val="2890123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Zulässigkeit und Rechtsgrundlage des Einsatzes der KI</a:t>
            </a:r>
          </a:p>
          <a:p>
            <a:pPr marL="0" indent="0">
              <a:buNone/>
            </a:pPr>
            <a:endParaRPr lang="de-DE" sz="2000" dirty="0"/>
          </a:p>
          <a:p>
            <a:pPr marL="0" indent="0">
              <a:buNone/>
            </a:pPr>
            <a:r>
              <a:rPr lang="de-DE" sz="2000" dirty="0"/>
              <a:t>Ein explizites KI-Verbot existiert zwar (noch) nicht. Aber die DSGVO ist so aufgebaut, dass </a:t>
            </a:r>
            <a:r>
              <a:rPr lang="de-DE" sz="2000" b="1" dirty="0"/>
              <a:t>jede Verarbeitung von personenbezogenen Daten zuerst verboten und gesondert gerechtfertigt </a:t>
            </a:r>
            <a:r>
              <a:rPr lang="de-DE" sz="2000" dirty="0"/>
              <a:t>werden muss.</a:t>
            </a:r>
          </a:p>
          <a:p>
            <a:pPr marL="0" indent="0">
              <a:buNone/>
            </a:pPr>
            <a:r>
              <a:rPr lang="de-DE" sz="2000" dirty="0"/>
              <a:t>Die DSGVO </a:t>
            </a:r>
            <a:r>
              <a:rPr lang="de-DE" sz="2000" b="1" dirty="0"/>
              <a:t>erlaubt die Verarbeitung in den folgenden Fällen</a:t>
            </a:r>
            <a:r>
              <a:rPr lang="de-DE" sz="2000" dirty="0"/>
              <a:t>:</a:t>
            </a:r>
          </a:p>
          <a:p>
            <a:pPr marL="0" indent="0">
              <a:buNone/>
            </a:pPr>
            <a:r>
              <a:rPr lang="de-DE" sz="2000" dirty="0"/>
              <a:t>Erforderlich zur </a:t>
            </a:r>
            <a:r>
              <a:rPr lang="de-DE" sz="2000" b="1" dirty="0"/>
              <a:t>Erfüllung von Vertragspflichten</a:t>
            </a:r>
            <a:r>
              <a:rPr lang="de-DE" sz="2000" dirty="0"/>
              <a:t>:  Diese Rechtsgrundlage kommt vor allem dann zur Anwendung, wenn die KI als Arbeitsmittel eingesetzt wird (Art. 6 Abs. 1 </a:t>
            </a:r>
            <a:r>
              <a:rPr lang="de-DE" sz="2000" dirty="0" err="1"/>
              <a:t>lit</a:t>
            </a:r>
            <a:r>
              <a:rPr lang="de-DE" sz="2000" dirty="0"/>
              <a:t>. b) DSGVO). Beispielsweise, wenn eine Agentur ihren Kunden den Einsatz von KI als Arbeitsmittel anpreist, ist es eindeutig erforderlich, diese KI einzusetzen. Aber je stärker die KI in den Alltag integriert wird, desto eher kann sie als erforderlich angesehen werden.</a:t>
            </a:r>
          </a:p>
          <a:p>
            <a:pPr marL="0" indent="0">
              <a:buNone/>
            </a:pPr>
            <a:endParaRPr lang="de-DE" sz="2000" dirty="0"/>
          </a:p>
        </p:txBody>
      </p:sp>
    </p:spTree>
    <p:extLst>
      <p:ext uri="{BB962C8B-B14F-4D97-AF65-F5344CB8AC3E}">
        <p14:creationId xmlns:p14="http://schemas.microsoft.com/office/powerpoint/2010/main" val="232369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Zulässigkeit und Rechtsgrundlage des Einsatzes der KI</a:t>
            </a:r>
            <a:endParaRPr lang="de-DE" sz="2000" dirty="0"/>
          </a:p>
          <a:p>
            <a:pPr marL="0" indent="0">
              <a:buNone/>
            </a:pPr>
            <a:r>
              <a:rPr lang="de-DE" sz="2000" b="1" dirty="0"/>
              <a:t>Berechtigte Interessen: </a:t>
            </a:r>
            <a:r>
              <a:rPr lang="de-DE" sz="2000" dirty="0"/>
              <a:t>Praktisch alle nicht verbotenen Interessen sind erlaubt, so insbesondere betriebswirtschaftliche Interessen (Art. 6 Abs. 1 </a:t>
            </a:r>
            <a:r>
              <a:rPr lang="de-DE" sz="2000" dirty="0" err="1"/>
              <a:t>lit</a:t>
            </a:r>
            <a:r>
              <a:rPr lang="de-DE" sz="2000" dirty="0"/>
              <a:t>. f) DSGVO).). Sie sind aber nachweispflichtig sind, dass die Verarbeitung datenschutzkonform erfolgt. </a:t>
            </a:r>
          </a:p>
          <a:p>
            <a:pPr marL="0" indent="0">
              <a:buNone/>
            </a:pPr>
            <a:r>
              <a:rPr lang="de-DE" sz="2000" dirty="0"/>
              <a:t>-&gt; </a:t>
            </a:r>
            <a:r>
              <a:rPr lang="de-DE" sz="2000" dirty="0" err="1"/>
              <a:t>Grds</a:t>
            </a:r>
            <a:r>
              <a:rPr lang="de-DE" sz="2000" dirty="0"/>
              <a:t>. </a:t>
            </a:r>
            <a:r>
              <a:rPr lang="de-DE" sz="2000" b="1" dirty="0"/>
              <a:t>nicht </a:t>
            </a:r>
            <a:r>
              <a:rPr lang="de-DE" sz="2000" dirty="0"/>
              <a:t>für staatliche Hochschulen, nur für </a:t>
            </a:r>
            <a:r>
              <a:rPr lang="de-DE" sz="2000" b="1" dirty="0"/>
              <a:t>private</a:t>
            </a:r>
            <a:r>
              <a:rPr lang="de-DE" sz="2000" dirty="0"/>
              <a:t> Hochschulen!</a:t>
            </a:r>
            <a:endParaRPr lang="de-DE" sz="2000" b="1" dirty="0"/>
          </a:p>
          <a:p>
            <a:pPr marL="0" indent="0">
              <a:buNone/>
            </a:pPr>
            <a:r>
              <a:rPr lang="de-DE" sz="2000" b="1" dirty="0"/>
              <a:t>Einwilligung: </a:t>
            </a:r>
            <a:r>
              <a:rPr lang="de-DE" sz="2000" dirty="0"/>
              <a:t>Die Einwilligung ist eine Ausweichnorm, die dann in Frage kommt, wenn sonst keine Erlaubnis greift (Art. 6 Abs. 1 </a:t>
            </a:r>
            <a:r>
              <a:rPr lang="de-DE" sz="2000" dirty="0" err="1"/>
              <a:t>lit</a:t>
            </a:r>
            <a:r>
              <a:rPr lang="de-DE" sz="2000" dirty="0"/>
              <a:t>. a) DSGVO). Sie hat den Nachteil, dass sie jederzeit widerrufen werden kann und z.B. bei Minderjährigen erst ab einem bestimmten Alter anwendbar ist (z.B. Deutschland ab 16 Jahren, Österreich ab 14 Jahren). Ferner ist eine Einwilligung nur dann wirksam, wenn die betroffene Person hinreichend über die Verarbeitungsprozesse und Risiken informiert wurde, was einen gewissen Erläuterungsaufwand erfordert.</a:t>
            </a:r>
          </a:p>
        </p:txBody>
      </p:sp>
    </p:spTree>
    <p:extLst>
      <p:ext uri="{BB962C8B-B14F-4D97-AF65-F5344CB8AC3E}">
        <p14:creationId xmlns:p14="http://schemas.microsoft.com/office/powerpoint/2010/main" val="114206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DSGVO-Checkliste für den Einsatz von KI in Hochschulen</a:t>
            </a:r>
          </a:p>
          <a:p>
            <a:pPr marL="0" indent="0">
              <a:buNone/>
            </a:pPr>
            <a:endParaRPr lang="de-DE" sz="2000" b="1" dirty="0"/>
          </a:p>
          <a:p>
            <a:pPr marL="0" indent="0">
              <a:buNone/>
            </a:pPr>
            <a:r>
              <a:rPr lang="de-DE" sz="2000" dirty="0"/>
              <a:t>•	Verarbeitung personenbezogener Daten und DSGVO-Relevanz</a:t>
            </a:r>
          </a:p>
          <a:p>
            <a:pPr marL="0" indent="0">
              <a:buNone/>
            </a:pPr>
            <a:r>
              <a:rPr lang="de-DE" sz="2000" dirty="0"/>
              <a:t>•	Zulässigkeit und Rechtsgrundlage für den Einsatz von KI</a:t>
            </a:r>
          </a:p>
          <a:p>
            <a:pPr marL="0" indent="0">
              <a:buNone/>
            </a:pPr>
            <a:r>
              <a:rPr lang="de-DE" sz="2000" dirty="0"/>
              <a:t>•	Privacy </a:t>
            </a:r>
            <a:r>
              <a:rPr lang="de-DE" sz="2000" dirty="0" err="1"/>
              <a:t>by</a:t>
            </a:r>
            <a:r>
              <a:rPr lang="de-DE" sz="2000" dirty="0"/>
              <a:t> Design</a:t>
            </a:r>
          </a:p>
          <a:p>
            <a:pPr marL="0" indent="0">
              <a:buNone/>
            </a:pPr>
            <a:r>
              <a:rPr lang="de-DE" sz="2000" dirty="0"/>
              <a:t>•	Verbot automatisierter Entscheidungen im Einzelfall</a:t>
            </a:r>
          </a:p>
          <a:p>
            <a:pPr marL="0" indent="0">
              <a:buNone/>
            </a:pPr>
            <a:r>
              <a:rPr lang="de-DE" sz="2000" dirty="0"/>
              <a:t>•	Verantwortlichkeit und Auftragsverarbeitung bei KI-Nutzung</a:t>
            </a:r>
          </a:p>
          <a:p>
            <a:pPr marL="0" indent="0">
              <a:buNone/>
            </a:pPr>
            <a:r>
              <a:rPr lang="de-DE" sz="2000" dirty="0"/>
              <a:t>•	EU-US-Datentransfers</a:t>
            </a:r>
          </a:p>
          <a:p>
            <a:pPr marL="0" indent="0">
              <a:buNone/>
            </a:pPr>
            <a:r>
              <a:rPr lang="de-DE" sz="2000" dirty="0"/>
              <a:t>•	Auskunfts- und Löschungsrechte</a:t>
            </a:r>
          </a:p>
          <a:p>
            <a:pPr marL="0" indent="0">
              <a:buNone/>
            </a:pPr>
            <a:r>
              <a:rPr lang="de-DE" sz="2000" dirty="0"/>
              <a:t>•	Datenschutz-Folgenabschätzung</a:t>
            </a:r>
          </a:p>
        </p:txBody>
      </p:sp>
    </p:spTree>
    <p:extLst>
      <p:ext uri="{BB962C8B-B14F-4D97-AF65-F5344CB8AC3E}">
        <p14:creationId xmlns:p14="http://schemas.microsoft.com/office/powerpoint/2010/main" val="8108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DSGVO-Checkliste für den Einsatz von KI in Hochschulen</a:t>
            </a:r>
          </a:p>
          <a:p>
            <a:pPr marL="0" indent="0">
              <a:buNone/>
            </a:pPr>
            <a:endParaRPr lang="de-DE" sz="2000" b="1" dirty="0"/>
          </a:p>
          <a:p>
            <a:pPr marL="0" indent="0">
              <a:buNone/>
            </a:pPr>
            <a:r>
              <a:rPr lang="de-DE" sz="2000" dirty="0"/>
              <a:t>•	Rechenschaftspflichten</a:t>
            </a:r>
          </a:p>
          <a:p>
            <a:pPr marL="0" indent="0">
              <a:buNone/>
            </a:pPr>
            <a:r>
              <a:rPr lang="de-DE" sz="2000" dirty="0"/>
              <a:t>•	Verzeichnis von Verarbeitungstätigkeiten</a:t>
            </a:r>
          </a:p>
          <a:p>
            <a:pPr marL="0" indent="0">
              <a:buNone/>
            </a:pPr>
            <a:r>
              <a:rPr lang="de-DE" sz="2000" dirty="0"/>
              <a:t>•	Datenschutzhinweise</a:t>
            </a:r>
          </a:p>
          <a:p>
            <a:pPr marL="0" indent="0">
              <a:buNone/>
            </a:pPr>
            <a:r>
              <a:rPr lang="de-DE" sz="2000" dirty="0"/>
              <a:t>•	Geschäftsgeheimnisse</a:t>
            </a:r>
          </a:p>
          <a:p>
            <a:pPr marL="0" indent="0">
              <a:buNone/>
            </a:pPr>
            <a:r>
              <a:rPr lang="de-DE" sz="2000" dirty="0"/>
              <a:t/>
            </a:r>
            <a:br>
              <a:rPr lang="de-DE" sz="2000" dirty="0"/>
            </a:br>
            <a:r>
              <a:rPr lang="de-DE" sz="2000" dirty="0"/>
              <a:t>Quelle: Dr. Thomas Schwenke vom 06.04.2023</a:t>
            </a:r>
          </a:p>
          <a:p>
            <a:pPr marL="0" indent="0">
              <a:buNone/>
            </a:pPr>
            <a:r>
              <a:rPr lang="de-DE" sz="2000" i="0" u="none" strike="noStrike" baseline="0" dirty="0">
                <a:solidFill>
                  <a:srgbClr val="000000"/>
                </a:solidFill>
                <a:latin typeface="Roboto" panose="02000000000000000000" pitchFamily="2" charset="0"/>
                <a:hlinkClick r:id="rId2"/>
              </a:rPr>
              <a:t>https://datenschutz-generator.de/ki-datenschutz/</a:t>
            </a:r>
            <a:r>
              <a:rPr lang="de-DE" sz="2000" i="0" u="none" strike="noStrike" baseline="0" dirty="0">
                <a:solidFill>
                  <a:srgbClr val="000000"/>
                </a:solidFill>
                <a:latin typeface="Roboto" panose="02000000000000000000" pitchFamily="2" charset="0"/>
              </a:rPr>
              <a:t> </a:t>
            </a:r>
          </a:p>
        </p:txBody>
      </p:sp>
    </p:spTree>
    <p:extLst>
      <p:ext uri="{BB962C8B-B14F-4D97-AF65-F5344CB8AC3E}">
        <p14:creationId xmlns:p14="http://schemas.microsoft.com/office/powerpoint/2010/main" val="361613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 &amp; Urheberrecht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r>
              <a:rPr lang="de-DE" dirty="0">
                <a:hlinkClick r:id="rId2"/>
              </a:rPr>
              <a:t>https://www.cbsnews.com/news/chatgpt-open-ai-lawuit-stolen-private-information/</a:t>
            </a:r>
            <a:r>
              <a:rPr lang="de-DE" dirty="0"/>
              <a:t> </a:t>
            </a: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pic>
        <p:nvPicPr>
          <p:cNvPr id="7" name="Inhaltsplatzhalter 6">
            <a:extLst>
              <a:ext uri="{FF2B5EF4-FFF2-40B4-BE49-F238E27FC236}">
                <a16:creationId xmlns:a16="http://schemas.microsoft.com/office/drawing/2014/main" id="{F0D2313B-B530-A6E2-1689-8880FFC8A2FB}"/>
              </a:ext>
            </a:extLst>
          </p:cNvPr>
          <p:cNvPicPr>
            <a:picLocks noGrp="1" noChangeAspect="1"/>
          </p:cNvPicPr>
          <p:nvPr>
            <p:ph sz="half" idx="1"/>
          </p:nvPr>
        </p:nvPicPr>
        <p:blipFill>
          <a:blip r:embed="rId3"/>
          <a:stretch>
            <a:fillRect/>
          </a:stretch>
        </p:blipFill>
        <p:spPr>
          <a:xfrm>
            <a:off x="1930217" y="1286222"/>
            <a:ext cx="7299302" cy="4866201"/>
          </a:xfrm>
        </p:spPr>
      </p:pic>
    </p:spTree>
    <p:extLst>
      <p:ext uri="{BB962C8B-B14F-4D97-AF65-F5344CB8AC3E}">
        <p14:creationId xmlns:p14="http://schemas.microsoft.com/office/powerpoint/2010/main" val="1385209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Datenschutz</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r>
              <a:rPr lang="de-DE" dirty="0">
                <a:hlinkClick r:id="rId2"/>
              </a:rPr>
              <a:t>https://storage.courtlistener.com/recap/gov.uscourts.cand.414754/gov.uscourts.cand.414754.1.0_1.pdf</a:t>
            </a:r>
            <a:r>
              <a:rPr lang="de-DE" dirty="0"/>
              <a:t> </a:t>
            </a: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8" name="Inhaltsplatzhalter 7">
            <a:extLst>
              <a:ext uri="{FF2B5EF4-FFF2-40B4-BE49-F238E27FC236}">
                <a16:creationId xmlns:a16="http://schemas.microsoft.com/office/drawing/2014/main" id="{C0F11113-0BAE-AB0B-FFDC-E60B02A5C9D9}"/>
              </a:ext>
            </a:extLst>
          </p:cNvPr>
          <p:cNvSpPr>
            <a:spLocks noGrp="1"/>
          </p:cNvSpPr>
          <p:nvPr>
            <p:ph sz="half" idx="1"/>
          </p:nvPr>
        </p:nvSpPr>
        <p:spPr/>
        <p:txBody>
          <a:bodyPr/>
          <a:lstStyle/>
          <a:p>
            <a:endParaRPr lang="de-DE" dirty="0"/>
          </a:p>
        </p:txBody>
      </p:sp>
      <p:pic>
        <p:nvPicPr>
          <p:cNvPr id="10" name="Grafik 9">
            <a:hlinkClick r:id="rId2"/>
            <a:extLst>
              <a:ext uri="{FF2B5EF4-FFF2-40B4-BE49-F238E27FC236}">
                <a16:creationId xmlns:a16="http://schemas.microsoft.com/office/drawing/2014/main" id="{2B3AD11D-F2F6-5213-056E-7536A471CCEC}"/>
              </a:ext>
            </a:extLst>
          </p:cNvPr>
          <p:cNvPicPr>
            <a:picLocks noChangeAspect="1"/>
          </p:cNvPicPr>
          <p:nvPr/>
        </p:nvPicPr>
        <p:blipFill>
          <a:blip r:embed="rId3"/>
          <a:stretch>
            <a:fillRect/>
          </a:stretch>
        </p:blipFill>
        <p:spPr>
          <a:xfrm>
            <a:off x="0" y="0"/>
            <a:ext cx="10287000" cy="6858000"/>
          </a:xfrm>
          <a:prstGeom prst="rect">
            <a:avLst/>
          </a:prstGeom>
        </p:spPr>
      </p:pic>
    </p:spTree>
    <p:extLst>
      <p:ext uri="{BB962C8B-B14F-4D97-AF65-F5344CB8AC3E}">
        <p14:creationId xmlns:p14="http://schemas.microsoft.com/office/powerpoint/2010/main" val="24804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EDBF-2997-4FDD-C580-8F9FF0904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CC2AA-2067-B297-1628-931F179DD79D}"/>
              </a:ext>
            </a:extLst>
          </p:cNvPr>
          <p:cNvSpPr>
            <a:spLocks noGrp="1"/>
          </p:cNvSpPr>
          <p:nvPr>
            <p:ph type="title"/>
          </p:nvPr>
        </p:nvSpPr>
        <p:spPr/>
        <p:txBody>
          <a:bodyPr>
            <a:normAutofit/>
          </a:bodyPr>
          <a:lstStyle/>
          <a:p>
            <a:pPr algn="ctr"/>
            <a:r>
              <a:rPr lang="en-US" sz="2800" dirty="0" err="1">
                <a:latin typeface="Roboto"/>
                <a:ea typeface="Roboto"/>
              </a:rPr>
              <a:t>Transparenzhinweis</a:t>
            </a:r>
            <a:r>
              <a:rPr lang="en-US" sz="2800" dirty="0">
                <a:latin typeface="Roboto"/>
                <a:ea typeface="Roboto"/>
              </a:rPr>
              <a:t> </a:t>
            </a:r>
          </a:p>
        </p:txBody>
      </p:sp>
      <p:sp>
        <p:nvSpPr>
          <p:cNvPr id="5" name="Footer Placeholder 4">
            <a:extLst>
              <a:ext uri="{FF2B5EF4-FFF2-40B4-BE49-F238E27FC236}">
                <a16:creationId xmlns:a16="http://schemas.microsoft.com/office/drawing/2014/main" id="{0799785E-2D3F-4831-E6B0-C0BEA1D9DF4F}"/>
              </a:ext>
            </a:extLst>
          </p:cNvPr>
          <p:cNvSpPr>
            <a:spLocks noGrp="1"/>
          </p:cNvSpPr>
          <p:nvPr>
            <p:ph type="ftr" sz="quarter" idx="11"/>
          </p:nvPr>
        </p:nvSpPr>
        <p:spPr>
          <a:xfrm>
            <a:off x="4038599" y="6356350"/>
            <a:ext cx="4883331" cy="365125"/>
          </a:xfrm>
        </p:spPr>
        <p:txBody>
          <a:bodyPr/>
          <a:lstStyle/>
          <a:p>
            <a:endParaRPr lang="de-DE" sz="1200" i="0" u="none" strike="noStrike" baseline="0" dirty="0">
              <a:solidFill>
                <a:srgbClr val="000000"/>
              </a:solidFill>
              <a:latin typeface="Roboto" panose="02000000000000000000" pitchFamily="2" charset="0"/>
              <a:hlinkClick r:id="rId2"/>
            </a:endParaRPr>
          </a:p>
          <a:p>
            <a:endParaRPr lang="de-DE" dirty="0"/>
          </a:p>
        </p:txBody>
      </p:sp>
      <p:sp>
        <p:nvSpPr>
          <p:cNvPr id="6" name="Slide Number Placeholder 5">
            <a:extLst>
              <a:ext uri="{FF2B5EF4-FFF2-40B4-BE49-F238E27FC236}">
                <a16:creationId xmlns:a16="http://schemas.microsoft.com/office/drawing/2014/main" id="{31E9ACC9-1F70-3166-0D0A-120811B0D863}"/>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AD4230EC-9EF6-D9D2-C552-40D7DF414C92}"/>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B4C8B064-F0F3-2AE1-C719-09BC869792DC}"/>
              </a:ext>
            </a:extLst>
          </p:cNvPr>
          <p:cNvSpPr>
            <a:spLocks noGrp="1"/>
          </p:cNvSpPr>
          <p:nvPr>
            <p:ph sz="half" idx="1"/>
          </p:nvPr>
        </p:nvSpPr>
        <p:spPr>
          <a:xfrm>
            <a:off x="838200" y="1825625"/>
            <a:ext cx="10515600" cy="4351338"/>
          </a:xfrm>
        </p:spPr>
        <p:txBody>
          <a:bodyPr>
            <a:noAutofit/>
          </a:bodyPr>
          <a:lstStyle/>
          <a:p>
            <a:pPr marL="0" indent="0" algn="l">
              <a:buNone/>
            </a:pPr>
            <a:r>
              <a:rPr lang="de-DE" sz="2000" dirty="0">
                <a:solidFill>
                  <a:srgbClr val="000000"/>
                </a:solidFill>
              </a:rPr>
              <a:t>Diese Vortragsfolien enthalten neben eigenen Inhalten ferner amtliche Gesetzestexte und zum Teil auch - entsprechend gekennzeichnete         – unter einer Open-Content-Lizenz stehende Inhalte von dritten Expertinnen &amp; Experten, insbesondere von</a:t>
            </a:r>
            <a:endParaRPr lang="de-DE" sz="2000" i="0" u="none" strike="noStrike" baseline="0" dirty="0">
              <a:solidFill>
                <a:srgbClr val="000000"/>
              </a:solidFill>
              <a:latin typeface="Roboto" panose="02000000000000000000" pitchFamily="2" charset="0"/>
            </a:endParaRPr>
          </a:p>
          <a:p>
            <a:pPr lvl="1"/>
            <a:r>
              <a:rPr lang="de-DE" sz="2000" b="1" dirty="0" err="1">
                <a:solidFill>
                  <a:srgbClr val="000000"/>
                </a:solidFill>
              </a:rPr>
              <a:t>RA´in</a:t>
            </a:r>
            <a:r>
              <a:rPr lang="de-DE" sz="2000" b="1" dirty="0">
                <a:solidFill>
                  <a:srgbClr val="000000"/>
                </a:solidFill>
              </a:rPr>
              <a:t> Andrea Schlotfeld </a:t>
            </a:r>
            <a:r>
              <a:rPr lang="de-DE" sz="2000" dirty="0">
                <a:solidFill>
                  <a:srgbClr val="000000"/>
                </a:solidFill>
              </a:rPr>
              <a:t>(HOOU@HAW Hamburg)</a:t>
            </a:r>
          </a:p>
          <a:p>
            <a:pPr lvl="1"/>
            <a:r>
              <a:rPr lang="de-DE" sz="2000" b="1" dirty="0">
                <a:solidFill>
                  <a:srgbClr val="000000"/>
                </a:solidFill>
              </a:rPr>
              <a:t>Dr. Janine Horn </a:t>
            </a:r>
            <a:r>
              <a:rPr lang="de-DE" sz="2000" dirty="0">
                <a:solidFill>
                  <a:srgbClr val="000000"/>
                </a:solidFill>
              </a:rPr>
              <a:t>(</a:t>
            </a:r>
            <a:r>
              <a:rPr lang="de-DE" sz="2000" i="0" u="none" strike="noStrike" baseline="0" dirty="0">
                <a:solidFill>
                  <a:srgbClr val="000000"/>
                </a:solidFill>
                <a:latin typeface="Roboto" panose="02000000000000000000" pitchFamily="2" charset="0"/>
              </a:rPr>
              <a:t>Stiftung Innovation Hochschullehre, </a:t>
            </a:r>
            <a:r>
              <a:rPr lang="de-DE" sz="2000" i="0" u="none" strike="noStrike" baseline="0" dirty="0" err="1">
                <a:solidFill>
                  <a:srgbClr val="000000"/>
                </a:solidFill>
                <a:latin typeface="Roboto" panose="02000000000000000000" pitchFamily="2" charset="0"/>
              </a:rPr>
              <a:t>Souver@n</a:t>
            </a:r>
            <a:r>
              <a:rPr lang="de-DE" sz="2000" i="0" u="none" strike="noStrike" baseline="0" dirty="0">
                <a:solidFill>
                  <a:srgbClr val="000000"/>
                </a:solidFill>
                <a:latin typeface="Roboto" panose="02000000000000000000" pitchFamily="2" charset="0"/>
              </a:rPr>
              <a:t> &amp; ELAN e.V.)</a:t>
            </a:r>
          </a:p>
          <a:p>
            <a:pPr lvl="1"/>
            <a:endParaRPr lang="de-DE" sz="2000" dirty="0">
              <a:solidFill>
                <a:srgbClr val="000000"/>
              </a:solidFill>
            </a:endParaRPr>
          </a:p>
          <a:p>
            <a:pPr marL="0" indent="0">
              <a:buNone/>
            </a:pPr>
            <a:r>
              <a:rPr lang="de-DE" sz="2000" i="0" u="none" strike="noStrike" baseline="0" dirty="0">
                <a:solidFill>
                  <a:srgbClr val="000000"/>
                </a:solidFill>
                <a:latin typeface="Roboto" panose="02000000000000000000" pitchFamily="2" charset="0"/>
              </a:rPr>
              <a:t>Die finale Version des Entwurfstext zur KI-VO vom 21.01.2024 wurde von </a:t>
            </a:r>
            <a:r>
              <a:rPr lang="de-DE" sz="2000" b="1" i="0" u="none" strike="noStrike" baseline="0" dirty="0">
                <a:solidFill>
                  <a:srgbClr val="000000"/>
                </a:solidFill>
                <a:latin typeface="Roboto" panose="02000000000000000000" pitchFamily="2" charset="0"/>
              </a:rPr>
              <a:t>Prof. Dr. Thomas Hoeren </a:t>
            </a:r>
            <a:r>
              <a:rPr lang="de-DE" sz="2000" i="0" u="none" strike="noStrike" baseline="0" dirty="0">
                <a:solidFill>
                  <a:srgbClr val="000000"/>
                </a:solidFill>
                <a:latin typeface="Roboto" panose="02000000000000000000" pitchFamily="2" charset="0"/>
              </a:rPr>
              <a:t>zugänglich gemacht.</a:t>
            </a:r>
            <a:endParaRPr lang="de-DE" sz="2000" dirty="0">
              <a:solidFill>
                <a:srgbClr val="000000"/>
              </a:solidFill>
            </a:endParaRPr>
          </a:p>
          <a:p>
            <a:pPr marL="0" indent="0" algn="l">
              <a:buNone/>
            </a:pPr>
            <a:r>
              <a:rPr lang="de-DE" sz="2000" dirty="0">
                <a:solidFill>
                  <a:srgbClr val="000000"/>
                </a:solidFill>
              </a:rPr>
              <a:t>Die DSGVO-Checkliste für den Einsatz von KI basiert auf den Ideen &amp; Vorschlägen des Kollegen </a:t>
            </a:r>
            <a:r>
              <a:rPr lang="de-DE" sz="2000" b="1" dirty="0">
                <a:solidFill>
                  <a:srgbClr val="000000"/>
                </a:solidFill>
              </a:rPr>
              <a:t>Dr. Thomas Schwenke </a:t>
            </a:r>
            <a:r>
              <a:rPr lang="de-DE" sz="2000" dirty="0">
                <a:solidFill>
                  <a:srgbClr val="000000"/>
                </a:solidFill>
              </a:rPr>
              <a:t>(Rechtsanwalt und Initiator Datenschutz-Generator.de).</a:t>
            </a:r>
          </a:p>
          <a:p>
            <a:pPr marL="0" indent="0" algn="l">
              <a:buNone/>
            </a:pPr>
            <a:endParaRPr lang="de-DE" sz="2000" dirty="0">
              <a:solidFill>
                <a:srgbClr val="000000"/>
              </a:solidFill>
            </a:endParaRPr>
          </a:p>
          <a:p>
            <a:pPr algn="l">
              <a:buFont typeface="Wingdings" panose="05000000000000000000" pitchFamily="2" charset="2"/>
              <a:buChar char="è"/>
            </a:pPr>
            <a:r>
              <a:rPr lang="de-DE" sz="2000" dirty="0">
                <a:solidFill>
                  <a:srgbClr val="000000"/>
                </a:solidFill>
              </a:rPr>
              <a:t>Vielen Dank für das Teilen &amp; Zugänglichmachen der Inhalte und vor allem die Inspiration!</a:t>
            </a:r>
          </a:p>
        </p:txBody>
      </p:sp>
      <p:pic>
        <p:nvPicPr>
          <p:cNvPr id="7" name="Grafik 6">
            <a:extLst>
              <a:ext uri="{FF2B5EF4-FFF2-40B4-BE49-F238E27FC236}">
                <a16:creationId xmlns:a16="http://schemas.microsoft.com/office/drawing/2014/main" id="{21803639-39E4-BFC7-5AB5-DEE81422F9FB}"/>
              </a:ext>
            </a:extLst>
          </p:cNvPr>
          <p:cNvPicPr>
            <a:picLocks noChangeAspect="1"/>
          </p:cNvPicPr>
          <p:nvPr/>
        </p:nvPicPr>
        <p:blipFill>
          <a:blip r:embed="rId3"/>
          <a:stretch>
            <a:fillRect/>
          </a:stretch>
        </p:blipFill>
        <p:spPr>
          <a:xfrm>
            <a:off x="6306417" y="2178472"/>
            <a:ext cx="566977" cy="317019"/>
          </a:xfrm>
          <a:prstGeom prst="rect">
            <a:avLst/>
          </a:prstGeom>
        </p:spPr>
      </p:pic>
      <p:pic>
        <p:nvPicPr>
          <p:cNvPr id="4" name="Picture 2" descr="Creative-Commons-Lizenzen">
            <a:extLst>
              <a:ext uri="{FF2B5EF4-FFF2-40B4-BE49-F238E27FC236}">
                <a16:creationId xmlns:a16="http://schemas.microsoft.com/office/drawing/2014/main" id="{2B158EBA-9610-138C-AAA6-664F535F5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5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Urheberrecht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buFontTx/>
              <a:buChar char="-"/>
            </a:pPr>
            <a:r>
              <a:rPr lang="de-DE" sz="2000" b="1" dirty="0">
                <a:solidFill>
                  <a:srgbClr val="000000"/>
                </a:solidFill>
              </a:rPr>
              <a:t>1. Teil: Input &amp; </a:t>
            </a:r>
            <a:r>
              <a:rPr lang="de-DE" sz="2000" b="1" u="none" strike="noStrike" baseline="0" dirty="0">
                <a:solidFill>
                  <a:srgbClr val="000000"/>
                </a:solidFill>
                <a:latin typeface="Roboto" panose="02000000000000000000" pitchFamily="2" charset="0"/>
              </a:rPr>
              <a:t>Trainingsdaten</a:t>
            </a:r>
          </a:p>
          <a:p>
            <a:pPr>
              <a:buFontTx/>
              <a:buChar char="-"/>
            </a:pPr>
            <a:r>
              <a:rPr lang="de-DE" sz="2000" b="1" u="none" strike="noStrike" baseline="0" dirty="0">
                <a:solidFill>
                  <a:srgbClr val="000000"/>
                </a:solidFill>
                <a:latin typeface="Roboto" panose="02000000000000000000" pitchFamily="2" charset="0"/>
              </a:rPr>
              <a:t>2. Teil: Weiterverwendung des Outputs</a:t>
            </a:r>
          </a:p>
        </p:txBody>
      </p:sp>
    </p:spTree>
    <p:extLst>
      <p:ext uri="{BB962C8B-B14F-4D97-AF65-F5344CB8AC3E}">
        <p14:creationId xmlns:p14="http://schemas.microsoft.com/office/powerpoint/2010/main" val="294516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CB2B5-C3FE-20D6-B3AF-26DD2548CB4C}"/>
              </a:ext>
            </a:extLst>
          </p:cNvPr>
          <p:cNvSpPr>
            <a:spLocks noGrp="1"/>
          </p:cNvSpPr>
          <p:nvPr>
            <p:ph type="title"/>
          </p:nvPr>
        </p:nvSpPr>
        <p:spPr/>
        <p:txBody>
          <a:bodyPr>
            <a:normAutofit/>
          </a:bodyPr>
          <a:lstStyle/>
          <a:p>
            <a:pPr algn="ctr"/>
            <a:r>
              <a:rPr lang="de-DE" sz="2800" dirty="0"/>
              <a:t>Urheberrecht: Training von KI-Systemen </a:t>
            </a:r>
          </a:p>
        </p:txBody>
      </p:sp>
      <p:sp>
        <p:nvSpPr>
          <p:cNvPr id="3" name="Inhaltsplatzhalter 2">
            <a:extLst>
              <a:ext uri="{FF2B5EF4-FFF2-40B4-BE49-F238E27FC236}">
                <a16:creationId xmlns:a16="http://schemas.microsoft.com/office/drawing/2014/main" id="{D7669339-510F-AEC5-0730-B87BFEF84FAB}"/>
              </a:ext>
            </a:extLst>
          </p:cNvPr>
          <p:cNvSpPr>
            <a:spLocks noGrp="1"/>
          </p:cNvSpPr>
          <p:nvPr>
            <p:ph idx="1"/>
          </p:nvPr>
        </p:nvSpPr>
        <p:spPr/>
        <p:txBody>
          <a:bodyPr>
            <a:normAutofit/>
          </a:bodyPr>
          <a:lstStyle/>
          <a:p>
            <a:pPr>
              <a:buFont typeface="Wingdings" pitchFamily="2" charset="2"/>
              <a:buChar char="§"/>
            </a:pPr>
            <a:r>
              <a:rPr lang="de-DE" sz="2000" dirty="0"/>
              <a:t>Grundlage für KI-Generatoren: </a:t>
            </a:r>
            <a:r>
              <a:rPr lang="de-DE" sz="2000" b="1" dirty="0"/>
              <a:t>Trainingsdaten</a:t>
            </a:r>
          </a:p>
          <a:p>
            <a:pPr>
              <a:buFont typeface="Wingdings" pitchFamily="2" charset="2"/>
              <a:buChar char="§"/>
            </a:pPr>
            <a:r>
              <a:rPr lang="de-DE" sz="2000" dirty="0"/>
              <a:t>Große Mengen urheberrechtlich geschützter Werke (z. B. Texte) und leistungsschutzrechtlich geschützter Materialien (z. B. Lichtbilder)</a:t>
            </a:r>
          </a:p>
          <a:p>
            <a:pPr>
              <a:buFont typeface="Wingdings" pitchFamily="2" charset="2"/>
              <a:buChar char="§"/>
            </a:pPr>
            <a:r>
              <a:rPr lang="de-DE" sz="2000" dirty="0"/>
              <a:t>☞ Zulässig? (umstritten, USA: Fair </a:t>
            </a:r>
            <a:r>
              <a:rPr lang="de-DE" sz="2000" dirty="0" err="1"/>
              <a:t>use</a:t>
            </a:r>
            <a:r>
              <a:rPr lang="de-DE" sz="2000" dirty="0"/>
              <a:t>? (+) / (-); D: 44b UrhG? (+) / (-); Territorialitätsgrundsatz)</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p:txBody>
      </p:sp>
      <p:sp>
        <p:nvSpPr>
          <p:cNvPr id="4" name="Datumsplatzhalter 3">
            <a:extLst>
              <a:ext uri="{FF2B5EF4-FFF2-40B4-BE49-F238E27FC236}">
                <a16:creationId xmlns:a16="http://schemas.microsoft.com/office/drawing/2014/main" id="{CE7C55E7-FD47-2454-97AA-8082AE571C90}"/>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F27CBAF5-C334-3EEE-D474-54EEA1A235C0}"/>
              </a:ext>
            </a:extLst>
          </p:cNvPr>
          <p:cNvSpPr>
            <a:spLocks noGrp="1"/>
          </p:cNvSpPr>
          <p:nvPr>
            <p:ph type="ftr" sz="quarter" idx="11"/>
          </p:nvPr>
        </p:nvSpPr>
        <p:spPr/>
        <p:txBody>
          <a:bodyPr/>
          <a:lstStyle/>
          <a:p>
            <a:r>
              <a:rPr lang="de-DE" dirty="0"/>
              <a:t>HND BW / Andrea Schlotfeldt / CC BY 4.0</a:t>
            </a:r>
          </a:p>
        </p:txBody>
      </p:sp>
      <p:sp>
        <p:nvSpPr>
          <p:cNvPr id="6" name="Foliennummernplatzhalter 5">
            <a:extLst>
              <a:ext uri="{FF2B5EF4-FFF2-40B4-BE49-F238E27FC236}">
                <a16:creationId xmlns:a16="http://schemas.microsoft.com/office/drawing/2014/main" id="{C8EE8388-2B53-1595-F355-A0F43937174F}"/>
              </a:ext>
            </a:extLst>
          </p:cNvPr>
          <p:cNvSpPr>
            <a:spLocks noGrp="1"/>
          </p:cNvSpPr>
          <p:nvPr>
            <p:ph type="sldNum" sz="quarter" idx="12"/>
          </p:nvPr>
        </p:nvSpPr>
        <p:spPr/>
        <p:txBody>
          <a:bodyPr/>
          <a:lstStyle/>
          <a:p>
            <a:fld id="{08C289C5-7785-AF45-8982-03E552BBE034}" type="slidenum">
              <a:rPr lang="de-DE" smtClean="0"/>
              <a:t>51</a:t>
            </a:fld>
            <a:endParaRPr lang="de-DE"/>
          </a:p>
        </p:txBody>
      </p:sp>
      <p:graphicFrame>
        <p:nvGraphicFramePr>
          <p:cNvPr id="7" name="Diagramm 6">
            <a:extLst>
              <a:ext uri="{FF2B5EF4-FFF2-40B4-BE49-F238E27FC236}">
                <a16:creationId xmlns:a16="http://schemas.microsoft.com/office/drawing/2014/main" id="{26132C57-2098-498E-94D0-53A28BC248F3}"/>
              </a:ext>
            </a:extLst>
          </p:cNvPr>
          <p:cNvGraphicFramePr/>
          <p:nvPr>
            <p:extLst>
              <p:ext uri="{D42A27DB-BD31-4B8C-83A1-F6EECF244321}">
                <p14:modId xmlns:p14="http://schemas.microsoft.com/office/powerpoint/2010/main" val="2737578839"/>
              </p:ext>
            </p:extLst>
          </p:nvPr>
        </p:nvGraphicFramePr>
        <p:xfrm>
          <a:off x="838201" y="3602567"/>
          <a:ext cx="10515599"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190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Input &amp; Trainingsdaten</a:t>
            </a:r>
            <a:endParaRPr lang="de-DE" sz="2000" b="1" dirty="0">
              <a:solidFill>
                <a:srgbClr val="000000"/>
              </a:solidFill>
            </a:endParaRPr>
          </a:p>
          <a:p>
            <a:pPr marL="0" indent="0">
              <a:buNone/>
            </a:pPr>
            <a:endParaRPr lang="de-DE" sz="2000" b="1" i="0" u="none" strike="noStrike" baseline="0" dirty="0">
              <a:solidFill>
                <a:srgbClr val="000000"/>
              </a:solidFill>
              <a:latin typeface="Roboto" panose="02000000000000000000" pitchFamily="2" charset="0"/>
            </a:endParaRPr>
          </a:p>
          <a:p>
            <a:pPr marL="0" indent="0">
              <a:buNone/>
            </a:pPr>
            <a:r>
              <a:rPr lang="de-DE" sz="2000" i="0" u="none" strike="noStrike" baseline="0" dirty="0">
                <a:solidFill>
                  <a:srgbClr val="000000"/>
                </a:solidFill>
                <a:latin typeface="Roboto" panose="02000000000000000000" pitchFamily="2" charset="0"/>
              </a:rPr>
              <a:t>Wenn Bilder, Texte oder Programmcode lediglich </a:t>
            </a:r>
            <a:r>
              <a:rPr lang="de-DE" sz="2000" b="1" i="0" u="none" strike="noStrike" baseline="0" dirty="0">
                <a:solidFill>
                  <a:srgbClr val="000000"/>
                </a:solidFill>
                <a:latin typeface="Roboto" panose="02000000000000000000" pitchFamily="2" charset="0"/>
              </a:rPr>
              <a:t>zum Training eines neuronalen Netzes verwendet </a:t>
            </a:r>
            <a:r>
              <a:rPr lang="de-DE" sz="2000" i="0" u="none" strike="noStrike" baseline="0" dirty="0">
                <a:solidFill>
                  <a:srgbClr val="000000"/>
                </a:solidFill>
                <a:latin typeface="Roboto" panose="02000000000000000000" pitchFamily="2" charset="0"/>
              </a:rPr>
              <a:t>werden, ist zunächst auch nur dafür eine urheberrechtliche Erlaubnis erforderlich. Wer urheberrechtlich geschützte Bilder kopiert, braucht eine Erlaubnis. Entweder durch eine Lizenz (wie CC-lizenzierte Bilder) oder gesetzlich. Gesetzlich ist der</a:t>
            </a:r>
            <a:r>
              <a:rPr lang="de-DE" sz="2000" b="1" i="0" u="none" strike="noStrike" baseline="0" dirty="0">
                <a:solidFill>
                  <a:srgbClr val="000000"/>
                </a:solidFill>
                <a:latin typeface="Roboto" panose="02000000000000000000" pitchFamily="2" charset="0"/>
              </a:rPr>
              <a:t> § 44b UrhG </a:t>
            </a:r>
            <a:r>
              <a:rPr lang="de-DE" sz="2000" i="0" u="none" strike="noStrike" baseline="0" dirty="0">
                <a:solidFill>
                  <a:srgbClr val="000000"/>
                </a:solidFill>
                <a:latin typeface="Roboto" panose="02000000000000000000" pitchFamily="2" charset="0"/>
              </a:rPr>
              <a:t>die Erlaubnis – die gerade deswegen eingeführt wurde, weil Big Data Analysen von urheberrechtlich geschützten Inhalten sonst faktisch nicht möglich sind.</a:t>
            </a:r>
          </a:p>
          <a:p>
            <a:pPr marL="0" indent="0">
              <a:buNone/>
            </a:pPr>
            <a:endParaRPr lang="de-DE" sz="2000" b="1"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1780669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Input &amp; Trainingsdaten</a:t>
            </a:r>
            <a:endParaRPr lang="de-DE" sz="2000" b="1" dirty="0">
              <a:solidFill>
                <a:srgbClr val="000000"/>
              </a:solidFill>
            </a:endParaRPr>
          </a:p>
          <a:p>
            <a:pPr marL="0" indent="0">
              <a:buNone/>
            </a:pPr>
            <a:endParaRPr lang="de-DE" sz="2000" b="1" i="0" u="none" strike="noStrike" baseline="0" dirty="0">
              <a:solidFill>
                <a:srgbClr val="000000"/>
              </a:solidFill>
              <a:latin typeface="Roboto" panose="02000000000000000000" pitchFamily="2" charset="0"/>
            </a:endParaRPr>
          </a:p>
          <a:p>
            <a:pPr marL="0" indent="0">
              <a:buNone/>
            </a:pPr>
            <a:r>
              <a:rPr lang="de-DE" sz="2000" i="0" u="none" strike="noStrike" baseline="0" dirty="0">
                <a:solidFill>
                  <a:srgbClr val="000000"/>
                </a:solidFill>
                <a:latin typeface="Roboto" panose="02000000000000000000" pitchFamily="2" charset="0"/>
              </a:rPr>
              <a:t>These: Der eigentliche Analyseprozess im Rahmen von Data Mining ist grundsätzlich </a:t>
            </a:r>
            <a:r>
              <a:rPr lang="de-DE" sz="2000" b="1" i="0" u="none" strike="noStrike" baseline="0" dirty="0">
                <a:solidFill>
                  <a:srgbClr val="000000"/>
                </a:solidFill>
                <a:latin typeface="Roboto" panose="02000000000000000000" pitchFamily="2" charset="0"/>
              </a:rPr>
              <a:t>keine urheberrechtlich relevante Handlung</a:t>
            </a:r>
            <a:r>
              <a:rPr lang="de-DE" sz="2000" i="0" u="none" strike="noStrike" baseline="0" dirty="0">
                <a:solidFill>
                  <a:srgbClr val="000000"/>
                </a:solidFill>
                <a:latin typeface="Roboto" panose="02000000000000000000" pitchFamily="2" charset="0"/>
              </a:rPr>
              <a:t>, da die Information für sich genommen kein urheberrechtlicher Schutzgegenstand ist.</a:t>
            </a:r>
          </a:p>
          <a:p>
            <a:pPr marL="0" indent="0">
              <a:buNone/>
            </a:pPr>
            <a:r>
              <a:rPr lang="de-DE" sz="2000" i="0" u="none" strike="noStrike" baseline="0" dirty="0">
                <a:solidFill>
                  <a:srgbClr val="000000"/>
                </a:solidFill>
                <a:latin typeface="Roboto" panose="02000000000000000000" pitchFamily="2" charset="0"/>
              </a:rPr>
              <a:t>Entsprechendes Trainingsmaterial darf also erhoben werden, es sei denn, dass der jeweilige </a:t>
            </a:r>
            <a:r>
              <a:rPr lang="de-DE" sz="2000" b="1" i="0" u="none" strike="noStrike" baseline="0" dirty="0">
                <a:solidFill>
                  <a:srgbClr val="000000"/>
                </a:solidFill>
                <a:latin typeface="Roboto" panose="02000000000000000000" pitchFamily="2" charset="0"/>
              </a:rPr>
              <a:t>Rechteinhaber seinen Vorbehalt gegen ein solches Data Mining in maschinenlesbarer Form erklärt </a:t>
            </a:r>
            <a:r>
              <a:rPr lang="de-DE" sz="2000" i="0" u="none" strike="noStrike" baseline="0" dirty="0">
                <a:solidFill>
                  <a:srgbClr val="000000"/>
                </a:solidFill>
                <a:latin typeface="Roboto" panose="02000000000000000000" pitchFamily="2" charset="0"/>
              </a:rPr>
              <a:t>hat. Rechteinhaber, die ein Mining „ihrer“ Daten verhindern wollen, sollten also einen entsprechenden Vorbehalt auf den eigenen </a:t>
            </a:r>
            <a:r>
              <a:rPr lang="de-DE" sz="2000" dirty="0">
                <a:solidFill>
                  <a:srgbClr val="000000"/>
                </a:solidFill>
              </a:rPr>
              <a:t>Web</a:t>
            </a:r>
            <a:r>
              <a:rPr lang="de-DE" sz="2000" i="0" u="none" strike="noStrike" baseline="0" dirty="0">
                <a:solidFill>
                  <a:srgbClr val="000000"/>
                </a:solidFill>
                <a:latin typeface="Roboto" panose="02000000000000000000" pitchFamily="2" charset="0"/>
              </a:rPr>
              <a:t>präsenzen erklären.</a:t>
            </a:r>
          </a:p>
        </p:txBody>
      </p:sp>
    </p:spTree>
    <p:extLst>
      <p:ext uri="{BB962C8B-B14F-4D97-AF65-F5344CB8AC3E}">
        <p14:creationId xmlns:p14="http://schemas.microsoft.com/office/powerpoint/2010/main" val="1265987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 44b UrhG: Text und Data Mining</a:t>
            </a:r>
          </a:p>
          <a:p>
            <a:pPr marL="0" indent="0">
              <a:buNone/>
            </a:pPr>
            <a:endParaRPr lang="de-DE" sz="2000" b="1" dirty="0"/>
          </a:p>
          <a:p>
            <a:pPr marL="0" indent="0">
              <a:buNone/>
            </a:pPr>
            <a:r>
              <a:rPr lang="de-DE" sz="2000" dirty="0"/>
              <a:t>(1) Text und Data Mining ist die </a:t>
            </a:r>
            <a:r>
              <a:rPr lang="de-DE" sz="2000" b="1" dirty="0"/>
              <a:t>automatisierte Analyse </a:t>
            </a:r>
            <a:r>
              <a:rPr lang="de-DE" sz="2000" dirty="0"/>
              <a:t>von einzelnen oder mehreren digitalen oder digitalisierten Werken, um daraus Informationen insbesondere über Muster, Trends und Korrelationen zu gewinnen.</a:t>
            </a:r>
          </a:p>
          <a:p>
            <a:pPr marL="0" indent="0">
              <a:buNone/>
            </a:pPr>
            <a:r>
              <a:rPr lang="de-DE" sz="2000" dirty="0"/>
              <a:t>(2) </a:t>
            </a:r>
            <a:r>
              <a:rPr lang="de-DE" sz="2000" b="1" dirty="0"/>
              <a:t>Zulässig sind Vervielfältigungen </a:t>
            </a:r>
            <a:r>
              <a:rPr lang="de-DE" sz="2000" dirty="0"/>
              <a:t>von rechtmäßig zugänglichen Werken für das Text und Data Mining. Die </a:t>
            </a:r>
            <a:r>
              <a:rPr lang="de-DE" sz="2000" b="1" dirty="0"/>
              <a:t>Vervielfältigungen sind zu löschen</a:t>
            </a:r>
            <a:r>
              <a:rPr lang="de-DE" sz="2000" dirty="0"/>
              <a:t>, wenn sie für das Text und Data Mining nicht mehr erforderlich sind.</a:t>
            </a:r>
          </a:p>
          <a:p>
            <a:pPr marL="0" indent="0">
              <a:buNone/>
            </a:pPr>
            <a:r>
              <a:rPr lang="de-DE" sz="2000" dirty="0"/>
              <a:t>(3) Nutzungen nach Absatz 2 Satz 1 sind </a:t>
            </a:r>
            <a:r>
              <a:rPr lang="de-DE" sz="2000" b="1" dirty="0"/>
              <a:t>nur zulässig, wenn der Rechtsinhaber sich diese nicht vorbehalten hat</a:t>
            </a:r>
            <a:r>
              <a:rPr lang="de-DE" sz="2000" dirty="0"/>
              <a:t>. Ein Nutzungsvorbehalt bei online zugänglichen Werken ist nur dann wirksam, wenn er in maschinenlesbarer Form erfolgt.</a:t>
            </a:r>
          </a:p>
          <a:p>
            <a:pPr marL="0" indent="0">
              <a:buNone/>
            </a:pPr>
            <a:r>
              <a:rPr lang="de-DE" sz="2000" i="0" u="none" strike="noStrike" baseline="0" dirty="0">
                <a:solidFill>
                  <a:srgbClr val="000000"/>
                </a:solidFill>
                <a:latin typeface="Roboto" panose="02000000000000000000" pitchFamily="2" charset="0"/>
                <a:hlinkClick r:id="rId2"/>
              </a:rPr>
              <a:t>https://www.gesetze-im-internet.de/urhg/__44b.html</a:t>
            </a:r>
            <a:r>
              <a:rPr lang="de-DE" sz="2000" i="0" u="none" strike="noStrike" baseline="0" dirty="0">
                <a:solidFill>
                  <a:srgbClr val="000000"/>
                </a:solidFill>
                <a:latin typeface="Roboto" panose="02000000000000000000" pitchFamily="2" charset="0"/>
              </a:rPr>
              <a:t> </a:t>
            </a:r>
          </a:p>
        </p:txBody>
      </p:sp>
    </p:spTree>
    <p:extLst>
      <p:ext uri="{BB962C8B-B14F-4D97-AF65-F5344CB8AC3E}">
        <p14:creationId xmlns:p14="http://schemas.microsoft.com/office/powerpoint/2010/main" val="3417089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02D44-A5F5-18E8-5272-7CFF6341D7B6}"/>
              </a:ext>
            </a:extLst>
          </p:cNvPr>
          <p:cNvSpPr>
            <a:spLocks noGrp="1"/>
          </p:cNvSpPr>
          <p:nvPr>
            <p:ph type="title"/>
          </p:nvPr>
        </p:nvSpPr>
        <p:spPr/>
        <p:txBody>
          <a:bodyPr>
            <a:normAutofit/>
          </a:bodyPr>
          <a:lstStyle/>
          <a:p>
            <a:pPr algn="ctr"/>
            <a:r>
              <a:rPr lang="de-DE" sz="2800" dirty="0">
                <a:cs typeface="Arial" panose="020B0604020202020204" pitchFamily="34" charset="0"/>
              </a:rPr>
              <a:t>Nutzungsvorbehalt i. S. v. </a:t>
            </a:r>
            <a:r>
              <a:rPr lang="de-DE" sz="2800" dirty="0"/>
              <a:t>§ </a:t>
            </a:r>
            <a:r>
              <a:rPr lang="de-DE" sz="2800" dirty="0">
                <a:cs typeface="Arial" panose="020B0604020202020204" pitchFamily="34" charset="0"/>
              </a:rPr>
              <a:t>44b UrhG</a:t>
            </a:r>
            <a:endParaRPr lang="de-DE" sz="2800" dirty="0"/>
          </a:p>
        </p:txBody>
      </p:sp>
      <p:sp>
        <p:nvSpPr>
          <p:cNvPr id="3" name="Inhaltsplatzhalter 2">
            <a:extLst>
              <a:ext uri="{FF2B5EF4-FFF2-40B4-BE49-F238E27FC236}">
                <a16:creationId xmlns:a16="http://schemas.microsoft.com/office/drawing/2014/main" id="{074B6679-DEB5-F285-D3E1-A3A31D4797CB}"/>
              </a:ext>
            </a:extLst>
          </p:cNvPr>
          <p:cNvSpPr>
            <a:spLocks noGrp="1"/>
          </p:cNvSpPr>
          <p:nvPr>
            <p:ph idx="1"/>
          </p:nvPr>
        </p:nvSpPr>
        <p:spPr/>
        <p:txBody>
          <a:bodyPr>
            <a:normAutofit/>
          </a:bodyPr>
          <a:lstStyle/>
          <a:p>
            <a:pPr>
              <a:buFont typeface="Wingdings" pitchFamily="2" charset="2"/>
              <a:buChar char="§"/>
            </a:pPr>
            <a:r>
              <a:rPr lang="de-DE" sz="2000" dirty="0">
                <a:effectLst/>
              </a:rPr>
              <a:t> „in maschinenlesbarer Form“</a:t>
            </a:r>
          </a:p>
          <a:p>
            <a:pPr>
              <a:buFont typeface="Wingdings" pitchFamily="2" charset="2"/>
              <a:buChar char="§"/>
            </a:pPr>
            <a:r>
              <a:rPr lang="de-DE" sz="2000" dirty="0">
                <a:effectLst/>
              </a:rPr>
              <a:t> z. B. durch Eintrag </a:t>
            </a:r>
          </a:p>
          <a:p>
            <a:pPr lvl="1">
              <a:buFont typeface="Wingdings" pitchFamily="2" charset="2"/>
              <a:buChar char="§"/>
            </a:pPr>
            <a:r>
              <a:rPr lang="de-DE" sz="2000" dirty="0">
                <a:effectLst/>
              </a:rPr>
              <a:t>in die Datei </a:t>
            </a:r>
            <a:r>
              <a:rPr lang="de-DE" sz="2000" dirty="0" err="1">
                <a:effectLst/>
              </a:rPr>
              <a:t>robots.txt</a:t>
            </a:r>
            <a:r>
              <a:rPr lang="de-DE" sz="2000" dirty="0">
                <a:effectLst/>
              </a:rPr>
              <a:t>  </a:t>
            </a:r>
          </a:p>
          <a:p>
            <a:pPr lvl="1">
              <a:buFont typeface="Wingdings" pitchFamily="2" charset="2"/>
              <a:buChar char="§"/>
            </a:pPr>
            <a:r>
              <a:rPr lang="de-DE" sz="2000" i="1" dirty="0"/>
              <a:t>Technisch schwierig: </a:t>
            </a:r>
            <a:r>
              <a:rPr lang="de-DE" sz="2000" dirty="0">
                <a:effectLst/>
              </a:rPr>
              <a:t>In den AGB eines Anbieters </a:t>
            </a:r>
          </a:p>
          <a:p>
            <a:pPr lvl="1">
              <a:buFont typeface="Wingdings" pitchFamily="2" charset="2"/>
              <a:buChar char="§"/>
            </a:pPr>
            <a:r>
              <a:rPr lang="de-DE" sz="2000" i="1"/>
              <a:t>Technisch </a:t>
            </a:r>
            <a:r>
              <a:rPr lang="de-DE" sz="2000" i="1" dirty="0"/>
              <a:t>schwierig: </a:t>
            </a:r>
            <a:r>
              <a:rPr lang="de-DE" sz="2000" dirty="0">
                <a:effectLst/>
              </a:rPr>
              <a:t>Im </a:t>
            </a:r>
            <a:r>
              <a:rPr lang="de-DE" sz="2000" dirty="0"/>
              <a:t>I</a:t>
            </a:r>
            <a:r>
              <a:rPr lang="de-DE" sz="2000" dirty="0">
                <a:effectLst/>
              </a:rPr>
              <a:t>mpressum einer Website</a:t>
            </a:r>
          </a:p>
          <a:p>
            <a:pPr lvl="1">
              <a:buFont typeface="Wingdings" pitchFamily="2" charset="2"/>
              <a:buChar char="§"/>
            </a:pPr>
            <a:r>
              <a:rPr lang="de-DE" sz="2000" dirty="0"/>
              <a:t>Anlegen eines </a:t>
            </a:r>
            <a:r>
              <a:rPr lang="en-US" sz="2000" dirty="0"/>
              <a:t>Text and Data Mining (TDM) Reservation Protocols</a:t>
            </a:r>
            <a:endParaRPr lang="de-DE" sz="2000" dirty="0">
              <a:effectLst/>
            </a:endParaRPr>
          </a:p>
          <a:p>
            <a:pPr>
              <a:buFont typeface="Wingdings" pitchFamily="2" charset="2"/>
              <a:buChar char="§"/>
            </a:pPr>
            <a:r>
              <a:rPr lang="de-DE" sz="2000" dirty="0">
                <a:effectLst/>
              </a:rPr>
              <a:t>Anleitung OpenAI für Umsetzung Nutzungsvorbehalt auf Websites:​</a:t>
            </a:r>
            <a:br>
              <a:rPr lang="de-DE" sz="2000" dirty="0">
                <a:effectLst/>
              </a:rPr>
            </a:br>
            <a:r>
              <a:rPr lang="de-DE" sz="2000" u="sng" dirty="0">
                <a:solidFill>
                  <a:srgbClr val="DCA10D"/>
                </a:solidFill>
                <a:effectLst/>
                <a:hlinkClick r:id="rId2" invalidUrl="http://:https//platform.openai.com/docs/gptbot"/>
              </a:rPr>
              <a:t>https://platform.openai.com/docs/gptbot</a:t>
            </a:r>
            <a:r>
              <a:rPr lang="de-DE" sz="2000" dirty="0">
                <a:effectLst/>
              </a:rPr>
              <a:t>  </a:t>
            </a:r>
          </a:p>
        </p:txBody>
      </p:sp>
      <p:sp>
        <p:nvSpPr>
          <p:cNvPr id="4" name="Datumsplatzhalter 3">
            <a:extLst>
              <a:ext uri="{FF2B5EF4-FFF2-40B4-BE49-F238E27FC236}">
                <a16:creationId xmlns:a16="http://schemas.microsoft.com/office/drawing/2014/main" id="{5DF90D27-9E60-CE02-4097-BD1E7CFFD8D3}"/>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2E903E92-9944-7809-AA79-3FDF0A730A71}"/>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7A10D149-BA8E-E97C-8D19-28BBBE719651}"/>
              </a:ext>
            </a:extLst>
          </p:cNvPr>
          <p:cNvSpPr>
            <a:spLocks noGrp="1"/>
          </p:cNvSpPr>
          <p:nvPr>
            <p:ph type="sldNum" sz="quarter" idx="12"/>
          </p:nvPr>
        </p:nvSpPr>
        <p:spPr/>
        <p:txBody>
          <a:bodyPr/>
          <a:lstStyle/>
          <a:p>
            <a:fld id="{08C289C5-7785-AF45-8982-03E552BBE034}" type="slidenum">
              <a:rPr lang="de-DE" smtClean="0"/>
              <a:t>55</a:t>
            </a:fld>
            <a:endParaRPr lang="de-DE"/>
          </a:p>
        </p:txBody>
      </p:sp>
      <p:pic>
        <p:nvPicPr>
          <p:cNvPr id="7" name="Grafik 6">
            <a:extLst>
              <a:ext uri="{FF2B5EF4-FFF2-40B4-BE49-F238E27FC236}">
                <a16:creationId xmlns:a16="http://schemas.microsoft.com/office/drawing/2014/main" id="{360AEC11-6D66-18E4-9B20-00FD90D5F1A3}"/>
              </a:ext>
            </a:extLst>
          </p:cNvPr>
          <p:cNvPicPr>
            <a:picLocks noChangeAspect="1"/>
          </p:cNvPicPr>
          <p:nvPr/>
        </p:nvPicPr>
        <p:blipFill>
          <a:blip r:embed="rId3"/>
          <a:stretch>
            <a:fillRect/>
          </a:stretch>
        </p:blipFill>
        <p:spPr>
          <a:xfrm>
            <a:off x="7505702" y="2759164"/>
            <a:ext cx="3848098" cy="970294"/>
          </a:xfrm>
          <a:prstGeom prst="rect">
            <a:avLst/>
          </a:prstGeom>
        </p:spPr>
      </p:pic>
      <p:sp>
        <p:nvSpPr>
          <p:cNvPr id="9" name="Pfeil nach links 8">
            <a:extLst>
              <a:ext uri="{FF2B5EF4-FFF2-40B4-BE49-F238E27FC236}">
                <a16:creationId xmlns:a16="http://schemas.microsoft.com/office/drawing/2014/main" id="{0DC6E03B-0CCB-1A81-00E1-0E2214580882}"/>
              </a:ext>
            </a:extLst>
          </p:cNvPr>
          <p:cNvSpPr/>
          <p:nvPr/>
        </p:nvSpPr>
        <p:spPr>
          <a:xfrm>
            <a:off x="11204902" y="3413760"/>
            <a:ext cx="352661" cy="182881"/>
          </a:xfrm>
          <a:prstGeom prst="leftArrow">
            <a:avLst/>
          </a:prstGeom>
          <a:solidFill>
            <a:srgbClr val="F6DF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7EF9F6AD-FDB6-8C70-06D6-B8E90DC1B1E3}"/>
              </a:ext>
            </a:extLst>
          </p:cNvPr>
          <p:cNvSpPr txBox="1"/>
          <p:nvPr/>
        </p:nvSpPr>
        <p:spPr>
          <a:xfrm>
            <a:off x="10158402" y="2135080"/>
            <a:ext cx="1222830" cy="369332"/>
          </a:xfrm>
          <a:prstGeom prst="rect">
            <a:avLst/>
          </a:prstGeom>
          <a:noFill/>
        </p:spPr>
        <p:txBody>
          <a:bodyPr wrap="square" rtlCol="0">
            <a:spAutoFit/>
          </a:bodyPr>
          <a:lstStyle/>
          <a:p>
            <a:r>
              <a:rPr lang="de-DE" dirty="0"/>
              <a:t>Bsp.: Wiley</a:t>
            </a:r>
          </a:p>
        </p:txBody>
      </p:sp>
    </p:spTree>
    <p:extLst>
      <p:ext uri="{BB962C8B-B14F-4D97-AF65-F5344CB8AC3E}">
        <p14:creationId xmlns:p14="http://schemas.microsoft.com/office/powerpoint/2010/main" val="99988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04577-540E-77D1-C458-029D73A5F17F}"/>
              </a:ext>
            </a:extLst>
          </p:cNvPr>
          <p:cNvSpPr>
            <a:spLocks noGrp="1"/>
          </p:cNvSpPr>
          <p:nvPr>
            <p:ph type="title"/>
          </p:nvPr>
        </p:nvSpPr>
        <p:spPr/>
        <p:txBody>
          <a:bodyPr>
            <a:normAutofit/>
          </a:bodyPr>
          <a:lstStyle/>
          <a:p>
            <a:pPr algn="ctr"/>
            <a:r>
              <a:rPr lang="de-DE" sz="2800" dirty="0">
                <a:cs typeface="Arial" panose="020B0604020202020204" pitchFamily="34" charset="0"/>
              </a:rPr>
              <a:t>Nutzungsvorbehalt i. S. v. </a:t>
            </a:r>
            <a:r>
              <a:rPr lang="de-DE" sz="2800" dirty="0"/>
              <a:t>§ </a:t>
            </a:r>
            <a:r>
              <a:rPr lang="de-DE" sz="2800" dirty="0">
                <a:cs typeface="Arial" panose="020B0604020202020204" pitchFamily="34" charset="0"/>
              </a:rPr>
              <a:t>44b UrhG: </a:t>
            </a:r>
            <a:r>
              <a:rPr lang="de-DE" sz="2800" dirty="0">
                <a:effectLst/>
              </a:rPr>
              <a:t>Anleitungen</a:t>
            </a:r>
            <a:endParaRPr lang="de-DE" sz="2800" dirty="0"/>
          </a:p>
        </p:txBody>
      </p:sp>
      <p:sp>
        <p:nvSpPr>
          <p:cNvPr id="3" name="Inhaltsplatzhalter 2">
            <a:extLst>
              <a:ext uri="{FF2B5EF4-FFF2-40B4-BE49-F238E27FC236}">
                <a16:creationId xmlns:a16="http://schemas.microsoft.com/office/drawing/2014/main" id="{0D8947C6-75B7-DB7C-6DC6-AC370F23028C}"/>
              </a:ext>
            </a:extLst>
          </p:cNvPr>
          <p:cNvSpPr>
            <a:spLocks noGrp="1"/>
          </p:cNvSpPr>
          <p:nvPr>
            <p:ph idx="1"/>
          </p:nvPr>
        </p:nvSpPr>
        <p:spPr/>
        <p:txBody>
          <a:bodyPr>
            <a:noAutofit/>
          </a:bodyPr>
          <a:lstStyle/>
          <a:p>
            <a:pPr marL="0" indent="0">
              <a:buNone/>
            </a:pPr>
            <a:r>
              <a:rPr lang="de-DE" sz="2000" dirty="0"/>
              <a:t>Eintrag </a:t>
            </a:r>
            <a:r>
              <a:rPr lang="de-DE" sz="2000" dirty="0" err="1"/>
              <a:t>robots.txt</a:t>
            </a:r>
            <a:r>
              <a:rPr lang="de-DE" sz="2000" dirty="0"/>
              <a:t>:</a:t>
            </a:r>
            <a:endParaRPr lang="de-DE" sz="2000" dirty="0">
              <a:hlinkClick r:id="rId2"/>
            </a:endParaRPr>
          </a:p>
          <a:p>
            <a:pPr>
              <a:buFont typeface="Wingdings" pitchFamily="2" charset="2"/>
              <a:buChar char="§"/>
            </a:pPr>
            <a:r>
              <a:rPr lang="de-DE" sz="2000" dirty="0">
                <a:hlinkClick r:id="rId3"/>
              </a:rPr>
              <a:t>https://de.semrush.com/blog/robots-txt-leitfaden/</a:t>
            </a:r>
            <a:endParaRPr lang="de-DE" sz="2000" dirty="0"/>
          </a:p>
          <a:p>
            <a:pPr>
              <a:buFont typeface="Wingdings" pitchFamily="2" charset="2"/>
              <a:buChar char="§"/>
            </a:pPr>
            <a:r>
              <a:rPr lang="de-DE" sz="2000" dirty="0">
                <a:hlinkClick r:id="rId4"/>
              </a:rPr>
              <a:t>https://developers.google.com/search/docs/crawling-indexing/robots/robots-faq?hl=de</a:t>
            </a:r>
            <a:endParaRPr lang="de-DE" sz="2000" dirty="0">
              <a:hlinkClick r:id="rId5"/>
            </a:endParaRPr>
          </a:p>
          <a:p>
            <a:pPr>
              <a:buFont typeface="Wingdings" pitchFamily="2" charset="2"/>
              <a:buChar char="§"/>
            </a:pPr>
            <a:r>
              <a:rPr lang="de-DE" sz="2000" dirty="0">
                <a:hlinkClick r:id="rId2"/>
              </a:rPr>
              <a:t>https://dr-dsgvo.de/chatgpt-crawling-eigener-inhalte-verhindern/</a:t>
            </a:r>
            <a:endParaRPr lang="de-DE" sz="2000" dirty="0">
              <a:hlinkClick r:id="rId4"/>
            </a:endParaRPr>
          </a:p>
          <a:p>
            <a:pPr>
              <a:buFont typeface="Wingdings" pitchFamily="2" charset="2"/>
              <a:buChar char="§"/>
            </a:pPr>
            <a:r>
              <a:rPr lang="de-DE" sz="2000" dirty="0">
                <a:hlinkClick r:id="rId5"/>
              </a:rPr>
              <a:t>https://www.netzwoche.ch/news/2023-04-18/so-kann-man-chatgpt-daran-hindern-auf-eigene-websites-zuzugreifen</a:t>
            </a:r>
            <a:endParaRPr lang="de-DE" sz="2000" dirty="0"/>
          </a:p>
          <a:p>
            <a:pPr>
              <a:buFont typeface="Wingdings" pitchFamily="2" charset="2"/>
              <a:buChar char="§"/>
            </a:pPr>
            <a:r>
              <a:rPr lang="de-DE" sz="2000" dirty="0">
                <a:hlinkClick r:id="rId6"/>
              </a:rPr>
              <a:t>https://kollektive-intelligenz.de/originals/praktische-uberlegungen-zum-nutzungsvorbehalt/</a:t>
            </a:r>
            <a:r>
              <a:rPr lang="de-DE" sz="2000" dirty="0"/>
              <a:t> + Anlegen eines</a:t>
            </a:r>
            <a:r>
              <a:rPr lang="en-US" sz="2000" dirty="0"/>
              <a:t> Text and Data Mining (TDM) Reservation Protocols</a:t>
            </a:r>
            <a:endParaRPr lang="de-DE" sz="2000" dirty="0"/>
          </a:p>
        </p:txBody>
      </p:sp>
      <p:sp>
        <p:nvSpPr>
          <p:cNvPr id="4" name="Datumsplatzhalter 3">
            <a:extLst>
              <a:ext uri="{FF2B5EF4-FFF2-40B4-BE49-F238E27FC236}">
                <a16:creationId xmlns:a16="http://schemas.microsoft.com/office/drawing/2014/main" id="{3A1868BD-CC4B-75D7-AD56-6DF40484DA91}"/>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0046F7E3-1412-EF98-2582-3E4B0C7BF9CD}"/>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A27190F5-FFB3-B1D7-9609-BE7C39EA142B}"/>
              </a:ext>
            </a:extLst>
          </p:cNvPr>
          <p:cNvSpPr>
            <a:spLocks noGrp="1"/>
          </p:cNvSpPr>
          <p:nvPr>
            <p:ph type="sldNum" sz="quarter" idx="12"/>
          </p:nvPr>
        </p:nvSpPr>
        <p:spPr/>
        <p:txBody>
          <a:bodyPr/>
          <a:lstStyle/>
          <a:p>
            <a:fld id="{08C289C5-7785-AF45-8982-03E552BBE034}" type="slidenum">
              <a:rPr lang="de-DE" smtClean="0"/>
              <a:t>56</a:t>
            </a:fld>
            <a:endParaRPr lang="de-DE"/>
          </a:p>
        </p:txBody>
      </p:sp>
    </p:spTree>
    <p:extLst>
      <p:ext uri="{BB962C8B-B14F-4D97-AF65-F5344CB8AC3E}">
        <p14:creationId xmlns:p14="http://schemas.microsoft.com/office/powerpoint/2010/main" val="549211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Urheberrecht</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 60d Text und Data Mining für Zwecke der wissenschaftlichen Forschung</a:t>
            </a:r>
          </a:p>
          <a:p>
            <a:pPr marL="0" indent="0">
              <a:buNone/>
            </a:pPr>
            <a:endParaRPr lang="de-DE" sz="2000" b="1" dirty="0"/>
          </a:p>
          <a:p>
            <a:pPr marL="0" indent="0">
              <a:buNone/>
            </a:pPr>
            <a:r>
              <a:rPr lang="de-DE" sz="2000" dirty="0"/>
              <a:t>(1) Vervielfältigungen für Text und Data Mining (§ 44b Absatz 1 und 2 Satz 1) sind für Zwecke der </a:t>
            </a:r>
            <a:r>
              <a:rPr lang="de-DE" sz="2000" b="1" dirty="0"/>
              <a:t>wissenschaftlichen Forschung </a:t>
            </a:r>
            <a:r>
              <a:rPr lang="de-DE" sz="2000" dirty="0"/>
              <a:t>nach Maßgabe der nachfolgenden Bestimmungen zulässig.</a:t>
            </a:r>
          </a:p>
          <a:p>
            <a:pPr marL="0" indent="0">
              <a:buNone/>
            </a:pPr>
            <a:r>
              <a:rPr lang="de-DE" sz="2000" dirty="0"/>
              <a:t>(2) Zu Vervielfältigungen berechtigt sind </a:t>
            </a:r>
            <a:r>
              <a:rPr lang="de-DE" sz="2000" b="1" dirty="0"/>
              <a:t>Forschungsorganisationen. Forschungsorganisationen sind Hochschulen, Forschungsinstitute oder sonstige Einrichtungen, die wissenschaftliche Forschung betreiben</a:t>
            </a:r>
            <a:r>
              <a:rPr lang="de-DE" sz="2000" dirty="0"/>
              <a:t>, sofern sie</a:t>
            </a:r>
          </a:p>
          <a:p>
            <a:pPr marL="0" indent="0">
              <a:buNone/>
            </a:pPr>
            <a:r>
              <a:rPr lang="de-DE" sz="2000" dirty="0"/>
              <a:t>1. </a:t>
            </a:r>
            <a:r>
              <a:rPr lang="de-DE" sz="2000" b="1" dirty="0"/>
              <a:t>nicht kommerzielle </a:t>
            </a:r>
            <a:r>
              <a:rPr lang="de-DE" sz="2000" dirty="0"/>
              <a:t>Zwecke verfolgen,</a:t>
            </a:r>
          </a:p>
          <a:p>
            <a:pPr marL="0" indent="0">
              <a:buNone/>
            </a:pPr>
            <a:r>
              <a:rPr lang="de-DE" sz="2000" dirty="0"/>
              <a:t>2. </a:t>
            </a:r>
            <a:r>
              <a:rPr lang="de-DE" sz="2000" b="1" dirty="0"/>
              <a:t>sämtliche Gewinne in die wissenschaftliche Forschung reinvestieren </a:t>
            </a:r>
            <a:r>
              <a:rPr lang="de-DE" sz="2000" dirty="0"/>
              <a:t>oder</a:t>
            </a:r>
          </a:p>
          <a:p>
            <a:pPr marL="0" indent="0">
              <a:buNone/>
            </a:pPr>
            <a:r>
              <a:rPr lang="de-DE" sz="2000" dirty="0"/>
              <a:t>3. im </a:t>
            </a:r>
            <a:r>
              <a:rPr lang="de-DE" sz="2000" b="1" dirty="0"/>
              <a:t>Rahmen eines staatlich anerkannten Auftrags im öffentlichen Interesse </a:t>
            </a:r>
            <a:r>
              <a:rPr lang="de-DE" sz="2000" dirty="0"/>
              <a:t>tätig sind.</a:t>
            </a:r>
          </a:p>
        </p:txBody>
      </p:sp>
    </p:spTree>
    <p:extLst>
      <p:ext uri="{BB962C8B-B14F-4D97-AF65-F5344CB8AC3E}">
        <p14:creationId xmlns:p14="http://schemas.microsoft.com/office/powerpoint/2010/main" val="3681941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 60d Text und Data Mining für Zwecke der wissenschaftlichen Forschung</a:t>
            </a:r>
          </a:p>
          <a:p>
            <a:pPr marL="0" indent="0">
              <a:buNone/>
            </a:pPr>
            <a:endParaRPr lang="de-DE" sz="2000" dirty="0"/>
          </a:p>
          <a:p>
            <a:pPr marL="0" indent="0">
              <a:buNone/>
            </a:pPr>
            <a:r>
              <a:rPr lang="de-DE" sz="2000" b="1" dirty="0"/>
              <a:t>Nicht nach Satz 1 berechtigt sind Forschungsorganisationen, die mit einem privaten Unternehmen zusammenarbeiten</a:t>
            </a:r>
            <a:r>
              <a:rPr lang="de-DE" sz="2000" dirty="0"/>
              <a:t>, das einen bestimmenden Einfluss auf die Forschungsorganisation und einen bevorzugten Zugang zu den Ergebnissen der wissenschaftlichen Forschung hat.</a:t>
            </a:r>
          </a:p>
          <a:p>
            <a:pPr marL="0" indent="0">
              <a:buNone/>
            </a:pPr>
            <a:r>
              <a:rPr lang="de-DE" sz="2000" dirty="0"/>
              <a:t>(3) Zu </a:t>
            </a:r>
            <a:r>
              <a:rPr lang="de-DE" sz="2000" b="1" dirty="0"/>
              <a:t>Vervielfältigungen berechtigt </a:t>
            </a:r>
            <a:r>
              <a:rPr lang="de-DE" sz="2000" dirty="0"/>
              <a:t>sind ferner</a:t>
            </a:r>
          </a:p>
          <a:p>
            <a:pPr marL="0" indent="0">
              <a:buNone/>
            </a:pPr>
            <a:r>
              <a:rPr lang="de-DE" sz="2000" dirty="0"/>
              <a:t>1. Bibliotheken und Museen, sofern sie öffentlich zugänglich sind, sowie Archive und Einrichtungen im Bereich des Film- oder </a:t>
            </a:r>
            <a:r>
              <a:rPr lang="de-DE" sz="2000" dirty="0" err="1"/>
              <a:t>Tonerbes</a:t>
            </a:r>
            <a:r>
              <a:rPr lang="de-DE" sz="2000" dirty="0"/>
              <a:t> (</a:t>
            </a:r>
            <a:r>
              <a:rPr lang="de-DE" sz="2000" b="1" dirty="0"/>
              <a:t>Kulturerbe-Einrichtungen</a:t>
            </a:r>
            <a:r>
              <a:rPr lang="de-DE" sz="2000" dirty="0"/>
              <a:t>),</a:t>
            </a:r>
          </a:p>
          <a:p>
            <a:pPr marL="0" indent="0">
              <a:buNone/>
            </a:pPr>
            <a:r>
              <a:rPr lang="de-DE" sz="2000" dirty="0"/>
              <a:t>2. </a:t>
            </a:r>
            <a:r>
              <a:rPr lang="de-DE" sz="2000" b="1" dirty="0"/>
              <a:t>einzelne Forscher, sofern sie nicht kommerzielle Zwecke </a:t>
            </a:r>
            <a:r>
              <a:rPr lang="de-DE" sz="2000" dirty="0"/>
              <a:t>verfolgen.</a:t>
            </a:r>
          </a:p>
        </p:txBody>
      </p:sp>
    </p:spTree>
    <p:extLst>
      <p:ext uri="{BB962C8B-B14F-4D97-AF65-F5344CB8AC3E}">
        <p14:creationId xmlns:p14="http://schemas.microsoft.com/office/powerpoint/2010/main" val="208282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 60d Text und Data Mining für Zwecke der wissenschaftlichen Forschung</a:t>
            </a:r>
          </a:p>
          <a:p>
            <a:pPr marL="0" indent="0">
              <a:buNone/>
            </a:pPr>
            <a:endParaRPr lang="de-DE" sz="2000" dirty="0"/>
          </a:p>
          <a:p>
            <a:pPr marL="0" indent="0">
              <a:buNone/>
            </a:pPr>
            <a:r>
              <a:rPr lang="de-DE" sz="2000" dirty="0"/>
              <a:t>(4) Berechtigte nach den Absätzen 2 und 3, die nicht kommerzielle Zwecke verfolgen, </a:t>
            </a:r>
            <a:r>
              <a:rPr lang="de-DE" sz="2000" b="1" dirty="0"/>
              <a:t>dürfen Vervielfältigungen nach Absatz 1 folgenden Personen öffentlich zugänglich </a:t>
            </a:r>
            <a:r>
              <a:rPr lang="de-DE" sz="2000" dirty="0"/>
              <a:t>machen:</a:t>
            </a:r>
          </a:p>
          <a:p>
            <a:pPr marL="0" indent="0">
              <a:buNone/>
            </a:pPr>
            <a:r>
              <a:rPr lang="de-DE" sz="2000" dirty="0"/>
              <a:t>1. einem </a:t>
            </a:r>
            <a:r>
              <a:rPr lang="de-DE" sz="2000" b="1" dirty="0"/>
              <a:t>bestimmt abgegrenzten Kreis von Personen für deren gemeinsame wissenschaftliche Forschung </a:t>
            </a:r>
            <a:r>
              <a:rPr lang="de-DE" sz="2000" dirty="0"/>
              <a:t>sowie</a:t>
            </a:r>
          </a:p>
          <a:p>
            <a:pPr marL="0" indent="0">
              <a:buNone/>
            </a:pPr>
            <a:r>
              <a:rPr lang="de-DE" sz="2000" dirty="0"/>
              <a:t>2. einzelnen </a:t>
            </a:r>
            <a:r>
              <a:rPr lang="de-DE" sz="2000" b="1" dirty="0"/>
              <a:t>Dritten zur Überprüfung der Qualität wissenschaftlicher Forschung</a:t>
            </a:r>
            <a:r>
              <a:rPr lang="de-DE" sz="2000" dirty="0"/>
              <a:t>.</a:t>
            </a:r>
          </a:p>
          <a:p>
            <a:pPr marL="0" indent="0">
              <a:buNone/>
            </a:pPr>
            <a:r>
              <a:rPr lang="de-DE" sz="2000" b="1" dirty="0"/>
              <a:t>Sobald die gemeinsame wissenschaftliche Forschung oder die Überprüfung der Qualität wissenschaftlicher Forschung abgeschlossen ist, ist die öffentliche Zugänglichmachung zu beenden.</a:t>
            </a:r>
          </a:p>
        </p:txBody>
      </p:sp>
    </p:spTree>
    <p:extLst>
      <p:ext uri="{BB962C8B-B14F-4D97-AF65-F5344CB8AC3E}">
        <p14:creationId xmlns:p14="http://schemas.microsoft.com/office/powerpoint/2010/main" val="77701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altLang="de-DE" sz="2800" dirty="0"/>
              <a:t>Worum geht es? Zum Beispiel?</a:t>
            </a:r>
            <a:endParaRPr lang="en-US" sz="2800" dirty="0">
              <a:latin typeface="Roboto"/>
              <a:ea typeface="Roboto"/>
            </a:endParaRP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pPr algn="l"/>
            <a:r>
              <a:rPr lang="de-DE" sz="1200" dirty="0">
                <a:effectLst/>
                <a:latin typeface="+mj-lt"/>
                <a:ea typeface="Calibri" panose="020F0502020204030204" pitchFamily="34" charset="0"/>
              </a:rPr>
              <a:t>AI </a:t>
            </a:r>
            <a:r>
              <a:rPr lang="de-DE" sz="1200" dirty="0" err="1">
                <a:effectLst/>
                <a:latin typeface="+mj-lt"/>
                <a:ea typeface="Calibri" panose="020F0502020204030204" pitchFamily="34" charset="0"/>
              </a:rPr>
              <a:t>by</a:t>
            </a:r>
            <a:r>
              <a:rPr lang="de-DE" sz="1200" dirty="0">
                <a:effectLst/>
                <a:latin typeface="+mj-lt"/>
                <a:ea typeface="Calibri" panose="020F0502020204030204" pitchFamily="34" charset="0"/>
              </a:rPr>
              <a:t> </a:t>
            </a:r>
            <a:r>
              <a:rPr lang="de-DE" sz="1200" dirty="0">
                <a:effectLst/>
                <a:latin typeface="+mj-lt"/>
                <a:ea typeface="Calibri" panose="020F0502020204030204" pitchFamily="34" charset="0"/>
                <a:hlinkClick r:id="rId4"/>
              </a:rPr>
              <a:t>Meena </a:t>
            </a:r>
            <a:r>
              <a:rPr lang="de-DE" sz="1200" dirty="0" err="1">
                <a:effectLst/>
                <a:latin typeface="+mj-lt"/>
                <a:ea typeface="Calibri" panose="020F0502020204030204" pitchFamily="34" charset="0"/>
                <a:hlinkClick r:id="rId4"/>
              </a:rPr>
              <a:t>Stavesand</a:t>
            </a:r>
            <a:endParaRPr lang="de-DE" sz="1200" dirty="0">
              <a:effectLst/>
              <a:latin typeface="+mj-lt"/>
              <a:ea typeface="Calibri" panose="020F0502020204030204" pitchFamily="34" charset="0"/>
            </a:endParaRP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pic>
        <p:nvPicPr>
          <p:cNvPr id="4" name="sivlE(2)">
            <a:hlinkClick r:id="" action="ppaction://media"/>
            <a:extLst>
              <a:ext uri="{FF2B5EF4-FFF2-40B4-BE49-F238E27FC236}">
                <a16:creationId xmlns:a16="http://schemas.microsoft.com/office/drawing/2014/main" id="{E4DEFA74-0ED9-2A16-80C3-BC2A9A161C1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3162272" y="1446567"/>
            <a:ext cx="4351337" cy="4351338"/>
          </a:xfrm>
        </p:spPr>
      </p:pic>
    </p:spTree>
    <p:extLst>
      <p:ext uri="{BB962C8B-B14F-4D97-AF65-F5344CB8AC3E}">
        <p14:creationId xmlns:p14="http://schemas.microsoft.com/office/powerpoint/2010/main" val="226286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t>§ 60d Text und Data Mining für Zwecke der wissenschaftlichen Forschung</a:t>
            </a:r>
          </a:p>
          <a:p>
            <a:pPr marL="0" indent="0">
              <a:buNone/>
            </a:pPr>
            <a:endParaRPr lang="de-DE" sz="2000" dirty="0"/>
          </a:p>
          <a:p>
            <a:pPr marL="0" indent="0">
              <a:buNone/>
            </a:pPr>
            <a:r>
              <a:rPr lang="de-DE" sz="2000" dirty="0"/>
              <a:t>(5) Berechtigte nach den Absätzen 2 und 3 Nummer 1 dürfen </a:t>
            </a:r>
            <a:r>
              <a:rPr lang="de-DE" sz="2000" b="1" dirty="0"/>
              <a:t>Vervielfältigungen nach Absatz 1 mit angemessenen Sicherheitsvorkehrungen gegen unbefugte Benutzung aufbewahren</a:t>
            </a:r>
            <a:r>
              <a:rPr lang="de-DE" sz="2000" dirty="0"/>
              <a:t>, solange sie für Zwecke der wissenschaftlichen Forschung oder zur Überprüfung wissenschaftlicher Erkenntnisse erforderlich sind.</a:t>
            </a:r>
          </a:p>
          <a:p>
            <a:pPr marL="0" indent="0">
              <a:buNone/>
            </a:pPr>
            <a:r>
              <a:rPr lang="de-DE" sz="2000" dirty="0"/>
              <a:t>(6) Rechtsinhaber sind befugt, erforderliche Maßnahmen zu ergreifen, um zu verhindern, dass die Sicherheit und Integrität ihrer Netze und Datenbanken durch Vervielfältigungen nach Absatz 1 gefährdet werden.</a:t>
            </a: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2739929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Weiterverwendung des Outputs</a:t>
            </a:r>
            <a:endParaRPr lang="de-DE" sz="2000" b="1" dirty="0">
              <a:solidFill>
                <a:srgbClr val="000000"/>
              </a:solidFill>
            </a:endParaRPr>
          </a:p>
          <a:p>
            <a:pPr marL="0" indent="0">
              <a:buNone/>
            </a:pPr>
            <a:endParaRPr lang="de-DE" sz="2000" b="1" i="0" u="none" strike="noStrike" baseline="0" dirty="0">
              <a:solidFill>
                <a:srgbClr val="000000"/>
              </a:solidFill>
              <a:latin typeface="Roboto" panose="02000000000000000000" pitchFamily="2" charset="0"/>
            </a:endParaRPr>
          </a:p>
          <a:p>
            <a:pPr marL="0" indent="0">
              <a:buNone/>
            </a:pPr>
            <a:r>
              <a:rPr lang="de-DE" sz="2000" dirty="0">
                <a:solidFill>
                  <a:srgbClr val="000000"/>
                </a:solidFill>
              </a:rPr>
              <a:t>Beitrag zur</a:t>
            </a:r>
            <a:r>
              <a:rPr lang="de-DE" sz="2000" i="0" u="none" strike="noStrike" baseline="0" dirty="0">
                <a:solidFill>
                  <a:srgbClr val="000000"/>
                </a:solidFill>
                <a:latin typeface="Roboto" panose="02000000000000000000" pitchFamily="2" charset="0"/>
              </a:rPr>
              <a:t> Online-Veranstaltung "KI-Generatoren in der </a:t>
            </a:r>
            <a:r>
              <a:rPr lang="de-DE" sz="2000" i="0" u="none" strike="noStrike" baseline="0" dirty="0" err="1">
                <a:solidFill>
                  <a:srgbClr val="000000"/>
                </a:solidFill>
                <a:latin typeface="Roboto" panose="02000000000000000000" pitchFamily="2" charset="0"/>
              </a:rPr>
              <a:t>Hochschul</a:t>
            </a:r>
            <a:r>
              <a:rPr lang="de-DE" sz="2000" i="0" u="none" strike="noStrike" baseline="0" dirty="0">
                <a:solidFill>
                  <a:srgbClr val="000000"/>
                </a:solidFill>
                <a:latin typeface="Roboto" panose="02000000000000000000" pitchFamily="2" charset="0"/>
              </a:rPr>
              <a:t>(lehr)e – Potenziale und rechtliche Implikationen von </a:t>
            </a:r>
            <a:r>
              <a:rPr lang="de-DE" sz="2000" i="0" u="none" strike="noStrike" baseline="0" dirty="0" err="1">
                <a:solidFill>
                  <a:srgbClr val="000000"/>
                </a:solidFill>
                <a:latin typeface="Roboto" panose="02000000000000000000" pitchFamily="2" charset="0"/>
              </a:rPr>
              <a:t>ChatGPT</a:t>
            </a:r>
            <a:r>
              <a:rPr lang="de-DE" sz="2000" i="0" u="none" strike="noStrike" baseline="0" dirty="0">
                <a:solidFill>
                  <a:srgbClr val="000000"/>
                </a:solidFill>
                <a:latin typeface="Roboto" panose="02000000000000000000" pitchFamily="2" charset="0"/>
              </a:rPr>
              <a:t>, DALL-E &amp; Co." am 14. März 2023 zum Thema </a:t>
            </a:r>
            <a:r>
              <a:rPr lang="de-DE" sz="2000" b="1" i="0" u="none" strike="noStrike" baseline="0" dirty="0">
                <a:solidFill>
                  <a:srgbClr val="000000"/>
                </a:solidFill>
                <a:latin typeface="Roboto" panose="02000000000000000000" pitchFamily="2" charset="0"/>
              </a:rPr>
              <a:t>„</a:t>
            </a:r>
            <a:r>
              <a:rPr lang="de-DE" sz="2000" b="1" dirty="0">
                <a:solidFill>
                  <a:srgbClr val="000000"/>
                </a:solidFill>
              </a:rPr>
              <a:t>Weiterverwendung des Outputs“ von </a:t>
            </a:r>
            <a:r>
              <a:rPr lang="de-DE" sz="2000" b="1" i="0" u="none" strike="noStrike" baseline="0" dirty="0">
                <a:solidFill>
                  <a:srgbClr val="000000"/>
                </a:solidFill>
                <a:latin typeface="Roboto" panose="02000000000000000000" pitchFamily="2" charset="0"/>
              </a:rPr>
              <a:t>Dr. Janine Horn </a:t>
            </a:r>
            <a:r>
              <a:rPr lang="de-DE" sz="2000" i="0" u="none" strike="noStrike" baseline="0" dirty="0">
                <a:solidFill>
                  <a:srgbClr val="000000"/>
                </a:solidFill>
                <a:latin typeface="Roboto" panose="02000000000000000000" pitchFamily="2" charset="0"/>
              </a:rPr>
              <a:t>(Stiftung Innovation Hochschullehre, </a:t>
            </a:r>
            <a:r>
              <a:rPr lang="de-DE" sz="2000" i="0" u="none" strike="noStrike" baseline="0" dirty="0" err="1">
                <a:solidFill>
                  <a:srgbClr val="000000"/>
                </a:solidFill>
                <a:latin typeface="Roboto" panose="02000000000000000000" pitchFamily="2" charset="0"/>
              </a:rPr>
              <a:t>Souver@n</a:t>
            </a:r>
            <a:r>
              <a:rPr lang="de-DE" sz="2000" i="0" u="none" strike="noStrike" baseline="0" dirty="0">
                <a:solidFill>
                  <a:srgbClr val="000000"/>
                </a:solidFill>
                <a:latin typeface="Roboto" panose="02000000000000000000" pitchFamily="2" charset="0"/>
              </a:rPr>
              <a:t> &amp; ELAN e.V.)</a:t>
            </a:r>
          </a:p>
          <a:p>
            <a:pPr marL="0" indent="0">
              <a:buNone/>
            </a:pPr>
            <a:endParaRPr lang="de-DE" sz="2000" b="1" i="0" u="none" strike="noStrike" baseline="0" dirty="0">
              <a:solidFill>
                <a:srgbClr val="000000"/>
              </a:solidFill>
              <a:latin typeface="Roboto" panose="02000000000000000000" pitchFamily="2" charset="0"/>
            </a:endParaRPr>
          </a:p>
          <a:p>
            <a:pPr marL="0" indent="0">
              <a:buNone/>
            </a:pPr>
            <a:r>
              <a:rPr lang="de-DE" sz="2000" i="0" u="none" strike="noStrike" baseline="0" dirty="0">
                <a:solidFill>
                  <a:srgbClr val="000000"/>
                </a:solidFill>
                <a:latin typeface="Roboto" panose="02000000000000000000" pitchFamily="2" charset="0"/>
                <a:hlinkClick r:id="rId2"/>
              </a:rPr>
              <a:t>https://www.mmkh.de/fileadmin/veranstaltungen/netzwerk_landesinitiativen/KI-Generatoren/2023-03-14_KI-Generatoren_UrhR_Horn.pdf</a:t>
            </a:r>
            <a:r>
              <a:rPr lang="de-DE" sz="2000" i="0" u="none" strike="noStrike" baseline="0" dirty="0">
                <a:solidFill>
                  <a:srgbClr val="000000"/>
                </a:solidFill>
                <a:latin typeface="Roboto" panose="02000000000000000000" pitchFamily="2" charset="0"/>
              </a:rPr>
              <a:t> </a:t>
            </a:r>
          </a:p>
        </p:txBody>
      </p:sp>
    </p:spTree>
    <p:extLst>
      <p:ext uri="{BB962C8B-B14F-4D97-AF65-F5344CB8AC3E}">
        <p14:creationId xmlns:p14="http://schemas.microsoft.com/office/powerpoint/2010/main" val="2261109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Weiterverwendung des Outputs</a:t>
            </a:r>
            <a:endParaRPr lang="de-DE" sz="2000" b="1" dirty="0">
              <a:solidFill>
                <a:srgbClr val="000000"/>
              </a:solidFill>
            </a:endParaRPr>
          </a:p>
          <a:p>
            <a:pPr marL="0" indent="0">
              <a:buNone/>
            </a:pPr>
            <a:endParaRPr lang="de-DE" sz="2000" b="1" i="0" u="none" strike="noStrike" baseline="0" dirty="0">
              <a:solidFill>
                <a:srgbClr val="000000"/>
              </a:solidFill>
              <a:latin typeface="Roboto" panose="02000000000000000000" pitchFamily="2" charset="0"/>
            </a:endParaRPr>
          </a:p>
          <a:p>
            <a:pPr>
              <a:buFontTx/>
              <a:buChar char="-"/>
            </a:pPr>
            <a:r>
              <a:rPr lang="de-DE" sz="2000" dirty="0">
                <a:solidFill>
                  <a:srgbClr val="000000"/>
                </a:solidFill>
              </a:rPr>
              <a:t>Urheberrechtlicher Werkschutz für KI-generierte Inhalte </a:t>
            </a:r>
          </a:p>
          <a:p>
            <a:pPr>
              <a:buFontTx/>
              <a:buChar char="-"/>
            </a:pPr>
            <a:r>
              <a:rPr lang="de-DE" sz="2000" dirty="0">
                <a:solidFill>
                  <a:srgbClr val="000000"/>
                </a:solidFill>
              </a:rPr>
              <a:t>Urheberrechtlicher Leistungsschutz für KI-generierte Inhalte </a:t>
            </a:r>
          </a:p>
          <a:p>
            <a:pPr>
              <a:buFontTx/>
              <a:buChar char="-"/>
            </a:pPr>
            <a:r>
              <a:rPr lang="de-DE" sz="2000" dirty="0">
                <a:solidFill>
                  <a:srgbClr val="000000"/>
                </a:solidFill>
              </a:rPr>
              <a:t>Rechte von dritten Urhebern an KI-generierten Inhalten</a:t>
            </a:r>
          </a:p>
          <a:p>
            <a:pPr>
              <a:buFontTx/>
              <a:buChar char="-"/>
            </a:pPr>
            <a:r>
              <a:rPr lang="de-DE" sz="2000" dirty="0">
                <a:solidFill>
                  <a:srgbClr val="000000"/>
                </a:solidFill>
              </a:rPr>
              <a:t>Gesetzliche Nutzungserlaubnisse für Lehrende </a:t>
            </a:r>
          </a:p>
          <a:p>
            <a:pPr>
              <a:buFontTx/>
              <a:buChar char="-"/>
            </a:pPr>
            <a:r>
              <a:rPr lang="de-DE" sz="2000" dirty="0">
                <a:solidFill>
                  <a:srgbClr val="000000"/>
                </a:solidFill>
              </a:rPr>
              <a:t>Einräumung von Nutzungsrechten durch Anbieter des KI-Generators</a:t>
            </a:r>
          </a:p>
          <a:p>
            <a:pPr>
              <a:buFontTx/>
              <a:buChar char="-"/>
            </a:pPr>
            <a:r>
              <a:rPr lang="de-DE" sz="2000" dirty="0">
                <a:solidFill>
                  <a:srgbClr val="000000"/>
                </a:solidFill>
              </a:rPr>
              <a:t>Kennzeichnungspflicht von KI-generierten Inhalten</a:t>
            </a:r>
          </a:p>
          <a:p>
            <a:pPr>
              <a:buFontTx/>
              <a:buChar char="-"/>
            </a:pPr>
            <a:r>
              <a:rPr lang="de-DE" sz="2000" dirty="0">
                <a:solidFill>
                  <a:srgbClr val="000000"/>
                </a:solidFill>
              </a:rPr>
              <a:t>Zusammenfassung</a:t>
            </a:r>
            <a:endParaRPr lang="de-DE" sz="2000" b="1" i="0" u="none" strike="noStrike" baseline="0" dirty="0">
              <a:solidFill>
                <a:srgbClr val="000000"/>
              </a:solidFill>
              <a:latin typeface="Roboto" panose="02000000000000000000" pitchFamily="2" charset="0"/>
            </a:endParaRPr>
          </a:p>
        </p:txBody>
      </p:sp>
      <p:pic>
        <p:nvPicPr>
          <p:cNvPr id="4" name="Picture 2" descr="Creative-Commons-Lizenzen">
            <a:extLst>
              <a:ext uri="{FF2B5EF4-FFF2-40B4-BE49-F238E27FC236}">
                <a16:creationId xmlns:a16="http://schemas.microsoft.com/office/drawing/2014/main" id="{D1310DA2-B45C-251D-890F-C4FA746C5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45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4E7D5-1151-E507-81C6-658DDF23B5DA}"/>
              </a:ext>
            </a:extLst>
          </p:cNvPr>
          <p:cNvSpPr>
            <a:spLocks noGrp="1"/>
          </p:cNvSpPr>
          <p:nvPr>
            <p:ph type="title"/>
          </p:nvPr>
        </p:nvSpPr>
        <p:spPr>
          <a:xfrm>
            <a:off x="824345" y="365125"/>
            <a:ext cx="10515600" cy="1325563"/>
          </a:xfrm>
        </p:spPr>
        <p:txBody>
          <a:bodyPr>
            <a:normAutofit/>
          </a:bodyPr>
          <a:lstStyle/>
          <a:p>
            <a:pPr algn="ctr"/>
            <a:r>
              <a:rPr lang="de-DE" sz="2800" dirty="0"/>
              <a:t>Urheberrecht: Schutz von KI-Output </a:t>
            </a:r>
          </a:p>
        </p:txBody>
      </p:sp>
      <p:sp>
        <p:nvSpPr>
          <p:cNvPr id="3" name="Inhaltsplatzhalter 2">
            <a:extLst>
              <a:ext uri="{FF2B5EF4-FFF2-40B4-BE49-F238E27FC236}">
                <a16:creationId xmlns:a16="http://schemas.microsoft.com/office/drawing/2014/main" id="{7F6810FD-2EFA-37E2-3A3B-8D238BDA62DB}"/>
              </a:ext>
            </a:extLst>
          </p:cNvPr>
          <p:cNvSpPr>
            <a:spLocks noGrp="1"/>
          </p:cNvSpPr>
          <p:nvPr>
            <p:ph idx="1"/>
          </p:nvPr>
        </p:nvSpPr>
        <p:spPr>
          <a:xfrm>
            <a:off x="838200" y="1825625"/>
            <a:ext cx="10671048" cy="4351338"/>
          </a:xfrm>
        </p:spPr>
        <p:txBody>
          <a:bodyPr>
            <a:normAutofit/>
          </a:bodyPr>
          <a:lstStyle/>
          <a:p>
            <a:pPr marL="0" indent="0">
              <a:buNone/>
            </a:pPr>
            <a:r>
              <a:rPr lang="de-DE" sz="2000" dirty="0"/>
              <a:t>Urheberrechtsschutz u. a. aber denkbar für in folgenden Fällen;</a:t>
            </a:r>
            <a:br>
              <a:rPr lang="de-DE" sz="2000" dirty="0"/>
            </a:br>
            <a:r>
              <a:rPr lang="de-DE" sz="2000" dirty="0">
                <a:solidFill>
                  <a:schemeClr val="bg1">
                    <a:lumMod val="75000"/>
                  </a:schemeClr>
                </a:solidFill>
              </a:rPr>
              <a:t>Nachnutzung (z. B. Veröffentlichung) ggf. dann urheberrechtsverletzend)</a:t>
            </a:r>
          </a:p>
        </p:txBody>
      </p:sp>
      <p:sp>
        <p:nvSpPr>
          <p:cNvPr id="4" name="Datumsplatzhalter 3">
            <a:extLst>
              <a:ext uri="{FF2B5EF4-FFF2-40B4-BE49-F238E27FC236}">
                <a16:creationId xmlns:a16="http://schemas.microsoft.com/office/drawing/2014/main" id="{6168EC99-C65A-653C-6547-47B449ECEC39}"/>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6C06F297-F040-3CBE-F98D-DE3F0D99647F}"/>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F11FE37E-E3E6-709B-6F78-D13DC7B4CE23}"/>
              </a:ext>
            </a:extLst>
          </p:cNvPr>
          <p:cNvSpPr>
            <a:spLocks noGrp="1"/>
          </p:cNvSpPr>
          <p:nvPr>
            <p:ph type="sldNum" sz="quarter" idx="12"/>
          </p:nvPr>
        </p:nvSpPr>
        <p:spPr/>
        <p:txBody>
          <a:bodyPr/>
          <a:lstStyle/>
          <a:p>
            <a:fld id="{08C289C5-7785-AF45-8982-03E552BBE034}" type="slidenum">
              <a:rPr lang="de-DE" smtClean="0"/>
              <a:t>63</a:t>
            </a:fld>
            <a:endParaRPr lang="de-DE"/>
          </a:p>
        </p:txBody>
      </p:sp>
      <p:graphicFrame>
        <p:nvGraphicFramePr>
          <p:cNvPr id="10" name="Diagramm 9">
            <a:extLst>
              <a:ext uri="{FF2B5EF4-FFF2-40B4-BE49-F238E27FC236}">
                <a16:creationId xmlns:a16="http://schemas.microsoft.com/office/drawing/2014/main" id="{394C9B7A-F3CB-23BD-91EA-CDE224E4CEC5}"/>
              </a:ext>
            </a:extLst>
          </p:cNvPr>
          <p:cNvGraphicFramePr/>
          <p:nvPr/>
        </p:nvGraphicFramePr>
        <p:xfrm>
          <a:off x="838199" y="2563091"/>
          <a:ext cx="10515599" cy="3575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821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Urheberrechtlicher Werkschutz für KI-generierte Inhalte </a:t>
            </a:r>
          </a:p>
          <a:p>
            <a:pPr marL="0" indent="0">
              <a:buNone/>
            </a:pPr>
            <a:endParaRPr lang="de-DE" sz="2000" dirty="0">
              <a:solidFill>
                <a:srgbClr val="000000"/>
              </a:solidFill>
            </a:endParaRPr>
          </a:p>
          <a:p>
            <a:pPr>
              <a:buFontTx/>
              <a:buChar char="-"/>
            </a:pPr>
            <a:r>
              <a:rPr lang="de-DE" sz="2000" i="0" u="none" strike="noStrike" baseline="0" dirty="0">
                <a:solidFill>
                  <a:srgbClr val="000000"/>
                </a:solidFill>
                <a:latin typeface="Roboto" panose="02000000000000000000" pitchFamily="2" charset="0"/>
              </a:rPr>
              <a:t>Werkbegriff im deutschen Urheberrecht</a:t>
            </a:r>
          </a:p>
          <a:p>
            <a:pPr lvl="1">
              <a:buFontTx/>
              <a:buChar char="-"/>
            </a:pPr>
            <a:r>
              <a:rPr lang="de-DE" sz="2000" i="0" u="none" strike="noStrike" baseline="0" dirty="0">
                <a:solidFill>
                  <a:srgbClr val="000000"/>
                </a:solidFill>
                <a:latin typeface="Roboto" panose="02000000000000000000" pitchFamily="2" charset="0"/>
              </a:rPr>
              <a:t>Nur persönliche geistige Schöpfung eines Menschen, §1 UrhG, §2 Abs. 2, §7 UrhG</a:t>
            </a:r>
          </a:p>
          <a:p>
            <a:pPr lvl="1">
              <a:buFontTx/>
              <a:buChar char="-"/>
            </a:pPr>
            <a:r>
              <a:rPr lang="de-DE" sz="2000" i="0" u="none" strike="noStrike" baseline="0" dirty="0">
                <a:solidFill>
                  <a:srgbClr val="000000"/>
                </a:solidFill>
                <a:latin typeface="Roboto" panose="02000000000000000000" pitchFamily="2" charset="0"/>
              </a:rPr>
              <a:t>Computergenerierte Werke nur, wenn Computersystem im schöpferischen Prozess wie untergeordnete Werkzeuge zur Umsetzung von menschlichen Gestaltungsspielraum genutzt werden</a:t>
            </a:r>
          </a:p>
          <a:p>
            <a:pPr>
              <a:buFontTx/>
              <a:buChar char="-"/>
            </a:pPr>
            <a:r>
              <a:rPr lang="de-DE" sz="2000" i="0" u="none" strike="noStrike" baseline="0" dirty="0">
                <a:solidFill>
                  <a:srgbClr val="000000"/>
                </a:solidFill>
                <a:latin typeface="Roboto" panose="02000000000000000000" pitchFamily="2" charset="0"/>
              </a:rPr>
              <a:t>Werkbegriff im EU-Recht</a:t>
            </a:r>
          </a:p>
          <a:p>
            <a:pPr lvl="1">
              <a:buFontTx/>
              <a:buChar char="-"/>
            </a:pPr>
            <a:r>
              <a:rPr lang="de-DE" sz="2000" i="0" u="none" strike="noStrike" baseline="0" dirty="0">
                <a:solidFill>
                  <a:srgbClr val="000000"/>
                </a:solidFill>
                <a:latin typeface="Roboto" panose="02000000000000000000" pitchFamily="2" charset="0"/>
              </a:rPr>
              <a:t>Werk muss eine eigene geistige Schöpfung seines Urhebers darstellen</a:t>
            </a:r>
          </a:p>
          <a:p>
            <a:pPr lvl="1">
              <a:buFontTx/>
              <a:buChar char="-"/>
            </a:pPr>
            <a:r>
              <a:rPr lang="de-DE" sz="2000" i="0" u="none" strike="noStrike" baseline="0" dirty="0">
                <a:solidFill>
                  <a:srgbClr val="000000"/>
                </a:solidFill>
                <a:latin typeface="Roboto" panose="02000000000000000000" pitchFamily="2" charset="0"/>
              </a:rPr>
              <a:t>Urheber muss tatsächlich frei hinreichende kreative Entscheidungen treffen können, EuGH, Urt. v. 29.7.2019 –C-469/17 Afghanistan Papiere</a:t>
            </a:r>
          </a:p>
        </p:txBody>
      </p:sp>
      <p:pic>
        <p:nvPicPr>
          <p:cNvPr id="8" name="Picture 2" descr="Creative-Commons-Lizenzen">
            <a:extLst>
              <a:ext uri="{FF2B5EF4-FFF2-40B4-BE49-F238E27FC236}">
                <a16:creationId xmlns:a16="http://schemas.microsoft.com/office/drawing/2014/main" id="{AF7E2DFA-7C55-B8B0-3ED3-B6DA832FE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5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dirty="0"/>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Persönliche These</a:t>
            </a:r>
          </a:p>
          <a:p>
            <a:pPr marL="0" indent="0">
              <a:buNone/>
            </a:pPr>
            <a:endParaRPr lang="de-DE" sz="2000" b="1" u="none" strike="noStrike" baseline="0" dirty="0">
              <a:solidFill>
                <a:srgbClr val="000000"/>
              </a:solidFill>
              <a:latin typeface="Roboto" panose="02000000000000000000" pitchFamily="2" charset="0"/>
            </a:endParaRPr>
          </a:p>
          <a:p>
            <a:pPr marL="0" indent="0">
              <a:buNone/>
            </a:pPr>
            <a:r>
              <a:rPr lang="de-DE" sz="2000" dirty="0"/>
              <a:t>De lege ferenda: Leistungsschutzrecht für </a:t>
            </a:r>
            <a:r>
              <a:rPr lang="de-DE" sz="2000" dirty="0" err="1"/>
              <a:t>Diensteanbietende</a:t>
            </a:r>
            <a:r>
              <a:rPr lang="de-DE" sz="2000" dirty="0"/>
              <a:t> von KI-Generatoren?</a:t>
            </a:r>
          </a:p>
          <a:p>
            <a:pPr marL="0" indent="0">
              <a:buNone/>
            </a:pPr>
            <a:endParaRPr lang="de-DE" sz="2000" b="1" u="none" strike="noStrike" baseline="0" dirty="0">
              <a:solidFill>
                <a:srgbClr val="000000"/>
              </a:solidFill>
              <a:latin typeface="Roboto" panose="02000000000000000000" pitchFamily="2" charset="0"/>
            </a:endParaRPr>
          </a:p>
          <a:p>
            <a:pPr marL="0" indent="0" fontAlgn="base">
              <a:buNone/>
            </a:pPr>
            <a:r>
              <a:rPr lang="de-DE" sz="2000" dirty="0"/>
              <a:t>Leistungsschutzrecht für KI-</a:t>
            </a:r>
            <a:r>
              <a:rPr lang="de-DE" sz="2000" dirty="0" err="1"/>
              <a:t>Diensteanbietende</a:t>
            </a:r>
            <a:r>
              <a:rPr lang="de-DE" sz="2000" dirty="0"/>
              <a:t>, zum Beispiel a </a:t>
            </a:r>
            <a:r>
              <a:rPr lang="de-DE" sz="2000" dirty="0" err="1"/>
              <a:t>lá</a:t>
            </a:r>
            <a:r>
              <a:rPr lang="de-DE" sz="2000" dirty="0"/>
              <a:t> Leistungsschutzrecht für Presseverlage bzw. a </a:t>
            </a:r>
            <a:r>
              <a:rPr lang="de-DE" sz="2000" dirty="0" err="1"/>
              <a:t>lá</a:t>
            </a:r>
            <a:r>
              <a:rPr lang="de-DE" sz="2000" dirty="0"/>
              <a:t> Recht der Datenbankherstellenden?</a:t>
            </a:r>
          </a:p>
          <a:p>
            <a:pPr marL="0" indent="0" fontAlgn="base">
              <a:buNone/>
            </a:pPr>
            <a:endParaRPr lang="de-DE" sz="2000" dirty="0"/>
          </a:p>
          <a:p>
            <a:pPr marL="0" indent="0" fontAlgn="base">
              <a:buNone/>
            </a:pPr>
            <a:r>
              <a:rPr lang="de-DE" sz="2000" dirty="0"/>
              <a:t>Persönliche These: Eher nein, denn argumentum e contrario aus der vergütungsfreien (!) Schranke nach § 44b UrhG „Text und Data Mining“, </a:t>
            </a:r>
            <a:r>
              <a:rPr lang="de-DE" sz="2000" b="1" dirty="0"/>
              <a:t>aber </a:t>
            </a:r>
            <a:r>
              <a:rPr lang="de-DE" sz="2000" dirty="0"/>
              <a:t>diese Schranke betrifft ja nur den </a:t>
            </a:r>
            <a:r>
              <a:rPr lang="de-DE" sz="2000" b="1" dirty="0"/>
              <a:t>Input</a:t>
            </a:r>
            <a:r>
              <a:rPr lang="de-DE" sz="2000" dirty="0"/>
              <a:t> und </a:t>
            </a:r>
            <a:r>
              <a:rPr lang="de-DE" sz="2000" dirty="0" err="1"/>
              <a:t>grds</a:t>
            </a:r>
            <a:r>
              <a:rPr lang="de-DE" sz="2000" dirty="0"/>
              <a:t>. nicht den Output, also auch eine andere Sichtweise wäre m.E. durchaus vertretbar…</a:t>
            </a:r>
          </a:p>
          <a:p>
            <a:pPr>
              <a:buFontTx/>
              <a:buChar char="-"/>
            </a:pPr>
            <a:endParaRPr lang="de-DE" sz="200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2592550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46043-45A0-C9CA-A416-55EAE7CF51FD}"/>
              </a:ext>
            </a:extLst>
          </p:cNvPr>
          <p:cNvSpPr>
            <a:spLocks noGrp="1"/>
          </p:cNvSpPr>
          <p:nvPr>
            <p:ph type="title"/>
          </p:nvPr>
        </p:nvSpPr>
        <p:spPr/>
        <p:txBody>
          <a:bodyPr>
            <a:normAutofit/>
          </a:bodyPr>
          <a:lstStyle/>
          <a:p>
            <a:pPr algn="ctr"/>
            <a:r>
              <a:rPr lang="de-DE" sz="2800" dirty="0"/>
              <a:t>KI-Output/CC-Lizenzierung</a:t>
            </a:r>
          </a:p>
        </p:txBody>
      </p:sp>
      <p:sp>
        <p:nvSpPr>
          <p:cNvPr id="3" name="Inhaltsplatzhalter 2">
            <a:extLst>
              <a:ext uri="{FF2B5EF4-FFF2-40B4-BE49-F238E27FC236}">
                <a16:creationId xmlns:a16="http://schemas.microsoft.com/office/drawing/2014/main" id="{13FE0031-10A6-0A2C-EAD6-C05C5789AE32}"/>
              </a:ext>
            </a:extLst>
          </p:cNvPr>
          <p:cNvSpPr>
            <a:spLocks noGrp="1"/>
          </p:cNvSpPr>
          <p:nvPr>
            <p:ph idx="1"/>
          </p:nvPr>
        </p:nvSpPr>
        <p:spPr/>
        <p:txBody>
          <a:bodyPr>
            <a:normAutofit/>
          </a:bodyPr>
          <a:lstStyle/>
          <a:p>
            <a:pPr>
              <a:buFont typeface="Wingdings" pitchFamily="2" charset="2"/>
              <a:buChar char="§"/>
            </a:pPr>
            <a:r>
              <a:rPr lang="de-DE" sz="2000" dirty="0"/>
              <a:t>Nutzung von KI-Output als OER </a:t>
            </a:r>
            <a:r>
              <a:rPr lang="de-DE" sz="2000" dirty="0" err="1"/>
              <a:t>grds</a:t>
            </a:r>
            <a:r>
              <a:rPr lang="de-DE" sz="2000" dirty="0"/>
              <a:t>. möglich </a:t>
            </a:r>
          </a:p>
          <a:p>
            <a:pPr>
              <a:buFont typeface="Wingdings" pitchFamily="2" charset="2"/>
              <a:buChar char="§"/>
            </a:pPr>
            <a:r>
              <a:rPr lang="de-DE" sz="2000" b="1" dirty="0"/>
              <a:t>CC-Lizenzierung</a:t>
            </a:r>
            <a:r>
              <a:rPr lang="de-DE" sz="2000" dirty="0"/>
              <a:t> für KI-Output = i. d. R. unnötig, da kein Werk</a:t>
            </a:r>
          </a:p>
          <a:p>
            <a:pPr>
              <a:buFont typeface="Wingdings" pitchFamily="2" charset="2"/>
              <a:buChar char="§"/>
            </a:pPr>
            <a:r>
              <a:rPr lang="de-DE" sz="2000" dirty="0">
                <a:sym typeface="Wingdings" panose="05000000000000000000" pitchFamily="2" charset="2"/>
              </a:rPr>
              <a:t>☞ Empfehlungen: </a:t>
            </a:r>
          </a:p>
          <a:p>
            <a:pPr lvl="1">
              <a:buFont typeface="Wingdings" pitchFamily="2" charset="2"/>
              <a:buChar char="§"/>
            </a:pPr>
            <a:r>
              <a:rPr lang="de-DE" sz="2000" dirty="0">
                <a:sym typeface="Wingdings" panose="05000000000000000000" pitchFamily="2" charset="2"/>
              </a:rPr>
              <a:t>Kennzeichnung des KI-Output als </a:t>
            </a:r>
            <a:r>
              <a:rPr lang="de-DE" sz="2000" dirty="0">
                <a:sym typeface="Wingdings" panose="05000000000000000000" pitchFamily="2" charset="2"/>
                <a:hlinkClick r:id="rId2"/>
              </a:rPr>
              <a:t>gemeinfrei</a:t>
            </a:r>
            <a:r>
              <a:rPr lang="de-DE" sz="2000" dirty="0">
                <a:sym typeface="Wingdings" panose="05000000000000000000" pitchFamily="2" charset="2"/>
              </a:rPr>
              <a:t> oder </a:t>
            </a:r>
            <a:r>
              <a:rPr lang="de-DE" sz="2000" dirty="0">
                <a:sym typeface="Wingdings" panose="05000000000000000000" pitchFamily="2" charset="2"/>
                <a:hlinkClick r:id="rId3"/>
              </a:rPr>
              <a:t>CC0</a:t>
            </a:r>
            <a:r>
              <a:rPr lang="de-DE" sz="2000" dirty="0">
                <a:sym typeface="Wingdings" panose="05000000000000000000" pitchFamily="2" charset="2"/>
              </a:rPr>
              <a:t>;</a:t>
            </a:r>
            <a:br>
              <a:rPr lang="de-DE" sz="2000" dirty="0">
                <a:sym typeface="Wingdings" panose="05000000000000000000" pitchFamily="2" charset="2"/>
              </a:rPr>
            </a:br>
            <a:r>
              <a:rPr lang="de-DE" sz="2000" dirty="0">
                <a:sym typeface="Wingdings" panose="05000000000000000000" pitchFamily="2" charset="2"/>
              </a:rPr>
              <a:t>Zweck: Klarstellung, dass es frei nutzbar ist </a:t>
            </a:r>
          </a:p>
          <a:p>
            <a:pPr lvl="1">
              <a:buFont typeface="Wingdings" pitchFamily="2" charset="2"/>
              <a:buChar char="§"/>
            </a:pPr>
            <a:r>
              <a:rPr lang="de-DE" sz="2000" dirty="0"/>
              <a:t>bei eigener (origineller) Bearbeitung von KI-Output: </a:t>
            </a:r>
            <a:br>
              <a:rPr lang="de-DE" sz="2000" dirty="0"/>
            </a:br>
            <a:r>
              <a:rPr lang="de-DE" sz="2000" dirty="0"/>
              <a:t>Lizenzierung unter </a:t>
            </a:r>
            <a:r>
              <a:rPr lang="de-DE" sz="2000" dirty="0">
                <a:hlinkClick r:id="rId4"/>
              </a:rPr>
              <a:t>CC BY </a:t>
            </a:r>
            <a:r>
              <a:rPr lang="de-DE" sz="2000" dirty="0"/>
              <a:t> oder </a:t>
            </a:r>
            <a:r>
              <a:rPr lang="de-DE" sz="2000" dirty="0">
                <a:hlinkClick r:id="rId5"/>
              </a:rPr>
              <a:t>CC BY-SA </a:t>
            </a:r>
            <a:endParaRPr lang="de-DE" sz="2000" dirty="0"/>
          </a:p>
          <a:p>
            <a:pPr>
              <a:buFont typeface="Wingdings" pitchFamily="2" charset="2"/>
              <a:buChar char="§"/>
            </a:pPr>
            <a:r>
              <a:rPr lang="de-DE" sz="2000" dirty="0">
                <a:sym typeface="Wingdings" panose="05000000000000000000" pitchFamily="2" charset="2"/>
              </a:rPr>
              <a:t>☞ Terms </a:t>
            </a:r>
            <a:r>
              <a:rPr lang="de-DE" sz="2000" dirty="0" err="1">
                <a:sym typeface="Wingdings" panose="05000000000000000000" pitchFamily="2" charset="2"/>
              </a:rPr>
              <a:t>of</a:t>
            </a:r>
            <a:r>
              <a:rPr lang="de-DE" sz="2000" dirty="0">
                <a:sym typeface="Wingdings" panose="05000000000000000000" pitchFamily="2" charset="2"/>
              </a:rPr>
              <a:t> Use prüfen (Sind bestimmte Bedingungen vorgegeben?)</a:t>
            </a:r>
          </a:p>
          <a:p>
            <a:pPr>
              <a:buFont typeface="Wingdings" pitchFamily="2" charset="2"/>
              <a:buChar char="§"/>
            </a:pPr>
            <a:r>
              <a:rPr lang="de-DE" sz="2000" dirty="0">
                <a:sym typeface="Wingdings" panose="05000000000000000000" pitchFamily="2" charset="2"/>
              </a:rPr>
              <a:t>☞ Risiko von Rechtsverletzungen prüfen (geschützte Inhalte Dritter?)</a:t>
            </a:r>
            <a:endParaRPr lang="de-DE" sz="2000" dirty="0"/>
          </a:p>
        </p:txBody>
      </p:sp>
      <p:sp>
        <p:nvSpPr>
          <p:cNvPr id="4" name="Datumsplatzhalter 3">
            <a:extLst>
              <a:ext uri="{FF2B5EF4-FFF2-40B4-BE49-F238E27FC236}">
                <a16:creationId xmlns:a16="http://schemas.microsoft.com/office/drawing/2014/main" id="{4A835E0C-7C75-4135-BC92-F62F367CECF0}"/>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33BB568F-5E26-89B1-B8B4-D88A80571E46}"/>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1E44AE0E-4AA5-923A-6127-3BE167736B9E}"/>
              </a:ext>
            </a:extLst>
          </p:cNvPr>
          <p:cNvSpPr>
            <a:spLocks noGrp="1"/>
          </p:cNvSpPr>
          <p:nvPr>
            <p:ph type="sldNum" sz="quarter" idx="12"/>
          </p:nvPr>
        </p:nvSpPr>
        <p:spPr/>
        <p:txBody>
          <a:bodyPr/>
          <a:lstStyle/>
          <a:p>
            <a:fld id="{08C289C5-7785-AF45-8982-03E552BBE034}" type="slidenum">
              <a:rPr lang="de-DE" smtClean="0"/>
              <a:t>66</a:t>
            </a:fld>
            <a:endParaRPr lang="de-DE"/>
          </a:p>
        </p:txBody>
      </p:sp>
      <p:pic>
        <p:nvPicPr>
          <p:cNvPr id="7" name="Grafik 6">
            <a:extLst>
              <a:ext uri="{FF2B5EF4-FFF2-40B4-BE49-F238E27FC236}">
                <a16:creationId xmlns:a16="http://schemas.microsoft.com/office/drawing/2014/main" id="{5707502E-795A-E1D6-4BA1-B0F16A20F12B}"/>
              </a:ext>
            </a:extLst>
          </p:cNvPr>
          <p:cNvPicPr>
            <a:picLocks noChangeAspect="1"/>
          </p:cNvPicPr>
          <p:nvPr/>
        </p:nvPicPr>
        <p:blipFill>
          <a:blip r:embed="rId6"/>
          <a:stretch>
            <a:fillRect/>
          </a:stretch>
        </p:blipFill>
        <p:spPr>
          <a:xfrm>
            <a:off x="8440432" y="1425674"/>
            <a:ext cx="2730500" cy="914400"/>
          </a:xfrm>
          <a:prstGeom prst="rect">
            <a:avLst/>
          </a:prstGeom>
        </p:spPr>
      </p:pic>
    </p:spTree>
    <p:extLst>
      <p:ext uri="{BB962C8B-B14F-4D97-AF65-F5344CB8AC3E}">
        <p14:creationId xmlns:p14="http://schemas.microsoft.com/office/powerpoint/2010/main" val="2947089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17972-8267-5685-F00E-86C8F381577E}"/>
              </a:ext>
            </a:extLst>
          </p:cNvPr>
          <p:cNvSpPr>
            <a:spLocks noGrp="1"/>
          </p:cNvSpPr>
          <p:nvPr>
            <p:ph type="title"/>
          </p:nvPr>
        </p:nvSpPr>
        <p:spPr>
          <a:solidFill>
            <a:schemeClr val="bg1"/>
          </a:solidFill>
        </p:spPr>
        <p:txBody>
          <a:bodyPr>
            <a:normAutofit/>
          </a:bodyPr>
          <a:lstStyle/>
          <a:p>
            <a:pPr algn="ctr"/>
            <a:r>
              <a:rPr lang="de-DE" sz="2800" dirty="0"/>
              <a:t>KI-Output/CC-Lizenzierung: Hilfreiche Quellen</a:t>
            </a:r>
          </a:p>
        </p:txBody>
      </p:sp>
      <p:sp>
        <p:nvSpPr>
          <p:cNvPr id="3" name="Inhaltsplatzhalter 2">
            <a:extLst>
              <a:ext uri="{FF2B5EF4-FFF2-40B4-BE49-F238E27FC236}">
                <a16:creationId xmlns:a16="http://schemas.microsoft.com/office/drawing/2014/main" id="{DF56853B-50ED-C52E-956F-2B35E928372F}"/>
              </a:ext>
            </a:extLst>
          </p:cNvPr>
          <p:cNvSpPr>
            <a:spLocks noGrp="1"/>
          </p:cNvSpPr>
          <p:nvPr>
            <p:ph idx="1"/>
          </p:nvPr>
        </p:nvSpPr>
        <p:spPr/>
        <p:txBody>
          <a:bodyPr>
            <a:normAutofit/>
          </a:bodyPr>
          <a:lstStyle/>
          <a:p>
            <a:pPr>
              <a:buFont typeface="Wingdings" pitchFamily="2" charset="2"/>
              <a:buChar char="§"/>
            </a:pPr>
            <a:r>
              <a:rPr lang="de-DE" sz="2000" dirty="0"/>
              <a:t>Fischer, F., KI und OER: Wie gut passen sie zusammen?</a:t>
            </a:r>
            <a:br>
              <a:rPr lang="de-DE" sz="2000" dirty="0"/>
            </a:br>
            <a:r>
              <a:rPr lang="de-DE" sz="2000" dirty="0">
                <a:hlinkClick r:id="rId2"/>
              </a:rPr>
              <a:t>https://irights.info/artikel/kuenstliche-intelligenz-und-open-educational-resources/31872</a:t>
            </a:r>
            <a:r>
              <a:rPr lang="de-DE" sz="2000" dirty="0"/>
              <a:t>, 24.04.2023</a:t>
            </a:r>
          </a:p>
          <a:p>
            <a:pPr>
              <a:buFont typeface="Wingdings" pitchFamily="2" charset="2"/>
              <a:buChar char="§"/>
            </a:pPr>
            <a:r>
              <a:rPr lang="de-DE" sz="2000" dirty="0"/>
              <a:t>Rack, F., CC-Lizenzen und generative KI</a:t>
            </a:r>
            <a:br>
              <a:rPr lang="de-DE" sz="2000" dirty="0"/>
            </a:br>
            <a:r>
              <a:rPr lang="de-DE" sz="2000" dirty="0">
                <a:hlinkClick r:id="rId2"/>
              </a:rPr>
              <a:t>https://irights.info/artikel/kuenstliche-intelligenz-und-open-educational-resources/31872</a:t>
            </a:r>
            <a:r>
              <a:rPr lang="de-DE" sz="2000" dirty="0"/>
              <a:t>, 15.11.2023</a:t>
            </a:r>
          </a:p>
          <a:p>
            <a:pPr>
              <a:buFont typeface="Wingdings" pitchFamily="2" charset="2"/>
              <a:buChar char="§"/>
            </a:pPr>
            <a:r>
              <a:rPr lang="de-DE" sz="2000" dirty="0"/>
              <a:t>Walsh, K, Understanding CC-</a:t>
            </a:r>
            <a:r>
              <a:rPr lang="de-DE" sz="2000" dirty="0" err="1"/>
              <a:t>Licenses</a:t>
            </a:r>
            <a:r>
              <a:rPr lang="de-DE" sz="2000" dirty="0"/>
              <a:t> and generative KI </a:t>
            </a:r>
            <a:br>
              <a:rPr lang="de-DE" sz="2000" dirty="0"/>
            </a:br>
            <a:r>
              <a:rPr lang="de-DE" sz="2000" dirty="0">
                <a:hlinkClick r:id="rId3"/>
              </a:rPr>
              <a:t>https://creativecommons.org/2023/08/18/understanding-cc-licenses-and-generative-ai/</a:t>
            </a:r>
            <a:r>
              <a:rPr lang="de-DE" sz="2000" dirty="0"/>
              <a:t>, 18.08.2023</a:t>
            </a:r>
          </a:p>
          <a:p>
            <a:pPr>
              <a:buFont typeface="Wingdings" pitchFamily="2" charset="2"/>
              <a:buChar char="§"/>
            </a:pPr>
            <a:r>
              <a:rPr lang="de-DE" sz="2000" dirty="0"/>
              <a:t>OER FAQ, Creative Commons – Datenbanken, Daten und KI</a:t>
            </a:r>
            <a:br>
              <a:rPr lang="de-DE" sz="2000" dirty="0"/>
            </a:br>
            <a:r>
              <a:rPr lang="de-DE" sz="2000" dirty="0">
                <a:hlinkClick r:id="rId4"/>
              </a:rPr>
              <a:t>https://oer-faq.de/faq_category/creative-commons-datenbanken-daten-und-ki/</a:t>
            </a:r>
            <a:r>
              <a:rPr lang="de-DE" sz="2000" dirty="0"/>
              <a:t> </a:t>
            </a:r>
          </a:p>
        </p:txBody>
      </p:sp>
      <p:sp>
        <p:nvSpPr>
          <p:cNvPr id="4" name="Datumsplatzhalter 3">
            <a:extLst>
              <a:ext uri="{FF2B5EF4-FFF2-40B4-BE49-F238E27FC236}">
                <a16:creationId xmlns:a16="http://schemas.microsoft.com/office/drawing/2014/main" id="{684FB48B-B2A8-FFBD-7B01-BFE1D04D3552}"/>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477B7900-0C7B-A2D8-5D7B-37A7B0A94BBD}"/>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07BA32C7-B04A-6773-67A6-85C34A1FCEA2}"/>
              </a:ext>
            </a:extLst>
          </p:cNvPr>
          <p:cNvSpPr>
            <a:spLocks noGrp="1"/>
          </p:cNvSpPr>
          <p:nvPr>
            <p:ph type="sldNum" sz="quarter" idx="12"/>
          </p:nvPr>
        </p:nvSpPr>
        <p:spPr/>
        <p:txBody>
          <a:bodyPr/>
          <a:lstStyle/>
          <a:p>
            <a:fld id="{08C289C5-7785-AF45-8982-03E552BBE034}" type="slidenum">
              <a:rPr lang="de-DE" smtClean="0"/>
              <a:t>67</a:t>
            </a:fld>
            <a:endParaRPr lang="de-DE"/>
          </a:p>
        </p:txBody>
      </p:sp>
    </p:spTree>
    <p:extLst>
      <p:ext uri="{BB962C8B-B14F-4D97-AF65-F5344CB8AC3E}">
        <p14:creationId xmlns:p14="http://schemas.microsoft.com/office/powerpoint/2010/main" val="162364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9256-8917-3785-9D4D-08CF27B70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D0961-1844-C4A7-BA4C-996514C85387}"/>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98B5F69C-6EE5-8AC8-7D0E-1CDBA4CF9CBE}"/>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10B68F95-04C2-693B-F881-BFF6AEC77A67}"/>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2F0633B1-D558-DB95-4BB6-190E9DF5621C}"/>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4D81B187-8886-067B-A6B4-5328B23D3089}"/>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Rechte von dritten Urhebern an KI-generierten Inhalten</a:t>
            </a:r>
          </a:p>
          <a:p>
            <a:pPr marL="0" indent="0">
              <a:buNone/>
            </a:pPr>
            <a:endParaRPr lang="de-DE" sz="2000" dirty="0">
              <a:solidFill>
                <a:srgbClr val="000000"/>
              </a:solidFill>
            </a:endParaRPr>
          </a:p>
          <a:p>
            <a:pPr>
              <a:buFontTx/>
              <a:buChar char="-"/>
            </a:pPr>
            <a:r>
              <a:rPr lang="de-DE" sz="2000" u="none" strike="noStrike" baseline="0" dirty="0">
                <a:solidFill>
                  <a:srgbClr val="000000"/>
                </a:solidFill>
                <a:latin typeface="Roboto" panose="02000000000000000000" pitchFamily="2" charset="0"/>
              </a:rPr>
              <a:t>KI-generierte Inhalte können urheberrechtlich geschützte Werke bzw. Werkteile von dritten Urhebern enthalten</a:t>
            </a:r>
          </a:p>
          <a:p>
            <a:pPr>
              <a:buFontTx/>
              <a:buChar char="-"/>
            </a:pPr>
            <a:r>
              <a:rPr lang="de-DE" sz="2000" u="none" strike="noStrike" baseline="0" dirty="0">
                <a:solidFill>
                  <a:srgbClr val="000000"/>
                </a:solidFill>
                <a:latin typeface="Roboto" panose="02000000000000000000" pitchFamily="2" charset="0"/>
              </a:rPr>
              <a:t>Verwendung von KI-generierten Inhalten kann demnach zustimmungspflichtig sein</a:t>
            </a:r>
          </a:p>
          <a:p>
            <a:pPr>
              <a:buFontTx/>
              <a:buChar char="-"/>
            </a:pPr>
            <a:r>
              <a:rPr lang="de-DE" sz="2000" u="none" strike="noStrike" baseline="0" dirty="0">
                <a:solidFill>
                  <a:srgbClr val="000000"/>
                </a:solidFill>
                <a:latin typeface="Roboto" panose="02000000000000000000" pitchFamily="2" charset="0"/>
              </a:rPr>
              <a:t>Reproduktion </a:t>
            </a:r>
          </a:p>
          <a:p>
            <a:pPr lvl="1">
              <a:buFontTx/>
              <a:buChar char="-"/>
            </a:pPr>
            <a:r>
              <a:rPr lang="de-DE" sz="2000" u="none" strike="noStrike" baseline="0" dirty="0">
                <a:solidFill>
                  <a:srgbClr val="000000"/>
                </a:solidFill>
                <a:latin typeface="Roboto" panose="02000000000000000000" pitchFamily="2" charset="0"/>
              </a:rPr>
              <a:t>Nicht gemeinfreier Werke bestehen Rechte des Originalurhebers fort, §2 UrhG, §11 ff UrhG</a:t>
            </a:r>
          </a:p>
          <a:p>
            <a:pPr lvl="1">
              <a:buFontTx/>
              <a:buChar char="-"/>
            </a:pPr>
            <a:r>
              <a:rPr lang="de-DE" sz="2000" u="none" strike="noStrike" baseline="0" dirty="0">
                <a:solidFill>
                  <a:srgbClr val="000000"/>
                </a:solidFill>
                <a:latin typeface="Roboto" panose="02000000000000000000" pitchFamily="2" charset="0"/>
              </a:rPr>
              <a:t>Frei verwendbar sind amtliche Werke nach §5 UrhG und Werke, deren Schutzfrist abgelaufen ist, §64 ff UrhG</a:t>
            </a:r>
          </a:p>
          <a:p>
            <a:pPr marL="0" indent="0">
              <a:buNone/>
            </a:pP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2E10785D-DC2C-99C3-F073-174860C69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2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1C0A-7A1D-ECCE-4E30-8FA265A14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612CA-8A86-12F5-2123-87C58C8BF40B}"/>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D71BC803-C314-F580-3AD3-F25B197D4B4F}"/>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730FAB78-F23F-7866-EB7A-2AB4EB6A2B74}"/>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077163B3-9D5C-C2EF-6913-6C21ADEB56CD}"/>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BC8D79E1-144B-BDDD-B514-1C235F1D0D6F}"/>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Rechte von dritten Urhebern an KI-generierten Inhalten</a:t>
            </a:r>
          </a:p>
          <a:p>
            <a:pPr marL="0" indent="0">
              <a:buNone/>
            </a:pPr>
            <a:endParaRPr lang="de-DE" sz="2000" dirty="0">
              <a:solidFill>
                <a:srgbClr val="000000"/>
              </a:solidFill>
            </a:endParaRPr>
          </a:p>
          <a:p>
            <a:pPr>
              <a:buFontTx/>
              <a:buChar char="-"/>
            </a:pPr>
            <a:r>
              <a:rPr lang="de-DE" sz="2000" u="none" strike="noStrike" baseline="0" dirty="0">
                <a:solidFill>
                  <a:srgbClr val="000000"/>
                </a:solidFill>
                <a:latin typeface="Roboto" panose="02000000000000000000" pitchFamily="2" charset="0"/>
              </a:rPr>
              <a:t>Bearbeitungen oder Umgestaltungen</a:t>
            </a:r>
          </a:p>
          <a:p>
            <a:pPr lvl="1">
              <a:buFontTx/>
              <a:buChar char="-"/>
            </a:pPr>
            <a:r>
              <a:rPr lang="de-DE" sz="2000" u="none" strike="noStrike" baseline="0" dirty="0">
                <a:solidFill>
                  <a:srgbClr val="000000"/>
                </a:solidFill>
                <a:latin typeface="Roboto" panose="02000000000000000000" pitchFamily="2" charset="0"/>
              </a:rPr>
              <a:t>Dürfen nach §23 Abs. 1 UrhG nur mit Zustimmung des Urhebers des Ausgangswerkes veröffentlicht oder verwertet werden </a:t>
            </a:r>
          </a:p>
          <a:p>
            <a:pPr lvl="1">
              <a:buFontTx/>
              <a:buChar char="-"/>
            </a:pPr>
            <a:r>
              <a:rPr lang="de-DE" sz="2000" u="none" strike="noStrike" baseline="0" dirty="0">
                <a:solidFill>
                  <a:srgbClr val="000000"/>
                </a:solidFill>
                <a:latin typeface="Roboto" panose="02000000000000000000" pitchFamily="2" charset="0"/>
              </a:rPr>
              <a:t>Wahrt das neu geschaffene Werk (Output) einen hinreichenden Abstand zum benutzten Werk, so liegt keine Bearbeitung oder Umgestaltung vor, deren Verwendung zustimmungspflichtig ist</a:t>
            </a:r>
          </a:p>
          <a:p>
            <a:pPr marL="0" indent="0">
              <a:buNone/>
            </a:pP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5EEF418A-AC3B-9D70-4F11-9E51428D8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30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en-US" sz="2800" dirty="0" err="1">
                <a:latin typeface="Roboto"/>
                <a:ea typeface="Roboto"/>
              </a:rPr>
              <a:t>Worum</a:t>
            </a:r>
            <a:r>
              <a:rPr lang="en-US" sz="2800" dirty="0">
                <a:latin typeface="Roboto"/>
                <a:ea typeface="Roboto"/>
              </a:rPr>
              <a:t> </a:t>
            </a:r>
            <a:r>
              <a:rPr lang="en-US" sz="2800" dirty="0" err="1">
                <a:latin typeface="Roboto"/>
                <a:ea typeface="Roboto"/>
              </a:rPr>
              <a:t>geht</a:t>
            </a:r>
            <a:r>
              <a:rPr lang="en-US" sz="2800" dirty="0">
                <a:latin typeface="Roboto"/>
                <a:ea typeface="Roboto"/>
              </a:rPr>
              <a:t> es? </a:t>
            </a:r>
            <a:r>
              <a:rPr lang="en-US" sz="2800" dirty="0" err="1">
                <a:latin typeface="Roboto"/>
                <a:ea typeface="Roboto"/>
              </a:rPr>
              <a:t>Zum</a:t>
            </a:r>
            <a:r>
              <a:rPr lang="en-US" sz="2800" dirty="0">
                <a:latin typeface="Roboto"/>
                <a:ea typeface="Roboto"/>
              </a:rPr>
              <a:t> </a:t>
            </a:r>
            <a:r>
              <a:rPr lang="en-US" sz="2800" dirty="0" err="1">
                <a:latin typeface="Roboto"/>
                <a:ea typeface="Roboto"/>
              </a:rPr>
              <a:t>Beispiel</a:t>
            </a:r>
            <a:r>
              <a:rPr lang="en-US" sz="2800" dirty="0">
                <a:latin typeface="Roboto"/>
                <a:ea typeface="Roboto"/>
              </a:rPr>
              <a:t>?</a:t>
            </a: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dirty="0">
                <a:effectLst/>
                <a:latin typeface="+mj-lt"/>
                <a:ea typeface="Calibri" panose="020F0502020204030204" pitchFamily="34" charset="0"/>
              </a:rPr>
              <a:t>Nach dem Entwurf (noch kein Gesetz!) der KI-Verordnung (sog. AI-Act) würde gelten: Nutzer eines KI-Systems, das Bild-, Ton- oder Videoinhalte erzeugt oder manipuliert, die wirklichen Personen, Gegenständen, Orten oder anderen Einrichtungen oder Ereignissen merklich ähneln und einer Person fälschlicherweise als echt oder wahrhaftig erscheinen würden („Deepfake“), müssen offenlegen, dass die Inhalte künstlich erzeugt oder manipuliert wurden.</a:t>
            </a:r>
          </a:p>
          <a:p>
            <a:pPr marL="0" indent="0">
              <a:buNone/>
            </a:pPr>
            <a:r>
              <a:rPr lang="de-DE" sz="2000" dirty="0">
                <a:latin typeface="+mj-lt"/>
                <a:ea typeface="Calibri" panose="020F0502020204030204" pitchFamily="34" charset="0"/>
              </a:rPr>
              <a:t>Zum Beispiel: </a:t>
            </a:r>
            <a:r>
              <a:rPr lang="de-DE" sz="2000" dirty="0">
                <a:effectLst/>
                <a:latin typeface="+mj-lt"/>
                <a:ea typeface="Calibri" panose="020F0502020204030204" pitchFamily="34" charset="0"/>
              </a:rPr>
              <a:t>„AI </a:t>
            </a:r>
            <a:r>
              <a:rPr lang="de-DE" sz="2000" dirty="0" err="1">
                <a:effectLst/>
                <a:latin typeface="+mj-lt"/>
                <a:ea typeface="Calibri" panose="020F0502020204030204" pitchFamily="34" charset="0"/>
              </a:rPr>
              <a:t>by</a:t>
            </a:r>
            <a:r>
              <a:rPr lang="de-DE" sz="2000" dirty="0">
                <a:effectLst/>
                <a:latin typeface="+mj-lt"/>
                <a:ea typeface="Calibri" panose="020F0502020204030204" pitchFamily="34" charset="0"/>
              </a:rPr>
              <a:t> </a:t>
            </a:r>
            <a:r>
              <a:rPr lang="de-DE" sz="2000" dirty="0">
                <a:effectLst/>
                <a:latin typeface="+mj-lt"/>
                <a:ea typeface="Calibri" panose="020F0502020204030204" pitchFamily="34" charset="0"/>
                <a:hlinkClick r:id="rId2"/>
              </a:rPr>
              <a:t>Meena </a:t>
            </a:r>
            <a:r>
              <a:rPr lang="de-DE" sz="2000" dirty="0" err="1">
                <a:effectLst/>
                <a:latin typeface="+mj-lt"/>
                <a:ea typeface="Calibri" panose="020F0502020204030204" pitchFamily="34" charset="0"/>
                <a:hlinkClick r:id="rId2"/>
              </a:rPr>
              <a:t>Stavesand</a:t>
            </a:r>
            <a:r>
              <a:rPr lang="de-DE" sz="2000" dirty="0">
                <a:latin typeface="+mj-lt"/>
                <a:ea typeface="Calibri" panose="020F0502020204030204" pitchFamily="34" charset="0"/>
              </a:rPr>
              <a:t>“</a:t>
            </a:r>
            <a:endParaRPr lang="de-DE" sz="2000" dirty="0">
              <a:effectLst/>
              <a:latin typeface="+mj-lt"/>
              <a:ea typeface="Calibri" panose="020F0502020204030204" pitchFamily="34" charset="0"/>
            </a:endParaRPr>
          </a:p>
          <a:p>
            <a:r>
              <a:rPr lang="de-DE" sz="2000" dirty="0">
                <a:effectLst/>
                <a:latin typeface="+mj-lt"/>
                <a:ea typeface="Calibri" panose="020F0502020204030204" pitchFamily="34" charset="0"/>
              </a:rPr>
              <a:t>Text von </a:t>
            </a:r>
            <a:r>
              <a:rPr lang="de-DE" sz="2000" dirty="0">
                <a:latin typeface="+mj-lt"/>
                <a:ea typeface="Calibri" panose="020F0502020204030204" pitchFamily="34" charset="0"/>
              </a:rPr>
              <a:t>Meena </a:t>
            </a:r>
            <a:r>
              <a:rPr lang="de-DE" sz="2000" dirty="0" err="1">
                <a:latin typeface="+mj-lt"/>
                <a:ea typeface="Calibri" panose="020F0502020204030204" pitchFamily="34" charset="0"/>
              </a:rPr>
              <a:t>Stavesand</a:t>
            </a:r>
            <a:r>
              <a:rPr lang="de-DE" sz="2000" dirty="0">
                <a:effectLst/>
                <a:latin typeface="+mj-lt"/>
                <a:ea typeface="Calibri" panose="020F0502020204030204" pitchFamily="34" charset="0"/>
              </a:rPr>
              <a:t> und zusammengefügt über </a:t>
            </a:r>
            <a:r>
              <a:rPr lang="de-DE" sz="2000" dirty="0" err="1">
                <a:effectLst/>
                <a:latin typeface="+mj-lt"/>
                <a:ea typeface="Calibri" panose="020F0502020204030204" pitchFamily="34" charset="0"/>
              </a:rPr>
              <a:t>ChatGPT</a:t>
            </a:r>
            <a:r>
              <a:rPr lang="de-DE" sz="2000" dirty="0">
                <a:effectLst/>
                <a:latin typeface="+mj-lt"/>
                <a:ea typeface="Calibri" panose="020F0502020204030204" pitchFamily="34" charset="0"/>
              </a:rPr>
              <a:t> </a:t>
            </a:r>
          </a:p>
          <a:p>
            <a:r>
              <a:rPr lang="de-DE" sz="2000" dirty="0">
                <a:effectLst/>
                <a:latin typeface="+mj-lt"/>
                <a:ea typeface="Calibri" panose="020F0502020204030204" pitchFamily="34" charset="0"/>
              </a:rPr>
              <a:t>Bild erstellt mit: </a:t>
            </a:r>
            <a:r>
              <a:rPr lang="de-DE" sz="2000" u="sng" dirty="0">
                <a:solidFill>
                  <a:srgbClr val="0563C1"/>
                </a:solidFill>
                <a:effectLst/>
                <a:latin typeface="+mj-lt"/>
                <a:ea typeface="Calibri" panose="020F0502020204030204" pitchFamily="34" charset="0"/>
                <a:hlinkClick r:id="rId3"/>
              </a:rPr>
              <a:t>https://www.bluewillow.ai</a:t>
            </a:r>
            <a:endParaRPr lang="de-DE" sz="2000" dirty="0">
              <a:effectLst/>
              <a:latin typeface="+mj-lt"/>
              <a:ea typeface="Calibri" panose="020F0502020204030204" pitchFamily="34" charset="0"/>
            </a:endParaRPr>
          </a:p>
          <a:p>
            <a:r>
              <a:rPr lang="de-DE" sz="2000" dirty="0">
                <a:effectLst/>
                <a:latin typeface="+mj-lt"/>
                <a:ea typeface="Calibri" panose="020F0502020204030204" pitchFamily="34" charset="0"/>
              </a:rPr>
              <a:t>Sprache umgesetzt mit: </a:t>
            </a:r>
            <a:r>
              <a:rPr lang="de-DE" sz="2000" u="sng" dirty="0">
                <a:solidFill>
                  <a:srgbClr val="0563C1"/>
                </a:solidFill>
                <a:effectLst/>
                <a:latin typeface="+mj-lt"/>
                <a:ea typeface="Calibri" panose="020F0502020204030204" pitchFamily="34" charset="0"/>
                <a:hlinkClick r:id="rId4"/>
              </a:rPr>
              <a:t>https://beta.elevenlabs.io</a:t>
            </a:r>
            <a:endParaRPr lang="de-DE" sz="2000" dirty="0">
              <a:effectLst/>
              <a:latin typeface="+mj-lt"/>
              <a:ea typeface="Calibri" panose="020F0502020204030204" pitchFamily="34" charset="0"/>
            </a:endParaRPr>
          </a:p>
          <a:p>
            <a:r>
              <a:rPr lang="de-DE" sz="2000" dirty="0">
                <a:effectLst/>
                <a:latin typeface="+mj-lt"/>
                <a:ea typeface="Calibri" panose="020F0502020204030204" pitchFamily="34" charset="0"/>
              </a:rPr>
              <a:t>Alles zusammengefügt und generiert mit D-ID: </a:t>
            </a:r>
            <a:r>
              <a:rPr lang="de-DE" sz="2000" u="sng" dirty="0">
                <a:solidFill>
                  <a:srgbClr val="0563C1"/>
                </a:solidFill>
                <a:effectLst/>
                <a:latin typeface="+mj-lt"/>
                <a:ea typeface="Calibri" panose="020F0502020204030204" pitchFamily="34" charset="0"/>
                <a:hlinkClick r:id="rId5"/>
              </a:rPr>
              <a:t>https://studio.d-id.com/</a:t>
            </a:r>
            <a:endParaRPr lang="de-DE" sz="2000" dirty="0">
              <a:effectLst/>
              <a:latin typeface="+mj-lt"/>
              <a:ea typeface="Calibri" panose="020F0502020204030204" pitchFamily="34" charset="0"/>
            </a:endParaRPr>
          </a:p>
          <a:p>
            <a:pPr marL="0" indent="0" algn="l">
              <a:buNone/>
            </a:pPr>
            <a:endParaRPr lang="de-DE" sz="2000" b="0" i="0" u="none" strike="noStrike" baseline="0" dirty="0">
              <a:solidFill>
                <a:srgbClr val="000000"/>
              </a:solidFill>
              <a:latin typeface="+mj-lt"/>
            </a:endParaRPr>
          </a:p>
        </p:txBody>
      </p:sp>
    </p:spTree>
    <p:extLst>
      <p:ext uri="{BB962C8B-B14F-4D97-AF65-F5344CB8AC3E}">
        <p14:creationId xmlns:p14="http://schemas.microsoft.com/office/powerpoint/2010/main" val="2201571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3AEAE-45B6-C036-8CDF-D75684E45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CF819-1016-76AD-B2CA-D1FDA7CA589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225C04EC-5D3F-1367-1978-62774A79D95E}"/>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A7F65ABE-B575-BEBA-2E28-86BE792546B4}"/>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533D922E-B2BB-3F7A-F860-279A616E88D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BB31668-BE5E-E382-E0B7-1321121E4635}"/>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Rechte von dritten Urhebern an KI-generierten Inhalten</a:t>
            </a:r>
          </a:p>
          <a:p>
            <a:pPr marL="0" indent="0">
              <a:buNone/>
            </a:pPr>
            <a:endParaRPr lang="de-DE" sz="2000" dirty="0">
              <a:solidFill>
                <a:srgbClr val="000000"/>
              </a:solidFill>
            </a:endParaRPr>
          </a:p>
          <a:p>
            <a:pPr>
              <a:buFontTx/>
              <a:buChar char="-"/>
            </a:pPr>
            <a:r>
              <a:rPr lang="de-DE" sz="2000" u="none" strike="noStrike" baseline="0" dirty="0">
                <a:solidFill>
                  <a:srgbClr val="000000"/>
                </a:solidFill>
                <a:latin typeface="Roboto" panose="02000000000000000000" pitchFamily="2" charset="0"/>
              </a:rPr>
              <a:t>Vorbestehenden Text zusammenfassen </a:t>
            </a:r>
          </a:p>
          <a:p>
            <a:pPr lvl="1">
              <a:buFontTx/>
              <a:buChar char="-"/>
            </a:pPr>
            <a:r>
              <a:rPr lang="de-DE" sz="2000" u="none" strike="noStrike" baseline="0" dirty="0">
                <a:solidFill>
                  <a:srgbClr val="000000"/>
                </a:solidFill>
                <a:latin typeface="Roboto" panose="02000000000000000000" pitchFamily="2" charset="0"/>
              </a:rPr>
              <a:t>Zusammenfassung oder Verkürzung von Sprachwerken, kann eine Bearbeitung bzw. Umgestaltung sein, deren Verwendung zustimmungspflichtig ist</a:t>
            </a:r>
          </a:p>
          <a:p>
            <a:pPr lvl="1">
              <a:buFontTx/>
              <a:buChar char="-"/>
            </a:pPr>
            <a:r>
              <a:rPr lang="de-DE" sz="2000" u="none" strike="noStrike" baseline="0" dirty="0">
                <a:solidFill>
                  <a:srgbClr val="000000"/>
                </a:solidFill>
                <a:latin typeface="Roboto" panose="02000000000000000000" pitchFamily="2" charset="0"/>
              </a:rPr>
              <a:t>Entscheidend ist hierbei, ob eigenschöpferische Gehalt der Vorlage übernommen wird, wie wesentliche und prägende Formulierungen und Satzteile des Originalwerkes, BGH, Urt. v. 1. 12. 2010 -I ZR 12/08–Perlentaucher</a:t>
            </a:r>
          </a:p>
          <a:p>
            <a:pPr lvl="1">
              <a:buFontTx/>
              <a:buChar char="-"/>
            </a:pPr>
            <a:r>
              <a:rPr lang="de-DE" sz="2000" u="none" strike="noStrike" baseline="0" dirty="0">
                <a:solidFill>
                  <a:srgbClr val="000000"/>
                </a:solidFill>
                <a:latin typeface="Roboto" panose="02000000000000000000" pitchFamily="2" charset="0"/>
              </a:rPr>
              <a:t>Übernahme liegt nicht vor, wenn Zusammenfassung neu und autonom von der KI formuliert wird</a:t>
            </a: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7B7076D1-FA09-2B73-74A8-2AC0F66D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37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F01F-A784-C4BD-4966-5B199CD5D3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E7357-AE00-1809-90BA-30CC5CF197E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CFF19B64-B4AE-D170-C62F-21E5A8B8755E}"/>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CA5BFEFE-7EAF-7C6D-7236-100BC36CCFDC}"/>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EE2CB9E3-3624-9290-A5D4-FAA454027B1B}"/>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38530141-5EBE-57A3-A394-5C1415DE9E82}"/>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Rechte von dritten Urhebern an KI-generierten Inhalten</a:t>
            </a:r>
          </a:p>
          <a:p>
            <a:pPr marL="0" indent="0">
              <a:buNone/>
            </a:pPr>
            <a:endParaRPr lang="de-DE" sz="2000" dirty="0">
              <a:solidFill>
                <a:srgbClr val="000000"/>
              </a:solidFill>
            </a:endParaRPr>
          </a:p>
          <a:p>
            <a:pPr>
              <a:buFontTx/>
              <a:buChar char="-"/>
            </a:pPr>
            <a:r>
              <a:rPr lang="de-DE" sz="2000" u="none" strike="noStrike" baseline="0" dirty="0">
                <a:solidFill>
                  <a:srgbClr val="000000"/>
                </a:solidFill>
                <a:latin typeface="Roboto" panose="02000000000000000000" pitchFamily="2" charset="0"/>
              </a:rPr>
              <a:t>Fachtexte erstellen</a:t>
            </a:r>
          </a:p>
          <a:p>
            <a:pPr lvl="1">
              <a:buFontTx/>
              <a:buChar char="-"/>
            </a:pPr>
            <a:r>
              <a:rPr lang="de-DE" sz="2000" u="none" strike="noStrike" baseline="0" dirty="0">
                <a:solidFill>
                  <a:srgbClr val="000000"/>
                </a:solidFill>
                <a:latin typeface="Roboto" panose="02000000000000000000" pitchFamily="2" charset="0"/>
              </a:rPr>
              <a:t>Wissenschaftliche Werke sind grundsätzlich schutzfähig, §2 Abs. 1 UrhG, §2 Abs. 1 Nr. 7 UrhG</a:t>
            </a:r>
          </a:p>
          <a:p>
            <a:pPr lvl="1">
              <a:buFontTx/>
              <a:buChar char="-"/>
            </a:pPr>
            <a:r>
              <a:rPr lang="de-DE" sz="2000" u="none" strike="noStrike" baseline="0" dirty="0">
                <a:solidFill>
                  <a:srgbClr val="000000"/>
                </a:solidFill>
                <a:latin typeface="Roboto" panose="02000000000000000000" pitchFamily="2" charset="0"/>
              </a:rPr>
              <a:t>Aber wissenschaftliche Entdeckungen, Theorien und Ideen sind zur Vermeidung einer Monopolisierung dem Urheberrechtsschutz grundsätzlich entzogen, Art. 5 Abs. 3 GG </a:t>
            </a:r>
          </a:p>
          <a:p>
            <a:pPr lvl="1">
              <a:buFontTx/>
              <a:buChar char="-"/>
            </a:pPr>
            <a:r>
              <a:rPr lang="de-DE" sz="2000" u="none" strike="noStrike" baseline="0" dirty="0">
                <a:solidFill>
                  <a:srgbClr val="000000"/>
                </a:solidFill>
                <a:latin typeface="Roboto" panose="02000000000000000000" pitchFamily="2" charset="0"/>
              </a:rPr>
              <a:t>Aufgrund geringen Gestaltungsspielraums durch Vorgabe des Forschungsgegenstands und der Fachsprache häufig nur 1:1Übernahme geschützt, LG Köln, Urt. v. 1.9.1999 -28 O 161/99 –MC-Klausuren</a:t>
            </a:r>
          </a:p>
          <a:p>
            <a:pPr lvl="1">
              <a:buFontTx/>
              <a:buChar char="-"/>
            </a:pPr>
            <a:r>
              <a:rPr lang="de-DE" sz="2000" u="none" strike="noStrike" baseline="0" dirty="0">
                <a:solidFill>
                  <a:srgbClr val="000000"/>
                </a:solidFill>
                <a:latin typeface="Roboto" panose="02000000000000000000" pitchFamily="2" charset="0"/>
              </a:rPr>
              <a:t>Bei Texten, deren Inhalt wesentlich durch die in ihnen erhaltenen Informationen bestimmt wird, kann schöpferische Geist des Verfassers nicht in origineller Weise zum Ausdruck kommen, EuGH, Urt. v. 29.7.2019 –C-469/17 –Afghanistan Papiere</a:t>
            </a:r>
          </a:p>
        </p:txBody>
      </p:sp>
      <p:pic>
        <p:nvPicPr>
          <p:cNvPr id="4" name="Picture 2" descr="Creative-Commons-Lizenzen">
            <a:extLst>
              <a:ext uri="{FF2B5EF4-FFF2-40B4-BE49-F238E27FC236}">
                <a16:creationId xmlns:a16="http://schemas.microsoft.com/office/drawing/2014/main" id="{88F62490-5ECE-EF77-052C-DB116DF3D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477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FB8E-5F10-FC0B-BBBD-0D4F5013F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159F1-E210-3191-AAAA-2EC3249B532D}"/>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EE6BE2EE-0E07-530E-90D5-4486DE55B3CB}"/>
              </a:ext>
            </a:extLst>
          </p:cNvPr>
          <p:cNvSpPr>
            <a:spLocks noGrp="1"/>
          </p:cNvSpPr>
          <p:nvPr>
            <p:ph type="ftr" sz="quarter" idx="11"/>
          </p:nvPr>
        </p:nvSpPr>
        <p:spPr>
          <a:xfrm>
            <a:off x="4038599" y="6356350"/>
            <a:ext cx="4883331" cy="365125"/>
          </a:xfrm>
        </p:spPr>
        <p:txBody>
          <a:bodyPr/>
          <a:lstStyle/>
          <a:p>
            <a:r>
              <a:rPr lang="de-DE" dirty="0"/>
              <a:t>Dr. Janine Horn </a:t>
            </a:r>
          </a:p>
        </p:txBody>
      </p:sp>
      <p:sp>
        <p:nvSpPr>
          <p:cNvPr id="6" name="Slide Number Placeholder 5">
            <a:extLst>
              <a:ext uri="{FF2B5EF4-FFF2-40B4-BE49-F238E27FC236}">
                <a16:creationId xmlns:a16="http://schemas.microsoft.com/office/drawing/2014/main" id="{8A4A05A9-8B1A-87CA-912D-285B98872086}"/>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E753D88F-918E-4A7A-191D-3EE497726550}"/>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2BAD223D-249F-B796-1DC9-27F9488428C4}"/>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Rechte von dritten Urhebern an KI-generierten Inhalten</a:t>
            </a:r>
          </a:p>
          <a:p>
            <a:pPr marL="0" indent="0">
              <a:buNone/>
            </a:pPr>
            <a:endParaRPr lang="de-DE" sz="2000" dirty="0">
              <a:solidFill>
                <a:srgbClr val="000000"/>
              </a:solidFill>
            </a:endParaRPr>
          </a:p>
          <a:p>
            <a:pPr>
              <a:buFontTx/>
              <a:buChar char="-"/>
            </a:pPr>
            <a:r>
              <a:rPr lang="de-DE" sz="2000" u="none" strike="noStrike" baseline="0" dirty="0">
                <a:solidFill>
                  <a:srgbClr val="000000"/>
                </a:solidFill>
                <a:latin typeface="Roboto" panose="02000000000000000000" pitchFamily="2" charset="0"/>
              </a:rPr>
              <a:t>Fachtexte erstellen</a:t>
            </a:r>
          </a:p>
          <a:p>
            <a:pPr lvl="1">
              <a:buFontTx/>
              <a:buChar char="-"/>
            </a:pPr>
            <a:r>
              <a:rPr lang="de-DE" sz="2000" u="none" strike="noStrike" baseline="0" dirty="0">
                <a:solidFill>
                  <a:srgbClr val="000000"/>
                </a:solidFill>
                <a:latin typeface="Roboto" panose="02000000000000000000" pitchFamily="2" charset="0"/>
              </a:rPr>
              <a:t>Übernahme liegt nicht vor, wenn Fachtext nicht aus Textbausteinen oder Satzfragmenten vorbestehender Fachtexte zusammengesetzt wird, sondern neu und autonom von der KI formuliert wird</a:t>
            </a:r>
            <a:endParaRPr lang="de-DE" sz="2000" dirty="0">
              <a:solidFill>
                <a:srgbClr val="000000"/>
              </a:solidFill>
            </a:endParaRPr>
          </a:p>
        </p:txBody>
      </p:sp>
      <p:pic>
        <p:nvPicPr>
          <p:cNvPr id="4" name="Picture 2" descr="Creative-Commons-Lizenzen">
            <a:extLst>
              <a:ext uri="{FF2B5EF4-FFF2-40B4-BE49-F238E27FC236}">
                <a16:creationId xmlns:a16="http://schemas.microsoft.com/office/drawing/2014/main" id="{586CCF30-640E-9A7A-7E7E-B3C9A387E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355" y="6407820"/>
            <a:ext cx="565330" cy="3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492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DDB7A-4166-C909-0D52-6873A2F78BD0}"/>
              </a:ext>
            </a:extLst>
          </p:cNvPr>
          <p:cNvSpPr>
            <a:spLocks noGrp="1"/>
          </p:cNvSpPr>
          <p:nvPr>
            <p:ph type="title"/>
          </p:nvPr>
        </p:nvSpPr>
        <p:spPr/>
        <p:txBody>
          <a:bodyPr>
            <a:normAutofit/>
          </a:bodyPr>
          <a:lstStyle/>
          <a:p>
            <a:pPr algn="ctr"/>
            <a:r>
              <a:rPr lang="de-DE" sz="2800" dirty="0"/>
              <a:t>Urheberrecht: Haftung</a:t>
            </a:r>
          </a:p>
        </p:txBody>
      </p:sp>
      <p:sp>
        <p:nvSpPr>
          <p:cNvPr id="3" name="Inhaltsplatzhalter 2">
            <a:extLst>
              <a:ext uri="{FF2B5EF4-FFF2-40B4-BE49-F238E27FC236}">
                <a16:creationId xmlns:a16="http://schemas.microsoft.com/office/drawing/2014/main" id="{1F4E771A-BF14-A879-C06A-908B9701ED10}"/>
              </a:ext>
            </a:extLst>
          </p:cNvPr>
          <p:cNvSpPr>
            <a:spLocks noGrp="1"/>
          </p:cNvSpPr>
          <p:nvPr>
            <p:ph idx="1"/>
          </p:nvPr>
        </p:nvSpPr>
        <p:spPr>
          <a:xfrm>
            <a:off x="838200" y="1825625"/>
            <a:ext cx="10515600" cy="4351338"/>
          </a:xfrm>
        </p:spPr>
        <p:txBody>
          <a:bodyPr>
            <a:normAutofit/>
          </a:bodyPr>
          <a:lstStyle/>
          <a:p>
            <a:pPr>
              <a:lnSpc>
                <a:spcPct val="100000"/>
              </a:lnSpc>
              <a:spcAft>
                <a:spcPts val="600"/>
              </a:spcAft>
              <a:buFont typeface="Wingdings" pitchFamily="2" charset="2"/>
              <a:buChar char="§"/>
            </a:pPr>
            <a:r>
              <a:rPr lang="de-DE" sz="2000" dirty="0"/>
              <a:t>Für die Inhalte von KI-Output haftet die Person/Einrichtung, die die Inhalte nutzt und veröffentlicht – auch wenn diese möglicherweise geschützte Bestandteile Dritter enthalten. In Betracht kommen </a:t>
            </a:r>
            <a:r>
              <a:rPr lang="de-DE" sz="2000" b="1" dirty="0"/>
              <a:t>Unterlassungs- und Schadensersatzansprüche</a:t>
            </a:r>
            <a:r>
              <a:rPr lang="de-DE" sz="2000" dirty="0"/>
              <a:t>.</a:t>
            </a:r>
          </a:p>
          <a:p>
            <a:pPr>
              <a:lnSpc>
                <a:spcPct val="100000"/>
              </a:lnSpc>
              <a:spcAft>
                <a:spcPts val="600"/>
              </a:spcAft>
              <a:buFont typeface="Wingdings" pitchFamily="2" charset="2"/>
              <a:buChar char="§"/>
            </a:pPr>
            <a:r>
              <a:rPr lang="de-DE" sz="2000" dirty="0"/>
              <a:t>Bsp.: Prof. A veröffentlicht Vorlesungsfolien, die er/sie auch mittels KI-Output gestaltet hat. Der verwendete KI-Output enthält geschützte Bildbestandteile Dritter, was A nicht bewusst war. </a:t>
            </a:r>
          </a:p>
          <a:p>
            <a:pPr marL="457200" lvl="1" indent="0">
              <a:lnSpc>
                <a:spcPct val="100000"/>
              </a:lnSpc>
              <a:spcBef>
                <a:spcPts val="1000"/>
              </a:spcBef>
              <a:spcAft>
                <a:spcPts val="600"/>
              </a:spcAft>
              <a:buNone/>
            </a:pPr>
            <a:r>
              <a:rPr lang="de-DE" sz="2000" dirty="0"/>
              <a:t>a) auf eigener Website: Prof. A haftet.</a:t>
            </a:r>
          </a:p>
          <a:p>
            <a:pPr marL="457200" lvl="1" indent="0">
              <a:lnSpc>
                <a:spcPct val="100000"/>
              </a:lnSpc>
              <a:spcBef>
                <a:spcPts val="1000"/>
              </a:spcBef>
              <a:spcAft>
                <a:spcPts val="600"/>
              </a:spcAft>
              <a:buNone/>
            </a:pPr>
            <a:r>
              <a:rPr lang="de-DE" sz="2000" dirty="0"/>
              <a:t>b) auf Hochschulwebsite: HS haftet im Außenverhältnis, ggf. Regress bei Prof. A.</a:t>
            </a:r>
          </a:p>
        </p:txBody>
      </p:sp>
      <p:sp>
        <p:nvSpPr>
          <p:cNvPr id="4" name="Datumsplatzhalter 3">
            <a:extLst>
              <a:ext uri="{FF2B5EF4-FFF2-40B4-BE49-F238E27FC236}">
                <a16:creationId xmlns:a16="http://schemas.microsoft.com/office/drawing/2014/main" id="{AC1F35B0-22CE-3FA4-754D-BDC4487DCADE}"/>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CD8BB90E-FC34-EFD0-CE90-FD1E1D6E9631}"/>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AC19EFD5-4A13-0EC2-D409-A965DDA32C62}"/>
              </a:ext>
            </a:extLst>
          </p:cNvPr>
          <p:cNvSpPr>
            <a:spLocks noGrp="1"/>
          </p:cNvSpPr>
          <p:nvPr>
            <p:ph type="sldNum" sz="quarter" idx="12"/>
          </p:nvPr>
        </p:nvSpPr>
        <p:spPr/>
        <p:txBody>
          <a:bodyPr/>
          <a:lstStyle/>
          <a:p>
            <a:fld id="{08C289C5-7785-AF45-8982-03E552BBE034}" type="slidenum">
              <a:rPr lang="de-DE" smtClean="0"/>
              <a:t>73</a:t>
            </a:fld>
            <a:endParaRPr lang="de-DE"/>
          </a:p>
        </p:txBody>
      </p:sp>
    </p:spTree>
    <p:extLst>
      <p:ext uri="{BB962C8B-B14F-4D97-AF65-F5344CB8AC3E}">
        <p14:creationId xmlns:p14="http://schemas.microsoft.com/office/powerpoint/2010/main" val="2211779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A7F71-4DC8-9AD0-73AD-1A520E3FE1F6}"/>
              </a:ext>
            </a:extLst>
          </p:cNvPr>
          <p:cNvSpPr>
            <a:spLocks noGrp="1"/>
          </p:cNvSpPr>
          <p:nvPr>
            <p:ph type="title"/>
          </p:nvPr>
        </p:nvSpPr>
        <p:spPr>
          <a:xfrm>
            <a:off x="838200" y="365125"/>
            <a:ext cx="10610088" cy="1325563"/>
          </a:xfrm>
        </p:spPr>
        <p:txBody>
          <a:bodyPr>
            <a:normAutofit/>
          </a:bodyPr>
          <a:lstStyle/>
          <a:p>
            <a:pPr algn="ctr"/>
            <a:r>
              <a:rPr lang="de-DE" sz="2800" dirty="0"/>
              <a:t>Haftungsübernahme/-freistellung</a:t>
            </a:r>
          </a:p>
        </p:txBody>
      </p:sp>
      <p:sp>
        <p:nvSpPr>
          <p:cNvPr id="3" name="Inhaltsplatzhalter 2">
            <a:extLst>
              <a:ext uri="{FF2B5EF4-FFF2-40B4-BE49-F238E27FC236}">
                <a16:creationId xmlns:a16="http://schemas.microsoft.com/office/drawing/2014/main" id="{C43C60E9-4E29-9F28-E0AC-76CC804181B3}"/>
              </a:ext>
            </a:extLst>
          </p:cNvPr>
          <p:cNvSpPr>
            <a:spLocks noGrp="1"/>
          </p:cNvSpPr>
          <p:nvPr>
            <p:ph idx="1"/>
          </p:nvPr>
        </p:nvSpPr>
        <p:spPr/>
        <p:txBody>
          <a:bodyPr>
            <a:noAutofit/>
          </a:bodyPr>
          <a:lstStyle/>
          <a:p>
            <a:pPr marL="0" indent="0">
              <a:buNone/>
            </a:pP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endParaRPr lang="de-DE" sz="1200" dirty="0"/>
          </a:p>
          <a:p>
            <a:pPr marL="0" indent="0">
              <a:buNone/>
            </a:pPr>
            <a:endParaRPr lang="de-DE" sz="1200" dirty="0"/>
          </a:p>
          <a:p>
            <a:pPr marL="0" indent="0">
              <a:buNone/>
            </a:pP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r>
              <a:rPr lang="de-DE" sz="1200" dirty="0"/>
              <a:t/>
            </a:r>
            <a:br>
              <a:rPr lang="de-DE" sz="1200" dirty="0"/>
            </a:br>
            <a:endParaRPr lang="de-DE" sz="1200" dirty="0"/>
          </a:p>
          <a:p>
            <a:pPr marL="0" indent="0">
              <a:buNone/>
            </a:pPr>
            <a:r>
              <a:rPr lang="de-DE" sz="1200" dirty="0"/>
              <a:t>Quelle: </a:t>
            </a:r>
            <a:br>
              <a:rPr lang="de-DE" sz="1200" dirty="0"/>
            </a:br>
            <a:r>
              <a:rPr lang="de-DE" sz="1200" dirty="0">
                <a:hlinkClick r:id="rId2"/>
              </a:rPr>
              <a:t>https://neuroflash.com/de/blog/openai-copyright-shield/</a:t>
            </a:r>
            <a:r>
              <a:rPr lang="de-DE" sz="1200" dirty="0"/>
              <a:t/>
            </a:r>
            <a:br>
              <a:rPr lang="de-DE" sz="1200" dirty="0"/>
            </a:br>
            <a:r>
              <a:rPr lang="de-DE" sz="1200" dirty="0"/>
              <a:t>(20.11.2023)</a:t>
            </a:r>
          </a:p>
          <a:p>
            <a:pPr marL="0" indent="0">
              <a:buNone/>
            </a:pPr>
            <a:r>
              <a:rPr lang="de-DE" sz="1200" dirty="0"/>
              <a:t> </a:t>
            </a:r>
          </a:p>
        </p:txBody>
      </p:sp>
      <p:sp>
        <p:nvSpPr>
          <p:cNvPr id="4" name="Datumsplatzhalter 3">
            <a:extLst>
              <a:ext uri="{FF2B5EF4-FFF2-40B4-BE49-F238E27FC236}">
                <a16:creationId xmlns:a16="http://schemas.microsoft.com/office/drawing/2014/main" id="{B1A06888-C79B-7726-CBA2-9CD85013F829}"/>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064F9121-A2BD-55D1-6A77-274A9EBF434B}"/>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38A1708E-7B87-BE5B-991D-1818AE895517}"/>
              </a:ext>
            </a:extLst>
          </p:cNvPr>
          <p:cNvSpPr>
            <a:spLocks noGrp="1"/>
          </p:cNvSpPr>
          <p:nvPr>
            <p:ph type="sldNum" sz="quarter" idx="12"/>
          </p:nvPr>
        </p:nvSpPr>
        <p:spPr/>
        <p:txBody>
          <a:bodyPr/>
          <a:lstStyle/>
          <a:p>
            <a:fld id="{08C289C5-7785-AF45-8982-03E552BBE034}" type="slidenum">
              <a:rPr lang="de-DE" smtClean="0"/>
              <a:t>74</a:t>
            </a:fld>
            <a:endParaRPr lang="de-DE"/>
          </a:p>
        </p:txBody>
      </p:sp>
      <p:pic>
        <p:nvPicPr>
          <p:cNvPr id="8" name="Grafik 7">
            <a:extLst>
              <a:ext uri="{FF2B5EF4-FFF2-40B4-BE49-F238E27FC236}">
                <a16:creationId xmlns:a16="http://schemas.microsoft.com/office/drawing/2014/main" id="{D21A384B-BB9C-2AEF-8E35-D701AC6B3205}"/>
              </a:ext>
            </a:extLst>
          </p:cNvPr>
          <p:cNvPicPr>
            <a:picLocks noChangeAspect="1"/>
          </p:cNvPicPr>
          <p:nvPr/>
        </p:nvPicPr>
        <p:blipFill>
          <a:blip r:embed="rId3"/>
          <a:stretch>
            <a:fillRect/>
          </a:stretch>
        </p:blipFill>
        <p:spPr>
          <a:xfrm>
            <a:off x="4596384" y="4330534"/>
            <a:ext cx="6656324" cy="1830015"/>
          </a:xfrm>
          <a:prstGeom prst="rect">
            <a:avLst/>
          </a:prstGeom>
          <a:ln>
            <a:solidFill>
              <a:schemeClr val="tx1"/>
            </a:solidFill>
          </a:ln>
        </p:spPr>
      </p:pic>
      <p:pic>
        <p:nvPicPr>
          <p:cNvPr id="9" name="Grafik 8">
            <a:extLst>
              <a:ext uri="{FF2B5EF4-FFF2-40B4-BE49-F238E27FC236}">
                <a16:creationId xmlns:a16="http://schemas.microsoft.com/office/drawing/2014/main" id="{E956BE31-5668-C87C-C65C-EEE944D93ADF}"/>
              </a:ext>
            </a:extLst>
          </p:cNvPr>
          <p:cNvPicPr>
            <a:picLocks noChangeAspect="1"/>
          </p:cNvPicPr>
          <p:nvPr/>
        </p:nvPicPr>
        <p:blipFill>
          <a:blip r:embed="rId4"/>
          <a:stretch>
            <a:fillRect/>
          </a:stretch>
        </p:blipFill>
        <p:spPr>
          <a:xfrm>
            <a:off x="838200" y="1829539"/>
            <a:ext cx="6883400" cy="2413000"/>
          </a:xfrm>
          <a:prstGeom prst="rect">
            <a:avLst/>
          </a:prstGeom>
          <a:ln>
            <a:solidFill>
              <a:schemeClr val="tx1"/>
            </a:solidFill>
          </a:ln>
        </p:spPr>
      </p:pic>
      <p:sp>
        <p:nvSpPr>
          <p:cNvPr id="10" name="Textfeld 9">
            <a:extLst>
              <a:ext uri="{FF2B5EF4-FFF2-40B4-BE49-F238E27FC236}">
                <a16:creationId xmlns:a16="http://schemas.microsoft.com/office/drawing/2014/main" id="{AF1690DE-ACFE-199C-73A0-18507A865126}"/>
              </a:ext>
            </a:extLst>
          </p:cNvPr>
          <p:cNvSpPr txBox="1"/>
          <p:nvPr/>
        </p:nvSpPr>
        <p:spPr>
          <a:xfrm>
            <a:off x="7741920" y="1825625"/>
            <a:ext cx="3291332" cy="2369880"/>
          </a:xfrm>
          <a:prstGeom prst="rect">
            <a:avLst/>
          </a:prstGeom>
          <a:noFill/>
        </p:spPr>
        <p:txBody>
          <a:bodyPr wrap="square" rtlCol="0">
            <a:spAutoFit/>
          </a:bodyPr>
          <a:lstStyle/>
          <a:p>
            <a:r>
              <a:rPr lang="de-DE" sz="1200" dirty="0"/>
              <a:t>Beispiel OpenAI</a:t>
            </a:r>
            <a:br>
              <a:rPr lang="de-DE" sz="1200" dirty="0"/>
            </a:br>
            <a:r>
              <a:rPr lang="de-DE" sz="3200" dirty="0"/>
              <a:t>OpenAI Copyright Shield</a:t>
            </a:r>
            <a:endParaRPr lang="de-DE" sz="1200" dirty="0"/>
          </a:p>
          <a:p>
            <a:endParaRPr lang="de-DE" sz="1200" dirty="0"/>
          </a:p>
          <a:p>
            <a:endParaRPr lang="de-DE" sz="1200" dirty="0"/>
          </a:p>
          <a:p>
            <a:endParaRPr lang="de-DE" sz="1200" dirty="0"/>
          </a:p>
          <a:p>
            <a:endParaRPr lang="de-DE" sz="1200" dirty="0"/>
          </a:p>
          <a:p>
            <a:r>
              <a:rPr lang="de-DE" sz="1200" dirty="0"/>
              <a:t>Quelle: </a:t>
            </a:r>
            <a:br>
              <a:rPr lang="de-DE" sz="1200" dirty="0"/>
            </a:br>
            <a:r>
              <a:rPr lang="de-DE" sz="1200" dirty="0">
                <a:hlinkClick r:id="rId5"/>
              </a:rPr>
              <a:t>https://openai.com/policies/service-terms</a:t>
            </a:r>
            <a:r>
              <a:rPr lang="de-DE" sz="1200" dirty="0"/>
              <a:t> </a:t>
            </a:r>
          </a:p>
        </p:txBody>
      </p:sp>
      <p:sp>
        <p:nvSpPr>
          <p:cNvPr id="12" name="Textfeld 11">
            <a:extLst>
              <a:ext uri="{FF2B5EF4-FFF2-40B4-BE49-F238E27FC236}">
                <a16:creationId xmlns:a16="http://schemas.microsoft.com/office/drawing/2014/main" id="{56799E4F-F821-5E25-EF6F-1CD2E6C45BC2}"/>
              </a:ext>
            </a:extLst>
          </p:cNvPr>
          <p:cNvSpPr txBox="1"/>
          <p:nvPr/>
        </p:nvSpPr>
        <p:spPr>
          <a:xfrm rot="1436283">
            <a:off x="10266632" y="1498379"/>
            <a:ext cx="1004941" cy="523220"/>
          </a:xfrm>
          <a:prstGeom prst="rect">
            <a:avLst/>
          </a:prstGeom>
          <a:noFill/>
        </p:spPr>
        <p:txBody>
          <a:bodyPr wrap="square" rtlCol="0">
            <a:spAutoFit/>
          </a:bodyPr>
          <a:lstStyle/>
          <a:p>
            <a:r>
              <a:rPr lang="de-DE" sz="2800" dirty="0">
                <a:highlight>
                  <a:srgbClr val="FFFF00"/>
                </a:highlight>
              </a:rPr>
              <a:t>Neu!</a:t>
            </a:r>
          </a:p>
        </p:txBody>
      </p:sp>
    </p:spTree>
    <p:extLst>
      <p:ext uri="{BB962C8B-B14F-4D97-AF65-F5344CB8AC3E}">
        <p14:creationId xmlns:p14="http://schemas.microsoft.com/office/powerpoint/2010/main" val="71798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i="0" u="none" strike="noStrike" baseline="0" dirty="0">
                <a:solidFill>
                  <a:srgbClr val="000000"/>
                </a:solidFill>
                <a:latin typeface="Roboto" panose="02000000000000000000" pitchFamily="2" charset="0"/>
              </a:rPr>
              <a:t>Weiterverwendung des Outputs, eine urheberrechtliche Grauzone</a:t>
            </a:r>
          </a:p>
          <a:p>
            <a:pPr marL="0" indent="0">
              <a:buNone/>
            </a:pPr>
            <a:endParaRPr lang="de-DE" sz="2000" b="1" i="0" u="none" strike="noStrike" baseline="0" dirty="0">
              <a:solidFill>
                <a:srgbClr val="000000"/>
              </a:solidFill>
              <a:latin typeface="Roboto" panose="02000000000000000000" pitchFamily="2" charset="0"/>
            </a:endParaRPr>
          </a:p>
          <a:p>
            <a:pPr marL="0" indent="0">
              <a:buNone/>
            </a:pPr>
            <a:r>
              <a:rPr lang="de-DE" sz="2000" b="1" dirty="0">
                <a:solidFill>
                  <a:srgbClr val="000000"/>
                </a:solidFill>
              </a:rPr>
              <a:t>Pastiche?</a:t>
            </a:r>
          </a:p>
          <a:p>
            <a:pPr marL="0" indent="0">
              <a:buNone/>
            </a:pPr>
            <a:r>
              <a:rPr lang="de-DE" sz="2000" i="0" u="none" strike="noStrike" baseline="0" dirty="0">
                <a:solidFill>
                  <a:srgbClr val="000000"/>
                </a:solidFill>
                <a:latin typeface="Roboto" panose="02000000000000000000" pitchFamily="2" charset="0"/>
              </a:rPr>
              <a:t>Auch wenn der Begriff des "Pastiche" noch keine klaren Konturen besitzt, geht es im Ergebnis um "eine Auseinandersetzung mit einem vorbestehenden Werk, das erkennbar ist, aber nicht bloß zur weiteren Verwertung kopiert wird". In den Worten der Gesetzesbegründung: "Anders als bei Parodie und Karikatur, die eine humoristische oder verspottende Komponente erfordern, kann diese beim Pastiche auch einen Ausdruck der Wertschätzung oder Ehrerbietung für das Original enthalten, etwa als Hommage." Dies dürfte zu weiteren offenen und von den Gerichten zu klärenden Auslegungsfragen führen</a:t>
            </a:r>
            <a:r>
              <a:rPr lang="de-DE" sz="2000" dirty="0">
                <a:solidFill>
                  <a:srgbClr val="000000"/>
                </a:solidFill>
              </a:rPr>
              <a:t>.</a:t>
            </a:r>
            <a:r>
              <a:rPr lang="de-DE" sz="2000" i="0" u="none" strike="noStrike" baseline="0" dirty="0">
                <a:solidFill>
                  <a:srgbClr val="000000"/>
                </a:solidFill>
                <a:latin typeface="Roboto" panose="02000000000000000000" pitchFamily="2" charset="0"/>
              </a:rPr>
              <a:t> </a:t>
            </a:r>
          </a:p>
          <a:p>
            <a:pPr marL="0" indent="0">
              <a:buNone/>
            </a:pPr>
            <a:r>
              <a:rPr lang="de-DE" sz="2000" i="0" u="none" strike="noStrike" baseline="0" dirty="0">
                <a:solidFill>
                  <a:srgbClr val="000000"/>
                </a:solidFill>
                <a:latin typeface="Roboto" panose="02000000000000000000" pitchFamily="2" charset="0"/>
              </a:rPr>
              <a:t>Eine ausführliche Darstellung dazu findet sich bei </a:t>
            </a:r>
            <a:r>
              <a:rPr lang="de-DE" sz="2000" i="0" u="none" strike="noStrike" baseline="0" dirty="0">
                <a:solidFill>
                  <a:srgbClr val="000000"/>
                </a:solidFill>
                <a:latin typeface="Roboto" panose="02000000000000000000" pitchFamily="2" charset="0"/>
                <a:hlinkClick r:id="rId2"/>
              </a:rPr>
              <a:t>Kreutzer, Gutachten "Der Pastiche im Urheberrecht"</a:t>
            </a:r>
            <a:endParaRPr lang="de-DE" sz="2000" i="0" u="none" strike="noStrike" baseline="0" dirty="0">
              <a:solidFill>
                <a:srgbClr val="000000"/>
              </a:solidFill>
              <a:latin typeface="Roboto" panose="02000000000000000000" pitchFamily="2" charset="0"/>
            </a:endParaRPr>
          </a:p>
          <a:p>
            <a:pPr marL="0" indent="0">
              <a:buNone/>
            </a:pPr>
            <a:r>
              <a:rPr lang="de-DE" sz="2000" i="0" u="none" strike="noStrike" baseline="0" dirty="0">
                <a:solidFill>
                  <a:srgbClr val="000000"/>
                </a:solidFill>
                <a:latin typeface="Roboto" panose="02000000000000000000" pitchFamily="2" charset="0"/>
              </a:rPr>
              <a:t>..</a:t>
            </a:r>
          </a:p>
          <a:p>
            <a:pPr marL="0" indent="0">
              <a:buNone/>
            </a:pPr>
            <a:endParaRPr lang="de-DE" sz="2000" b="1"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3718253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a:t>§ 51a UrhG: Karikatur, Parodie und Pastiche</a:t>
            </a:r>
          </a:p>
          <a:p>
            <a:pPr marL="0" indent="0">
              <a:buNone/>
            </a:pPr>
            <a:endParaRPr lang="de-DE" sz="2000" b="1"/>
          </a:p>
          <a:p>
            <a:pPr marL="0" indent="0">
              <a:buNone/>
            </a:pPr>
            <a:r>
              <a:rPr lang="de-DE" sz="2000"/>
              <a:t>Zulässig ist die Vervielfältigung, die Verbreitung und die öffentliche Wiedergabe eines veröffentlichten Werkes zum Zweck der Karikatur, der Parodie und des Pastiches. Die Befugnis nach Satz 1 umfasst die Nutzung einer Abbildung oder sonstigen Vervielfältigung des genutzten Werkes, auch wenn diese selbst durch ein Urheberrecht oder ein verwandtes Schutzrecht geschützt ist.</a:t>
            </a:r>
          </a:p>
          <a:p>
            <a:pPr marL="0" indent="0">
              <a:buNone/>
            </a:pPr>
            <a:endParaRPr lang="de-DE" sz="2000" i="0" u="none" strike="noStrike" baseline="0">
              <a:solidFill>
                <a:srgbClr val="000000"/>
              </a:solidFill>
              <a:latin typeface="Roboto" panose="02000000000000000000" pitchFamily="2" charset="0"/>
            </a:endParaRPr>
          </a:p>
          <a:p>
            <a:pPr marL="0" indent="0">
              <a:buNone/>
            </a:pPr>
            <a:r>
              <a:rPr lang="de-DE" sz="2000" i="0" u="none" strike="noStrike" baseline="0">
                <a:solidFill>
                  <a:srgbClr val="000000"/>
                </a:solidFill>
                <a:latin typeface="Roboto" panose="02000000000000000000" pitchFamily="2" charset="0"/>
                <a:hlinkClick r:id="rId2"/>
              </a:rPr>
              <a:t>https://www.gesetze-im-internet.de/urhg/__51a.html</a:t>
            </a:r>
            <a:r>
              <a:rPr lang="de-DE" sz="2000">
                <a:solidFill>
                  <a:srgbClr val="000000"/>
                </a:solidFill>
              </a:rPr>
              <a:t> </a:t>
            </a:r>
            <a:endParaRPr lang="de-DE" sz="2000" i="0" u="none" strike="noStrike" baseline="0">
              <a:solidFill>
                <a:srgbClr val="000000"/>
              </a:solidFill>
              <a:latin typeface="Roboto" panose="02000000000000000000" pitchFamily="2" charset="0"/>
            </a:endParaRPr>
          </a:p>
        </p:txBody>
      </p:sp>
    </p:spTree>
    <p:extLst>
      <p:ext uri="{BB962C8B-B14F-4D97-AF65-F5344CB8AC3E}">
        <p14:creationId xmlns:p14="http://schemas.microsoft.com/office/powerpoint/2010/main" val="900511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a:latin typeface="Roboto"/>
                <a:ea typeface="Roboto"/>
              </a:rPr>
              <a:t>Urheberrecht</a:t>
            </a:r>
            <a:endParaRPr lang="en-US" sz="280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dirty="0"/>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a:xfrm>
            <a:off x="8854001" y="10007304"/>
            <a:ext cx="870153" cy="130844"/>
          </a:xfrm>
        </p:spPr>
        <p:txBody>
          <a:bodyPr/>
          <a:lstStyle/>
          <a:p>
            <a:endParaRPr lang="de-DE" dirty="0"/>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u="none" strike="noStrike" baseline="0" dirty="0">
                <a:solidFill>
                  <a:srgbClr val="000000"/>
                </a:solidFill>
                <a:latin typeface="Roboto" panose="02000000000000000000" pitchFamily="2" charset="0"/>
              </a:rPr>
              <a:t>Kennzeichnungspflicht von KI-generierten Inhalten </a:t>
            </a:r>
          </a:p>
          <a:p>
            <a:pPr marL="0" indent="0">
              <a:buNone/>
            </a:pPr>
            <a:endParaRPr lang="de-DE" sz="2000" dirty="0">
              <a:solidFill>
                <a:srgbClr val="000000"/>
              </a:solidFill>
            </a:endParaRPr>
          </a:p>
          <a:p>
            <a:pPr marL="0" indent="0">
              <a:buNone/>
            </a:pPr>
            <a:r>
              <a:rPr lang="de-DE" sz="2000" u="none" strike="noStrike" baseline="0" dirty="0">
                <a:solidFill>
                  <a:srgbClr val="000000"/>
                </a:solidFill>
                <a:latin typeface="Roboto" panose="02000000000000000000" pitchFamily="2" charset="0"/>
              </a:rPr>
              <a:t>Art. 52 Abs. 3 KI-VO-E: „Nutzer eines KI-Systems, das Bild-, Ton- oder Videoinhalte erzeugt oder manipuliert, die wirklichen Personen, Gegenständen, Orten oder anderen Einrichtungen oder Ereignissen merklich ähneln und einer Person fälschlicherweise als echt oder wahrhaftig erscheinen würden („Deepfake“), müssen offenlegen, dass die Inhalte künstlich erzeugt oder manipuliert wurden.“ </a:t>
            </a:r>
          </a:p>
          <a:p>
            <a:pPr marL="0" indent="0">
              <a:buNone/>
            </a:pPr>
            <a:r>
              <a:rPr lang="de-DE" sz="2000" u="none" strike="noStrike" baseline="0" dirty="0">
                <a:solidFill>
                  <a:srgbClr val="000000"/>
                </a:solidFill>
                <a:latin typeface="Roboto" panose="02000000000000000000" pitchFamily="2" charset="0"/>
              </a:rPr>
              <a:t>KI-generierte Texte werden nicht genannt und unterliegen somit nach KI-VO-E nicht der Kennzeichnungspflicht (argumentum e contrario aus dem Wortlaut)</a:t>
            </a:r>
          </a:p>
          <a:p>
            <a:pPr marL="0" indent="0">
              <a:buNone/>
            </a:pPr>
            <a:r>
              <a:rPr lang="de-DE" sz="2000" u="none" strike="noStrike" baseline="0" dirty="0">
                <a:solidFill>
                  <a:srgbClr val="000000"/>
                </a:solidFill>
                <a:latin typeface="Roboto" panose="02000000000000000000" pitchFamily="2" charset="0"/>
              </a:rPr>
              <a:t>Evtl. Kennzeichnungspflicht nach Nutzungsbedingungen des KI-Systems</a:t>
            </a:r>
          </a:p>
          <a:p>
            <a:pPr marL="0" indent="0">
              <a:buNone/>
            </a:pPr>
            <a:r>
              <a:rPr lang="de-DE" sz="2000" u="none" strike="noStrike" baseline="0" dirty="0">
                <a:solidFill>
                  <a:srgbClr val="000000"/>
                </a:solidFill>
                <a:latin typeface="Roboto" panose="02000000000000000000" pitchFamily="2" charset="0"/>
              </a:rPr>
              <a:t>Evtl. Kennzeichnungspflicht nach Hochschulrecht </a:t>
            </a:r>
            <a:endParaRPr lang="de-DE" sz="2000" dirty="0">
              <a:solidFill>
                <a:srgbClr val="000000"/>
              </a:solidFill>
            </a:endParaRPr>
          </a:p>
        </p:txBody>
      </p:sp>
    </p:spTree>
    <p:extLst>
      <p:ext uri="{BB962C8B-B14F-4D97-AF65-F5344CB8AC3E}">
        <p14:creationId xmlns:p14="http://schemas.microsoft.com/office/powerpoint/2010/main" val="3326411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84FCA-86AF-0F99-002D-1C70834CDCF9}"/>
              </a:ext>
            </a:extLst>
          </p:cNvPr>
          <p:cNvSpPr>
            <a:spLocks noGrp="1"/>
          </p:cNvSpPr>
          <p:nvPr>
            <p:ph type="title"/>
          </p:nvPr>
        </p:nvSpPr>
        <p:spPr/>
        <p:txBody>
          <a:bodyPr>
            <a:normAutofit/>
          </a:bodyPr>
          <a:lstStyle/>
          <a:p>
            <a:pPr algn="ctr"/>
            <a:r>
              <a:rPr lang="de-DE" sz="2800" dirty="0"/>
              <a:t>Prüfungsrecht: KI-Einsatz in Prüfungen</a:t>
            </a:r>
          </a:p>
        </p:txBody>
      </p:sp>
      <p:sp>
        <p:nvSpPr>
          <p:cNvPr id="3" name="Inhaltsplatzhalter 2">
            <a:extLst>
              <a:ext uri="{FF2B5EF4-FFF2-40B4-BE49-F238E27FC236}">
                <a16:creationId xmlns:a16="http://schemas.microsoft.com/office/drawing/2014/main" id="{92F5FE38-523D-1DEF-0205-A03C75423257}"/>
              </a:ext>
            </a:extLst>
          </p:cNvPr>
          <p:cNvSpPr>
            <a:spLocks noGrp="1"/>
          </p:cNvSpPr>
          <p:nvPr>
            <p:ph idx="1"/>
          </p:nvPr>
        </p:nvSpPr>
        <p:spPr/>
        <p:txBody>
          <a:bodyPr>
            <a:normAutofit/>
          </a:bodyPr>
          <a:lstStyle/>
          <a:p>
            <a:pPr marL="0" indent="0">
              <a:buNone/>
            </a:pPr>
            <a:r>
              <a:rPr lang="de-DE" sz="2000" dirty="0"/>
              <a:t>Wichtige Grundsätze (vgl. auch </a:t>
            </a:r>
            <a:r>
              <a:rPr lang="de-DE" sz="2000" dirty="0" err="1"/>
              <a:t>Besner-Lettenbauer</a:t>
            </a:r>
            <a:r>
              <a:rPr lang="de-DE" sz="2000" dirty="0"/>
              <a:t> m. w. N)</a:t>
            </a:r>
          </a:p>
          <a:p>
            <a:pPr marL="0" indent="0">
              <a:buNone/>
            </a:pPr>
            <a:r>
              <a:rPr lang="de-DE" sz="2000" dirty="0">
                <a:effectLst/>
              </a:rPr>
              <a:t/>
            </a:r>
            <a:br>
              <a:rPr lang="de-DE" sz="2000" dirty="0">
                <a:effectLst/>
              </a:rPr>
            </a:br>
            <a:r>
              <a:rPr lang="de-DE" sz="2000" dirty="0">
                <a:effectLst/>
              </a:rPr>
              <a:t/>
            </a:r>
            <a:br>
              <a:rPr lang="de-DE" sz="2000" dirty="0">
                <a:effectLst/>
              </a:rPr>
            </a:br>
            <a:r>
              <a:rPr lang="de-DE" sz="2000" dirty="0">
                <a:effectLst/>
              </a:rPr>
              <a:t/>
            </a:r>
            <a:br>
              <a:rPr lang="de-DE" sz="2000" dirty="0">
                <a:effectLst/>
              </a:rPr>
            </a:br>
            <a:r>
              <a:rPr lang="de-DE" sz="2000" dirty="0">
                <a:effectLst/>
              </a:rPr>
              <a:t/>
            </a:r>
            <a:br>
              <a:rPr lang="de-DE" sz="2000" dirty="0">
                <a:effectLst/>
              </a:rPr>
            </a:br>
            <a:r>
              <a:rPr lang="de-DE" sz="2000" dirty="0">
                <a:effectLst/>
              </a:rPr>
              <a:t>Die Beurteilung der Zulässigkeit des KI-Einsatzes in Prüfungen erfordert eine Differenzierung nach dem </a:t>
            </a:r>
            <a:r>
              <a:rPr lang="de-DE" sz="2000" b="1" dirty="0">
                <a:effectLst/>
              </a:rPr>
              <a:t>Verwendungszweck</a:t>
            </a:r>
            <a:r>
              <a:rPr lang="de-DE" sz="2000" dirty="0">
                <a:effectLst/>
              </a:rPr>
              <a:t>.</a:t>
            </a:r>
          </a:p>
          <a:p>
            <a:pPr marL="0" indent="0">
              <a:buNone/>
            </a:pPr>
            <a:endParaRPr lang="de-DE" sz="2000" dirty="0">
              <a:effectLst/>
            </a:endParaRPr>
          </a:p>
          <a:p>
            <a:pPr marL="0" indent="0">
              <a:buNone/>
            </a:pPr>
            <a:endParaRPr lang="de-DE" sz="2000" dirty="0"/>
          </a:p>
        </p:txBody>
      </p:sp>
      <p:sp>
        <p:nvSpPr>
          <p:cNvPr id="4" name="Datumsplatzhalter 3">
            <a:extLst>
              <a:ext uri="{FF2B5EF4-FFF2-40B4-BE49-F238E27FC236}">
                <a16:creationId xmlns:a16="http://schemas.microsoft.com/office/drawing/2014/main" id="{7B86C7AB-A880-CF62-B70A-92AB6630D61E}"/>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8F7BF973-ECA3-3F85-F89D-4E98D900E2AD}"/>
              </a:ext>
            </a:extLst>
          </p:cNvPr>
          <p:cNvSpPr>
            <a:spLocks noGrp="1"/>
          </p:cNvSpPr>
          <p:nvPr>
            <p:ph type="ftr" sz="quarter" idx="11"/>
          </p:nvPr>
        </p:nvSpPr>
        <p:spPr/>
        <p:txBody>
          <a:bodyPr/>
          <a:lstStyle/>
          <a:p>
            <a:r>
              <a:rPr lang="de-DE" dirty="0"/>
              <a:t>HND BW / Andrea Schlotfeldt / CC BY 4.0</a:t>
            </a:r>
          </a:p>
        </p:txBody>
      </p:sp>
      <p:sp>
        <p:nvSpPr>
          <p:cNvPr id="6" name="Foliennummernplatzhalter 5">
            <a:extLst>
              <a:ext uri="{FF2B5EF4-FFF2-40B4-BE49-F238E27FC236}">
                <a16:creationId xmlns:a16="http://schemas.microsoft.com/office/drawing/2014/main" id="{A3433228-1145-12EF-C5DB-2A2784165C70}"/>
              </a:ext>
            </a:extLst>
          </p:cNvPr>
          <p:cNvSpPr>
            <a:spLocks noGrp="1"/>
          </p:cNvSpPr>
          <p:nvPr>
            <p:ph type="sldNum" sz="quarter" idx="12"/>
          </p:nvPr>
        </p:nvSpPr>
        <p:spPr/>
        <p:txBody>
          <a:bodyPr/>
          <a:lstStyle/>
          <a:p>
            <a:fld id="{08C289C5-7785-AF45-8982-03E552BBE034}" type="slidenum">
              <a:rPr lang="de-DE" smtClean="0"/>
              <a:t>78</a:t>
            </a:fld>
            <a:endParaRPr lang="de-DE" dirty="0"/>
          </a:p>
        </p:txBody>
      </p:sp>
      <p:grpSp>
        <p:nvGrpSpPr>
          <p:cNvPr id="7" name="Gruppieren 6">
            <a:extLst>
              <a:ext uri="{FF2B5EF4-FFF2-40B4-BE49-F238E27FC236}">
                <a16:creationId xmlns:a16="http://schemas.microsoft.com/office/drawing/2014/main" id="{526C6A03-EDD9-4610-9C35-AB9209C13E2E}"/>
              </a:ext>
            </a:extLst>
          </p:cNvPr>
          <p:cNvGrpSpPr/>
          <p:nvPr/>
        </p:nvGrpSpPr>
        <p:grpSpPr>
          <a:xfrm>
            <a:off x="841487" y="2398628"/>
            <a:ext cx="3203971" cy="1171049"/>
            <a:chOff x="3286" y="122801"/>
            <a:chExt cx="3203971" cy="661497"/>
          </a:xfrm>
        </p:grpSpPr>
        <p:sp>
          <p:nvSpPr>
            <p:cNvPr id="23" name="Rechteck 22">
              <a:extLst>
                <a:ext uri="{FF2B5EF4-FFF2-40B4-BE49-F238E27FC236}">
                  <a16:creationId xmlns:a16="http://schemas.microsoft.com/office/drawing/2014/main" id="{B0917F1E-6B8B-5F2C-3F0C-54A859344E95}"/>
                </a:ext>
              </a:extLst>
            </p:cNvPr>
            <p:cNvSpPr/>
            <p:nvPr/>
          </p:nvSpPr>
          <p:spPr>
            <a:xfrm>
              <a:off x="3286" y="122801"/>
              <a:ext cx="3203971" cy="661497"/>
            </a:xfrm>
            <a:prstGeom prst="rect">
              <a:avLst/>
            </a:prstGeom>
            <a:solidFill>
              <a:srgbClr val="F6DF1A"/>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de-DE" sz="2000">
                <a:solidFill>
                  <a:schemeClr val="tx1"/>
                </a:solidFill>
              </a:endParaRPr>
            </a:p>
          </p:txBody>
        </p:sp>
        <p:sp>
          <p:nvSpPr>
            <p:cNvPr id="24" name="Textfeld 23">
              <a:extLst>
                <a:ext uri="{FF2B5EF4-FFF2-40B4-BE49-F238E27FC236}">
                  <a16:creationId xmlns:a16="http://schemas.microsoft.com/office/drawing/2014/main" id="{0CFBD9D9-92CD-3BA6-6063-712BAAF52396}"/>
                </a:ext>
              </a:extLst>
            </p:cNvPr>
            <p:cNvSpPr txBox="1"/>
            <p:nvPr/>
          </p:nvSpPr>
          <p:spPr>
            <a:xfrm>
              <a:off x="3286" y="122801"/>
              <a:ext cx="3203971" cy="661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algn="ctr"/>
              <a:r>
                <a:rPr lang="de-DE" sz="2000" dirty="0">
                  <a:solidFill>
                    <a:schemeClr val="tx1"/>
                  </a:solidFill>
                  <a:effectLst/>
                </a:rPr>
                <a:t>Eigenständigkeit/Persönlich zu erbringende Leistung</a:t>
              </a:r>
            </a:p>
          </p:txBody>
        </p:sp>
      </p:grpSp>
      <p:grpSp>
        <p:nvGrpSpPr>
          <p:cNvPr id="9" name="Gruppieren 8">
            <a:extLst>
              <a:ext uri="{FF2B5EF4-FFF2-40B4-BE49-F238E27FC236}">
                <a16:creationId xmlns:a16="http://schemas.microsoft.com/office/drawing/2014/main" id="{07C2F120-DF81-41B7-958C-77FC7B6AD599}"/>
              </a:ext>
            </a:extLst>
          </p:cNvPr>
          <p:cNvGrpSpPr/>
          <p:nvPr/>
        </p:nvGrpSpPr>
        <p:grpSpPr>
          <a:xfrm>
            <a:off x="4494014" y="2398628"/>
            <a:ext cx="3203971" cy="1171049"/>
            <a:chOff x="3655813" y="122801"/>
            <a:chExt cx="3203971" cy="661497"/>
          </a:xfrm>
        </p:grpSpPr>
        <p:sp>
          <p:nvSpPr>
            <p:cNvPr id="19" name="Rechteck 18">
              <a:extLst>
                <a:ext uri="{FF2B5EF4-FFF2-40B4-BE49-F238E27FC236}">
                  <a16:creationId xmlns:a16="http://schemas.microsoft.com/office/drawing/2014/main" id="{04792117-B385-E586-E6A1-4CE6598ACCB6}"/>
                </a:ext>
              </a:extLst>
            </p:cNvPr>
            <p:cNvSpPr/>
            <p:nvPr/>
          </p:nvSpPr>
          <p:spPr>
            <a:xfrm>
              <a:off x="3655813" y="122801"/>
              <a:ext cx="3203971" cy="661497"/>
            </a:xfrm>
            <a:prstGeom prst="rect">
              <a:avLst/>
            </a:prstGeom>
            <a:solidFill>
              <a:srgbClr val="F6DF1A"/>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de-DE" sz="2000">
                <a:solidFill>
                  <a:schemeClr val="tx1"/>
                </a:solidFill>
              </a:endParaRPr>
            </a:p>
          </p:txBody>
        </p:sp>
        <p:sp>
          <p:nvSpPr>
            <p:cNvPr id="20" name="Textfeld 19">
              <a:extLst>
                <a:ext uri="{FF2B5EF4-FFF2-40B4-BE49-F238E27FC236}">
                  <a16:creationId xmlns:a16="http://schemas.microsoft.com/office/drawing/2014/main" id="{B01BDA49-867C-B4EC-F5D0-A44E72ACA1A3}"/>
                </a:ext>
              </a:extLst>
            </p:cNvPr>
            <p:cNvSpPr txBox="1"/>
            <p:nvPr/>
          </p:nvSpPr>
          <p:spPr>
            <a:xfrm>
              <a:off x="3655813" y="122801"/>
              <a:ext cx="3203971" cy="661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DE" sz="2000" dirty="0">
                  <a:solidFill>
                    <a:schemeClr val="tx1"/>
                  </a:solidFill>
                  <a:effectLst/>
                </a:rPr>
                <a:t>Grundsatz der</a:t>
              </a:r>
              <a:br>
                <a:rPr lang="de-DE" sz="2000" dirty="0">
                  <a:solidFill>
                    <a:schemeClr val="tx1"/>
                  </a:solidFill>
                  <a:effectLst/>
                </a:rPr>
              </a:br>
              <a:r>
                <a:rPr lang="de-DE" sz="2000" dirty="0">
                  <a:solidFill>
                    <a:schemeClr val="tx1"/>
                  </a:solidFill>
                  <a:effectLst/>
                </a:rPr>
                <a:t>Chancengleichheit</a:t>
              </a:r>
              <a:endParaRPr lang="de-DE" sz="2000" kern="1200" dirty="0">
                <a:solidFill>
                  <a:schemeClr val="tx1"/>
                </a:solidFill>
              </a:endParaRPr>
            </a:p>
          </p:txBody>
        </p:sp>
      </p:grpSp>
      <p:grpSp>
        <p:nvGrpSpPr>
          <p:cNvPr id="11" name="Gruppieren 10">
            <a:extLst>
              <a:ext uri="{FF2B5EF4-FFF2-40B4-BE49-F238E27FC236}">
                <a16:creationId xmlns:a16="http://schemas.microsoft.com/office/drawing/2014/main" id="{CF835D4A-48CC-4C08-3955-E98C2B71B971}"/>
              </a:ext>
            </a:extLst>
          </p:cNvPr>
          <p:cNvGrpSpPr/>
          <p:nvPr/>
        </p:nvGrpSpPr>
        <p:grpSpPr>
          <a:xfrm>
            <a:off x="8146542" y="2398628"/>
            <a:ext cx="3203971" cy="1171049"/>
            <a:chOff x="7308341" y="122801"/>
            <a:chExt cx="3203971" cy="661497"/>
          </a:xfrm>
        </p:grpSpPr>
        <p:sp>
          <p:nvSpPr>
            <p:cNvPr id="15" name="Rechteck 14">
              <a:extLst>
                <a:ext uri="{FF2B5EF4-FFF2-40B4-BE49-F238E27FC236}">
                  <a16:creationId xmlns:a16="http://schemas.microsoft.com/office/drawing/2014/main" id="{35206050-3B17-4869-95DE-33A27AA186FF}"/>
                </a:ext>
              </a:extLst>
            </p:cNvPr>
            <p:cNvSpPr/>
            <p:nvPr/>
          </p:nvSpPr>
          <p:spPr>
            <a:xfrm>
              <a:off x="7308341" y="122801"/>
              <a:ext cx="3203971" cy="661497"/>
            </a:xfrm>
            <a:prstGeom prst="rect">
              <a:avLst/>
            </a:prstGeom>
            <a:solidFill>
              <a:srgbClr val="F6DF1A"/>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de-DE" sz="2000">
                <a:solidFill>
                  <a:schemeClr val="tx1"/>
                </a:solidFill>
              </a:endParaRPr>
            </a:p>
          </p:txBody>
        </p:sp>
        <p:sp>
          <p:nvSpPr>
            <p:cNvPr id="16" name="Textfeld 15">
              <a:extLst>
                <a:ext uri="{FF2B5EF4-FFF2-40B4-BE49-F238E27FC236}">
                  <a16:creationId xmlns:a16="http://schemas.microsoft.com/office/drawing/2014/main" id="{F91B3954-83B1-2242-22BD-6ACF9C03570B}"/>
                </a:ext>
              </a:extLst>
            </p:cNvPr>
            <p:cNvSpPr txBox="1"/>
            <p:nvPr/>
          </p:nvSpPr>
          <p:spPr>
            <a:xfrm>
              <a:off x="7308341" y="122801"/>
              <a:ext cx="3203971" cy="661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algn="ctr"/>
              <a:r>
                <a:rPr lang="de-DE" sz="2000" dirty="0">
                  <a:solidFill>
                    <a:schemeClr val="tx1"/>
                  </a:solidFill>
                  <a:effectLst/>
                </a:rPr>
                <a:t>Bestimmtheitsgrundsatz/</a:t>
              </a:r>
              <a:br>
                <a:rPr lang="de-DE" sz="2000" dirty="0">
                  <a:solidFill>
                    <a:schemeClr val="tx1"/>
                  </a:solidFill>
                  <a:effectLst/>
                </a:rPr>
              </a:br>
              <a:r>
                <a:rPr lang="de-DE" sz="2000" dirty="0">
                  <a:solidFill>
                    <a:schemeClr val="tx1"/>
                  </a:solidFill>
                  <a:effectLst/>
                </a:rPr>
                <a:t>Rechtsstaatsprinzip</a:t>
              </a:r>
            </a:p>
          </p:txBody>
        </p:sp>
      </p:grpSp>
      <p:sp>
        <p:nvSpPr>
          <p:cNvPr id="26" name="Textfeld 25">
            <a:extLst>
              <a:ext uri="{FF2B5EF4-FFF2-40B4-BE49-F238E27FC236}">
                <a16:creationId xmlns:a16="http://schemas.microsoft.com/office/drawing/2014/main" id="{FF883C41-6148-98D9-30A8-9DA1C83B5F4C}"/>
              </a:ext>
            </a:extLst>
          </p:cNvPr>
          <p:cNvSpPr txBox="1"/>
          <p:nvPr/>
        </p:nvSpPr>
        <p:spPr>
          <a:xfrm>
            <a:off x="6821616" y="5211244"/>
            <a:ext cx="3203970" cy="707886"/>
          </a:xfrm>
          <a:prstGeom prst="rect">
            <a:avLst/>
          </a:prstGeom>
          <a:solidFill>
            <a:srgbClr val="F6DF1A">
              <a:alpha val="25072"/>
            </a:srgbClr>
          </a:solidFill>
          <a:ln>
            <a:solidFill>
              <a:schemeClr val="tx1"/>
            </a:solidFill>
          </a:ln>
        </p:spPr>
        <p:txBody>
          <a:bodyPr wrap="square">
            <a:spAutoFit/>
          </a:bodyPr>
          <a:lstStyle/>
          <a:p>
            <a:pPr algn="ctr"/>
            <a:r>
              <a:rPr lang="de-DE" sz="2000" dirty="0">
                <a:effectLst/>
              </a:rPr>
              <a:t>Prüfungsgegenstand</a:t>
            </a:r>
            <a:br>
              <a:rPr lang="de-DE" sz="2000" dirty="0">
                <a:effectLst/>
              </a:rPr>
            </a:br>
            <a:r>
              <a:rPr lang="de-DE" sz="2000" dirty="0">
                <a:effectLst/>
              </a:rPr>
              <a:t>„KI-Kompetenz“</a:t>
            </a:r>
          </a:p>
        </p:txBody>
      </p:sp>
      <p:sp>
        <p:nvSpPr>
          <p:cNvPr id="27" name="Textfeld 26">
            <a:extLst>
              <a:ext uri="{FF2B5EF4-FFF2-40B4-BE49-F238E27FC236}">
                <a16:creationId xmlns:a16="http://schemas.microsoft.com/office/drawing/2014/main" id="{904AF851-6ADB-47C2-083D-4003029807C1}"/>
              </a:ext>
            </a:extLst>
          </p:cNvPr>
          <p:cNvSpPr txBox="1"/>
          <p:nvPr/>
        </p:nvSpPr>
        <p:spPr>
          <a:xfrm>
            <a:off x="2414588" y="5211758"/>
            <a:ext cx="2790824" cy="707886"/>
          </a:xfrm>
          <a:prstGeom prst="rect">
            <a:avLst/>
          </a:prstGeom>
          <a:solidFill>
            <a:srgbClr val="F6DF1A">
              <a:alpha val="25072"/>
            </a:srgbClr>
          </a:solidFill>
          <a:ln>
            <a:solidFill>
              <a:schemeClr val="tx1"/>
            </a:solidFill>
          </a:ln>
        </p:spPr>
        <p:txBody>
          <a:bodyPr wrap="square">
            <a:spAutoFit/>
          </a:bodyPr>
          <a:lstStyle/>
          <a:p>
            <a:pPr algn="ctr"/>
            <a:r>
              <a:rPr lang="de-DE" sz="2000" dirty="0">
                <a:effectLst/>
              </a:rPr>
              <a:t>KI-Einsatz als reines Hilfsmittel</a:t>
            </a:r>
          </a:p>
        </p:txBody>
      </p:sp>
      <p:cxnSp>
        <p:nvCxnSpPr>
          <p:cNvPr id="29" name="Gerade Verbindung mit Pfeil 28">
            <a:extLst>
              <a:ext uri="{FF2B5EF4-FFF2-40B4-BE49-F238E27FC236}">
                <a16:creationId xmlns:a16="http://schemas.microsoft.com/office/drawing/2014/main" id="{C0F4CE50-6D11-B217-2344-23B0BEAA87F0}"/>
              </a:ext>
            </a:extLst>
          </p:cNvPr>
          <p:cNvCxnSpPr>
            <a:cxnSpLocks/>
          </p:cNvCxnSpPr>
          <p:nvPr/>
        </p:nvCxnSpPr>
        <p:spPr>
          <a:xfrm flipH="1">
            <a:off x="4038600" y="4665064"/>
            <a:ext cx="2013585" cy="52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6F543036-D69D-6753-DE59-CFA66C0A633F}"/>
              </a:ext>
            </a:extLst>
          </p:cNvPr>
          <p:cNvCxnSpPr>
            <a:cxnSpLocks/>
          </p:cNvCxnSpPr>
          <p:nvPr/>
        </p:nvCxnSpPr>
        <p:spPr>
          <a:xfrm>
            <a:off x="6139815" y="4665064"/>
            <a:ext cx="2013585" cy="50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3C002B37-96CA-286C-979F-E187207237A9}"/>
              </a:ext>
            </a:extLst>
          </p:cNvPr>
          <p:cNvSpPr txBox="1"/>
          <p:nvPr/>
        </p:nvSpPr>
        <p:spPr>
          <a:xfrm>
            <a:off x="5662612" y="5409786"/>
            <a:ext cx="864065" cy="400110"/>
          </a:xfrm>
          <a:prstGeom prst="rect">
            <a:avLst/>
          </a:prstGeom>
          <a:noFill/>
        </p:spPr>
        <p:txBody>
          <a:bodyPr wrap="square" rtlCol="0">
            <a:spAutoFit/>
          </a:bodyPr>
          <a:lstStyle/>
          <a:p>
            <a:r>
              <a:rPr lang="de-DE" sz="2000" dirty="0"/>
              <a:t>oder</a:t>
            </a:r>
          </a:p>
        </p:txBody>
      </p:sp>
    </p:spTree>
    <p:extLst>
      <p:ext uri="{BB962C8B-B14F-4D97-AF65-F5344CB8AC3E}">
        <p14:creationId xmlns:p14="http://schemas.microsoft.com/office/powerpoint/2010/main" val="42470567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838A7-BA98-E52C-C9C6-C9EBCA912CD8}"/>
              </a:ext>
            </a:extLst>
          </p:cNvPr>
          <p:cNvSpPr>
            <a:spLocks noGrp="1"/>
          </p:cNvSpPr>
          <p:nvPr>
            <p:ph type="title"/>
          </p:nvPr>
        </p:nvSpPr>
        <p:spPr/>
        <p:txBody>
          <a:bodyPr>
            <a:normAutofit/>
          </a:bodyPr>
          <a:lstStyle/>
          <a:p>
            <a:pPr algn="ctr"/>
            <a:r>
              <a:rPr lang="de-DE" sz="2800" dirty="0"/>
              <a:t>Prüfungsrecht: Rahmenbedingungen bei KI</a:t>
            </a:r>
          </a:p>
        </p:txBody>
      </p:sp>
      <p:sp>
        <p:nvSpPr>
          <p:cNvPr id="3" name="Inhaltsplatzhalter 2">
            <a:extLst>
              <a:ext uri="{FF2B5EF4-FFF2-40B4-BE49-F238E27FC236}">
                <a16:creationId xmlns:a16="http://schemas.microsoft.com/office/drawing/2014/main" id="{42225FD2-7C65-6038-4173-40C7CC8C13B6}"/>
              </a:ext>
            </a:extLst>
          </p:cNvPr>
          <p:cNvSpPr>
            <a:spLocks noGrp="1"/>
          </p:cNvSpPr>
          <p:nvPr>
            <p:ph idx="1"/>
          </p:nvPr>
        </p:nvSpPr>
        <p:spPr/>
        <p:txBody>
          <a:bodyPr>
            <a:noAutofit/>
          </a:bodyPr>
          <a:lstStyle/>
          <a:p>
            <a:pPr>
              <a:spcAft>
                <a:spcPts val="600"/>
              </a:spcAft>
              <a:buFont typeface="Wingdings" pitchFamily="2" charset="2"/>
              <a:buChar char="§"/>
            </a:pPr>
            <a:r>
              <a:rPr lang="de-DE" sz="2000" dirty="0"/>
              <a:t>Erfordert KI-Einsatz eine Anpassung der Prüfungsordnungen? </a:t>
            </a:r>
            <a:br>
              <a:rPr lang="de-DE" sz="2000" dirty="0"/>
            </a:br>
            <a:r>
              <a:rPr lang="de-DE" sz="2000" dirty="0"/>
              <a:t>☞ nicht zwingend, aber für mehr Rechtssicherheit geboten</a:t>
            </a:r>
            <a:br>
              <a:rPr lang="de-DE" sz="2000" dirty="0"/>
            </a:br>
            <a:r>
              <a:rPr lang="de-DE" sz="2000" dirty="0"/>
              <a:t>(vgl. </a:t>
            </a:r>
            <a:r>
              <a:rPr lang="de-DE" sz="2000" dirty="0" err="1"/>
              <a:t>Besner-Lettenbauer</a:t>
            </a:r>
            <a:r>
              <a:rPr lang="de-DE" sz="2000" dirty="0"/>
              <a:t>)</a:t>
            </a:r>
            <a:br>
              <a:rPr lang="de-DE" sz="2000" dirty="0"/>
            </a:br>
            <a:r>
              <a:rPr lang="de-DE" sz="2000" dirty="0"/>
              <a:t>(Umsetzung herausfordernd aufgrund schnellen technologischen Wandels)</a:t>
            </a:r>
          </a:p>
          <a:p>
            <a:pPr>
              <a:spcAft>
                <a:spcPts val="600"/>
              </a:spcAft>
              <a:buFont typeface="Wingdings" pitchFamily="2" charset="2"/>
              <a:buChar char="§"/>
            </a:pPr>
            <a:r>
              <a:rPr lang="de-DE" sz="2000" dirty="0"/>
              <a:t>Sind KI-Systeme ein zulässiges Hilfsmittel? </a:t>
            </a:r>
            <a:br>
              <a:rPr lang="de-DE" sz="2000" dirty="0"/>
            </a:br>
            <a:r>
              <a:rPr lang="de-DE" sz="2000" dirty="0"/>
              <a:t>☞ </a:t>
            </a:r>
            <a:r>
              <a:rPr lang="de-DE" sz="2000" dirty="0" err="1"/>
              <a:t>Grds</a:t>
            </a:r>
            <a:r>
              <a:rPr lang="de-DE" sz="2000" dirty="0"/>
              <a:t>. ja, Freiheit der Lehre, aber: vorbehaltlich Prüfungsordnungen, Chancengleichheit + Datenschutzkonformität!</a:t>
            </a:r>
          </a:p>
        </p:txBody>
      </p:sp>
      <p:sp>
        <p:nvSpPr>
          <p:cNvPr id="4" name="Datumsplatzhalter 3">
            <a:extLst>
              <a:ext uri="{FF2B5EF4-FFF2-40B4-BE49-F238E27FC236}">
                <a16:creationId xmlns:a16="http://schemas.microsoft.com/office/drawing/2014/main" id="{D2B5B875-6A2D-6AB6-B938-3F7A4813FEBD}"/>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2C5B0DF7-2A6F-ECCD-C578-5F011147E306}"/>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B8261C95-E41F-1624-8F29-E4D1BA26D92F}"/>
              </a:ext>
            </a:extLst>
          </p:cNvPr>
          <p:cNvSpPr>
            <a:spLocks noGrp="1"/>
          </p:cNvSpPr>
          <p:nvPr>
            <p:ph type="sldNum" sz="quarter" idx="12"/>
          </p:nvPr>
        </p:nvSpPr>
        <p:spPr/>
        <p:txBody>
          <a:bodyPr/>
          <a:lstStyle/>
          <a:p>
            <a:fld id="{08C289C5-7785-AF45-8982-03E552BBE034}" type="slidenum">
              <a:rPr lang="de-DE" smtClean="0"/>
              <a:t>79</a:t>
            </a:fld>
            <a:endParaRPr lang="de-DE"/>
          </a:p>
        </p:txBody>
      </p:sp>
    </p:spTree>
    <p:extLst>
      <p:ext uri="{BB962C8B-B14F-4D97-AF65-F5344CB8AC3E}">
        <p14:creationId xmlns:p14="http://schemas.microsoft.com/office/powerpoint/2010/main" val="84395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47934-A7D0-4B90-FC86-65353D92C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58B96-7591-381C-C4EF-AC7AC7E00F0F}"/>
              </a:ext>
            </a:extLst>
          </p:cNvPr>
          <p:cNvSpPr>
            <a:spLocks noGrp="1"/>
          </p:cNvSpPr>
          <p:nvPr>
            <p:ph type="title"/>
          </p:nvPr>
        </p:nvSpPr>
        <p:spPr/>
        <p:txBody>
          <a:bodyPr>
            <a:normAutofit/>
          </a:bodyPr>
          <a:lstStyle/>
          <a:p>
            <a:pPr algn="ctr"/>
            <a:r>
              <a:rPr lang="de-DE" sz="2800" dirty="0">
                <a:latin typeface="Roboto"/>
                <a:ea typeface="Roboto"/>
              </a:rPr>
              <a:t>Charta der Grundrechte der Europäischen Union</a:t>
            </a:r>
            <a:endParaRPr lang="en-US" sz="2800" dirty="0">
              <a:latin typeface="Roboto"/>
              <a:ea typeface="Roboto"/>
            </a:endParaRPr>
          </a:p>
        </p:txBody>
      </p:sp>
      <p:sp>
        <p:nvSpPr>
          <p:cNvPr id="5" name="Footer Placeholder 4">
            <a:extLst>
              <a:ext uri="{FF2B5EF4-FFF2-40B4-BE49-F238E27FC236}">
                <a16:creationId xmlns:a16="http://schemas.microsoft.com/office/drawing/2014/main" id="{BD936707-0BEB-E093-F0D5-91BD153ACF82}"/>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7E5E2E67-6512-AD6D-7F56-26D261748D77}"/>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D022FBCE-469B-EE66-77F8-DCC13D7EE234}"/>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346122B8-E77F-AC2E-0A28-54B1DEEC6479}"/>
              </a:ext>
            </a:extLst>
          </p:cNvPr>
          <p:cNvSpPr>
            <a:spLocks noGrp="1"/>
          </p:cNvSpPr>
          <p:nvPr>
            <p:ph sz="half" idx="1"/>
          </p:nvPr>
        </p:nvSpPr>
        <p:spPr>
          <a:xfrm>
            <a:off x="838200" y="1825625"/>
            <a:ext cx="10515600" cy="4351338"/>
          </a:xfrm>
        </p:spPr>
        <p:txBody>
          <a:bodyPr>
            <a:noAutofit/>
          </a:bodyPr>
          <a:lstStyle/>
          <a:p>
            <a:pPr algn="l"/>
            <a:endParaRPr lang="de-DE" sz="20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Die Charta erlangte Rechtskraft am 01.12.2009</a:t>
            </a:r>
            <a:r>
              <a:rPr lang="de-DE" sz="2000" dirty="0">
                <a:solidFill>
                  <a:srgbClr val="000000"/>
                </a:solidFill>
              </a:rPr>
              <a:t> und </a:t>
            </a:r>
            <a:r>
              <a:rPr lang="de-DE" sz="2000" b="0" i="0" u="none" strike="noStrike" baseline="0" dirty="0">
                <a:solidFill>
                  <a:srgbClr val="000000"/>
                </a:solidFill>
                <a:latin typeface="Roboto" panose="02000000000000000000" pitchFamily="2" charset="0"/>
              </a:rPr>
              <a:t>wird in Verbindung mit nationalen und internationalen Systemen </a:t>
            </a:r>
            <a:r>
              <a:rPr lang="de-DE" sz="2000" b="1" i="0" u="none" strike="noStrike" baseline="0" dirty="0">
                <a:solidFill>
                  <a:srgbClr val="000000"/>
                </a:solidFill>
                <a:latin typeface="Roboto" panose="02000000000000000000" pitchFamily="2" charset="0"/>
              </a:rPr>
              <a:t>zum Schutz der Grundrechte angewandt, einschließlich der Europäischen Menschenrechtskonvention</a:t>
            </a:r>
            <a:r>
              <a:rPr lang="de-DE" sz="2000" i="0" u="none" strike="noStrike" baseline="0" dirty="0">
                <a:solidFill>
                  <a:srgbClr val="000000"/>
                </a:solidFill>
                <a:latin typeface="Roboto" panose="02000000000000000000" pitchFamily="2" charset="0"/>
              </a:rPr>
              <a:t> vom 04.11.1950</a:t>
            </a:r>
            <a:r>
              <a:rPr lang="de-DE" sz="2000" b="0" i="0" u="none" strike="noStrike" baseline="0" dirty="0">
                <a:solidFill>
                  <a:srgbClr val="000000"/>
                </a:solidFill>
                <a:latin typeface="Roboto" panose="02000000000000000000" pitchFamily="2" charset="0"/>
              </a:rPr>
              <a:t>.</a:t>
            </a:r>
          </a:p>
          <a:p>
            <a:r>
              <a:rPr lang="de-DE" sz="2000" i="0" u="none" strike="noStrike" baseline="0" dirty="0">
                <a:solidFill>
                  <a:srgbClr val="000000"/>
                </a:solidFill>
                <a:latin typeface="Roboto" panose="02000000000000000000" pitchFamily="2" charset="0"/>
              </a:rPr>
              <a:t>Kapitel I: </a:t>
            </a:r>
            <a:r>
              <a:rPr lang="de-DE" sz="2000" b="1" i="0" u="none" strike="noStrike" baseline="0" dirty="0">
                <a:solidFill>
                  <a:srgbClr val="000000"/>
                </a:solidFill>
                <a:latin typeface="Roboto" panose="02000000000000000000" pitchFamily="2" charset="0"/>
              </a:rPr>
              <a:t>Würde </a:t>
            </a:r>
            <a:r>
              <a:rPr lang="de-DE" sz="2000" b="0" i="0" u="none" strike="noStrike" baseline="0" dirty="0">
                <a:solidFill>
                  <a:srgbClr val="000000"/>
                </a:solidFill>
                <a:latin typeface="Roboto" panose="02000000000000000000" pitchFamily="2" charset="0"/>
              </a:rPr>
              <a:t>(</a:t>
            </a:r>
            <a:r>
              <a:rPr lang="de-DE" sz="2000" b="1" i="0" u="none" strike="noStrike" baseline="0" dirty="0">
                <a:solidFill>
                  <a:srgbClr val="000000"/>
                </a:solidFill>
                <a:latin typeface="Roboto" panose="02000000000000000000" pitchFamily="2" charset="0"/>
              </a:rPr>
              <a:t>Würde des Menschen</a:t>
            </a:r>
            <a:r>
              <a:rPr lang="de-DE" sz="2000" b="0" i="0" u="none" strike="noStrike" baseline="0" dirty="0">
                <a:solidFill>
                  <a:srgbClr val="000000"/>
                </a:solidFill>
                <a:latin typeface="Roboto" panose="02000000000000000000" pitchFamily="2" charset="0"/>
              </a:rPr>
              <a:t>; Recht auf Leben; Recht auf Unversehrtheit; Verbot der Folter und unmenschlicher oder erniedrigender Strafe oder Behandlung; Verbot der Sklaverei und der Zwangsarbeit).</a:t>
            </a:r>
          </a:p>
          <a:p>
            <a:r>
              <a:rPr lang="de-DE" sz="2000" b="0" i="0" u="none" strike="noStrike" baseline="0" dirty="0">
                <a:solidFill>
                  <a:srgbClr val="000000"/>
                </a:solidFill>
                <a:latin typeface="Roboto" panose="02000000000000000000" pitchFamily="2" charset="0"/>
              </a:rPr>
              <a:t>Kapitel II: </a:t>
            </a:r>
            <a:r>
              <a:rPr lang="de-DE" sz="2000" b="1" i="0" u="none" strike="noStrike" baseline="0" dirty="0">
                <a:solidFill>
                  <a:srgbClr val="000000"/>
                </a:solidFill>
                <a:latin typeface="Roboto" panose="02000000000000000000" pitchFamily="2" charset="0"/>
              </a:rPr>
              <a:t>Freiheiten</a:t>
            </a:r>
            <a:r>
              <a:rPr lang="de-DE" sz="2000" b="0" i="0" u="none" strike="noStrike" baseline="0" dirty="0">
                <a:solidFill>
                  <a:srgbClr val="000000"/>
                </a:solidFill>
                <a:latin typeface="Roboto" panose="02000000000000000000" pitchFamily="2" charset="0"/>
              </a:rPr>
              <a:t> (Recht auf Freiheit und Sicherheit; </a:t>
            </a:r>
            <a:r>
              <a:rPr lang="de-DE" sz="2000" b="1" i="0" u="none" strike="noStrike" baseline="0" dirty="0">
                <a:solidFill>
                  <a:srgbClr val="000000"/>
                </a:solidFill>
                <a:latin typeface="Roboto" panose="02000000000000000000" pitchFamily="2" charset="0"/>
              </a:rPr>
              <a:t>Achtung des Privat- </a:t>
            </a:r>
            <a:r>
              <a:rPr lang="de-DE" sz="2000" b="0" i="0" u="none" strike="noStrike" baseline="0" dirty="0">
                <a:solidFill>
                  <a:srgbClr val="000000"/>
                </a:solidFill>
                <a:latin typeface="Roboto" panose="02000000000000000000" pitchFamily="2" charset="0"/>
              </a:rPr>
              <a:t>und Familienlebens; </a:t>
            </a:r>
            <a:r>
              <a:rPr lang="de-DE" sz="2000" b="1" i="0" u="none" strike="noStrike" baseline="0" dirty="0">
                <a:solidFill>
                  <a:srgbClr val="000000"/>
                </a:solidFill>
                <a:latin typeface="Roboto" panose="02000000000000000000" pitchFamily="2" charset="0"/>
              </a:rPr>
              <a:t>Schutz personenbezogener Daten</a:t>
            </a:r>
            <a:r>
              <a:rPr lang="de-DE" sz="2000" b="0" i="0" u="none" strike="noStrike" baseline="0" dirty="0">
                <a:solidFill>
                  <a:srgbClr val="000000"/>
                </a:solidFill>
                <a:latin typeface="Roboto" panose="02000000000000000000" pitchFamily="2" charset="0"/>
              </a:rPr>
              <a:t>; Recht, eine Ehe einzugehen und eine Familie zu gründen; Gedanken-, Gewissens- und Religionsfreiheit; </a:t>
            </a:r>
            <a:r>
              <a:rPr lang="de-DE" sz="2000" b="1" i="0" u="none" strike="noStrike" baseline="0" dirty="0">
                <a:solidFill>
                  <a:srgbClr val="000000"/>
                </a:solidFill>
                <a:latin typeface="Roboto" panose="02000000000000000000" pitchFamily="2" charset="0"/>
              </a:rPr>
              <a:t>Freiheit der Meinungsäußerung und Informationsfreiheit</a:t>
            </a:r>
            <a:r>
              <a:rPr lang="de-DE" sz="2000" b="0" i="0" u="none" strike="noStrike" baseline="0" dirty="0">
                <a:solidFill>
                  <a:srgbClr val="000000"/>
                </a:solidFill>
                <a:latin typeface="Roboto" panose="02000000000000000000" pitchFamily="2" charset="0"/>
              </a:rPr>
              <a:t>; Versammlungs- und Vereinigungsfreiheit; Freiheit von Kunst und Wissenschaft; </a:t>
            </a:r>
            <a:r>
              <a:rPr lang="de-DE" sz="2000" b="1" i="0" u="none" strike="noStrike" baseline="0" dirty="0">
                <a:solidFill>
                  <a:srgbClr val="000000"/>
                </a:solidFill>
                <a:latin typeface="Roboto" panose="02000000000000000000" pitchFamily="2" charset="0"/>
              </a:rPr>
              <a:t>Recht auf Bildung; </a:t>
            </a:r>
            <a:r>
              <a:rPr lang="de-DE" sz="2000" b="0" i="0" u="none" strike="noStrike" baseline="0" dirty="0">
                <a:solidFill>
                  <a:srgbClr val="000000"/>
                </a:solidFill>
                <a:latin typeface="Roboto" panose="02000000000000000000" pitchFamily="2" charset="0"/>
              </a:rPr>
              <a:t>Berufsfreiheit und Recht zu arbeiten; unternehmerische Freiheit; Eigentumsrecht; Asylrecht; Schutz bei Abschiebung, Ausweisung und Auslieferung).</a:t>
            </a:r>
          </a:p>
        </p:txBody>
      </p:sp>
    </p:spTree>
    <p:extLst>
      <p:ext uri="{BB962C8B-B14F-4D97-AF65-F5344CB8AC3E}">
        <p14:creationId xmlns:p14="http://schemas.microsoft.com/office/powerpoint/2010/main" val="3523384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3731A-5EFC-4E56-F3D3-AB57E5D9A28F}"/>
              </a:ext>
            </a:extLst>
          </p:cNvPr>
          <p:cNvSpPr>
            <a:spLocks noGrp="1"/>
          </p:cNvSpPr>
          <p:nvPr>
            <p:ph type="title"/>
          </p:nvPr>
        </p:nvSpPr>
        <p:spPr/>
        <p:txBody>
          <a:bodyPr>
            <a:normAutofit/>
          </a:bodyPr>
          <a:lstStyle/>
          <a:p>
            <a:pPr algn="ctr"/>
            <a:r>
              <a:rPr lang="de-DE" sz="2800" dirty="0"/>
              <a:t>Prüfungsrecht: Eigenständigkeit der Leistung</a:t>
            </a:r>
          </a:p>
        </p:txBody>
      </p:sp>
      <p:sp>
        <p:nvSpPr>
          <p:cNvPr id="3" name="Inhaltsplatzhalter 2">
            <a:extLst>
              <a:ext uri="{FF2B5EF4-FFF2-40B4-BE49-F238E27FC236}">
                <a16:creationId xmlns:a16="http://schemas.microsoft.com/office/drawing/2014/main" id="{E9E726E6-9FB3-714E-EB80-8D0DD9D92EC0}"/>
              </a:ext>
            </a:extLst>
          </p:cNvPr>
          <p:cNvSpPr>
            <a:spLocks noGrp="1"/>
          </p:cNvSpPr>
          <p:nvPr>
            <p:ph idx="1"/>
          </p:nvPr>
        </p:nvSpPr>
        <p:spPr>
          <a:xfrm>
            <a:off x="838200" y="1825625"/>
            <a:ext cx="10624930" cy="4351338"/>
          </a:xfrm>
        </p:spPr>
        <p:txBody>
          <a:bodyPr>
            <a:normAutofit/>
          </a:bodyPr>
          <a:lstStyle/>
          <a:p>
            <a:pPr>
              <a:spcAft>
                <a:spcPts val="600"/>
              </a:spcAft>
              <a:buFont typeface="Wingdings" pitchFamily="2" charset="2"/>
              <a:buChar char="§"/>
            </a:pPr>
            <a:r>
              <a:rPr lang="de-DE" sz="2000" dirty="0"/>
              <a:t>Wie erfolgt die Beurteilung, ob (trotz KI-Einsatz) eine eigenständig erbrachte Prüfungsleistung vorliegt? </a:t>
            </a:r>
            <a:br>
              <a:rPr lang="de-DE" sz="2000" dirty="0"/>
            </a:br>
            <a:r>
              <a:rPr lang="de-DE" sz="2000" dirty="0"/>
              <a:t>☞ abhängig vom jeweiligen Lernziel, keine pauschale Antwort möglich</a:t>
            </a:r>
            <a:br>
              <a:rPr lang="de-DE" sz="2000" dirty="0"/>
            </a:br>
            <a:r>
              <a:rPr lang="de-DE" sz="2000" dirty="0"/>
              <a:t>(vgl. </a:t>
            </a:r>
            <a:r>
              <a:rPr lang="de-DE" sz="2000" dirty="0" err="1"/>
              <a:t>Besner-Lettenbauer</a:t>
            </a:r>
            <a:r>
              <a:rPr lang="de-DE" sz="2000" dirty="0"/>
              <a:t>) </a:t>
            </a:r>
          </a:p>
          <a:p>
            <a:pPr>
              <a:spcAft>
                <a:spcPts val="600"/>
              </a:spcAft>
              <a:buFont typeface="Wingdings" pitchFamily="2" charset="2"/>
              <a:buChar char="§"/>
            </a:pPr>
            <a:r>
              <a:rPr lang="de-DE" sz="2000" dirty="0"/>
              <a:t>Sofern Prüfungsleistung ganz bzw. in bedeutenden Teilen KI-generiert:</a:t>
            </a:r>
            <a:br>
              <a:rPr lang="de-DE" sz="2000" dirty="0"/>
            </a:br>
            <a:r>
              <a:rPr lang="de-DE" sz="2000" dirty="0"/>
              <a:t>☞ i. d. R. keine selbständige Prüfungsleistung </a:t>
            </a:r>
            <a:br>
              <a:rPr lang="de-DE" sz="2000" dirty="0"/>
            </a:br>
            <a:r>
              <a:rPr lang="de-DE" sz="2000" dirty="0"/>
              <a:t>(vgl. </a:t>
            </a:r>
            <a:r>
              <a:rPr lang="de-DE" sz="2000" dirty="0" err="1"/>
              <a:t>Rspr</a:t>
            </a:r>
            <a:r>
              <a:rPr lang="de-DE" sz="2000" dirty="0"/>
              <a:t>. </a:t>
            </a:r>
            <a:r>
              <a:rPr lang="de-DE" sz="2000" dirty="0" err="1"/>
              <a:t>Ghostwriting</a:t>
            </a:r>
            <a:r>
              <a:rPr lang="de-DE" sz="2000" dirty="0"/>
              <a:t>/</a:t>
            </a:r>
            <a:r>
              <a:rPr lang="de-DE" sz="2000" dirty="0">
                <a:hlinkClick r:id="rId2">
                  <a:extLst>
                    <a:ext uri="{A12FA001-AC4F-418D-AE19-62706E023703}">
                      <ahyp:hlinkClr xmlns:ahyp="http://schemas.microsoft.com/office/drawing/2018/hyperlinkcolor" xmlns="" val="tx"/>
                    </a:ext>
                  </a:extLst>
                </a:hlinkClick>
              </a:rPr>
              <a:t>Plagiate</a:t>
            </a:r>
            <a:r>
              <a:rPr lang="de-DE" sz="2000" dirty="0"/>
              <a:t>) (vgl. Horn)</a:t>
            </a:r>
          </a:p>
          <a:p>
            <a:endParaRPr lang="de-DE" sz="2000" dirty="0"/>
          </a:p>
        </p:txBody>
      </p:sp>
      <p:sp>
        <p:nvSpPr>
          <p:cNvPr id="4" name="Datumsplatzhalter 3">
            <a:extLst>
              <a:ext uri="{FF2B5EF4-FFF2-40B4-BE49-F238E27FC236}">
                <a16:creationId xmlns:a16="http://schemas.microsoft.com/office/drawing/2014/main" id="{4AA7634C-4CBC-7263-BA9A-41412C943BAB}"/>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27CDD477-BEC4-237A-E29C-041F9B9B0A8A}"/>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C3C5460F-CDA4-E146-5E9A-C0C78EC3AD08}"/>
              </a:ext>
            </a:extLst>
          </p:cNvPr>
          <p:cNvSpPr>
            <a:spLocks noGrp="1"/>
          </p:cNvSpPr>
          <p:nvPr>
            <p:ph type="sldNum" sz="quarter" idx="12"/>
          </p:nvPr>
        </p:nvSpPr>
        <p:spPr/>
        <p:txBody>
          <a:bodyPr/>
          <a:lstStyle/>
          <a:p>
            <a:fld id="{08C289C5-7785-AF45-8982-03E552BBE034}" type="slidenum">
              <a:rPr lang="de-DE" smtClean="0"/>
              <a:t>80</a:t>
            </a:fld>
            <a:endParaRPr lang="de-DE"/>
          </a:p>
        </p:txBody>
      </p:sp>
    </p:spTree>
    <p:extLst>
      <p:ext uri="{BB962C8B-B14F-4D97-AF65-F5344CB8AC3E}">
        <p14:creationId xmlns:p14="http://schemas.microsoft.com/office/powerpoint/2010/main" val="1973694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CA79F-8365-52B8-7233-E641D7085B15}"/>
              </a:ext>
            </a:extLst>
          </p:cNvPr>
          <p:cNvSpPr>
            <a:spLocks noGrp="1"/>
          </p:cNvSpPr>
          <p:nvPr>
            <p:ph type="title"/>
          </p:nvPr>
        </p:nvSpPr>
        <p:spPr/>
        <p:txBody>
          <a:bodyPr>
            <a:normAutofit/>
          </a:bodyPr>
          <a:lstStyle/>
          <a:p>
            <a:pPr algn="ctr"/>
            <a:r>
              <a:rPr lang="de-DE" sz="2800" dirty="0"/>
              <a:t>Prüfungsrecht: Beweisbarkeit KI-Einsatz</a:t>
            </a:r>
          </a:p>
        </p:txBody>
      </p:sp>
      <p:sp>
        <p:nvSpPr>
          <p:cNvPr id="3" name="Inhaltsplatzhalter 2">
            <a:extLst>
              <a:ext uri="{FF2B5EF4-FFF2-40B4-BE49-F238E27FC236}">
                <a16:creationId xmlns:a16="http://schemas.microsoft.com/office/drawing/2014/main" id="{51DCE45D-76AC-4B92-7A1B-B36BB640719C}"/>
              </a:ext>
            </a:extLst>
          </p:cNvPr>
          <p:cNvSpPr>
            <a:spLocks noGrp="1"/>
          </p:cNvSpPr>
          <p:nvPr>
            <p:ph idx="1"/>
          </p:nvPr>
        </p:nvSpPr>
        <p:spPr/>
        <p:txBody>
          <a:bodyPr>
            <a:noAutofit/>
          </a:bodyPr>
          <a:lstStyle/>
          <a:p>
            <a:pPr>
              <a:spcAft>
                <a:spcPts val="600"/>
              </a:spcAft>
              <a:buFont typeface="Wingdings" pitchFamily="2" charset="2"/>
              <a:buChar char="§"/>
            </a:pPr>
            <a:r>
              <a:rPr lang="de-DE" sz="2000" dirty="0"/>
              <a:t>Ist der KI-Einsatz in schriftlichen Prüfungsleistungen beweisbar? </a:t>
            </a:r>
            <a:br>
              <a:rPr lang="de-DE" sz="2000" dirty="0"/>
            </a:br>
            <a:r>
              <a:rPr lang="de-DE" sz="2000" dirty="0"/>
              <a:t>☞ Nein, verfügbare KI-Detektoren sind </a:t>
            </a:r>
            <a:br>
              <a:rPr lang="de-DE" sz="2000" dirty="0"/>
            </a:br>
            <a:r>
              <a:rPr lang="de-DE" sz="2000" dirty="0"/>
              <a:t>unzureichend für den sog. Anscheinsbeweis </a:t>
            </a:r>
            <a:br>
              <a:rPr lang="de-DE" sz="2000" dirty="0"/>
            </a:br>
            <a:r>
              <a:rPr lang="de-DE" sz="2000" dirty="0"/>
              <a:t>(vgl. Weber-Wulff) </a:t>
            </a:r>
          </a:p>
          <a:p>
            <a:pPr>
              <a:spcAft>
                <a:spcPts val="600"/>
              </a:spcAft>
              <a:buFont typeface="Wingdings" pitchFamily="2" charset="2"/>
              <a:buChar char="§"/>
            </a:pPr>
            <a:r>
              <a:rPr lang="de-DE" sz="2000" dirty="0"/>
              <a:t>Aufsichtsarbeiten in Präsenz bzw. online: </a:t>
            </a:r>
            <a:br>
              <a:rPr lang="de-DE" sz="2000" dirty="0"/>
            </a:br>
            <a:r>
              <a:rPr lang="de-DE" sz="2000" dirty="0"/>
              <a:t>Gibt es die Möglichkeit des Nachweises bzgl. versuchter oder                                    erfolgter Täuschung mittels Anscheinsbeweis?</a:t>
            </a:r>
            <a:br>
              <a:rPr lang="de-DE" sz="2000" dirty="0"/>
            </a:br>
            <a:r>
              <a:rPr lang="de-DE" sz="2000" dirty="0"/>
              <a:t>☞ </a:t>
            </a:r>
            <a:r>
              <a:rPr lang="de-DE" sz="2000" dirty="0" err="1"/>
              <a:t>grds</a:t>
            </a:r>
            <a:r>
              <a:rPr lang="de-DE" sz="2000" dirty="0"/>
              <a:t>. ja: z. B. (in Präsenz) bei Mitführen eines mobilen Endgeräts bzw. (online) bei Aufruf von KI-Systemen im Browser oder unberechtigter Nutzung eines zweiten Rechners durch Prüfling </a:t>
            </a:r>
            <a:br>
              <a:rPr lang="de-DE" sz="2000" dirty="0"/>
            </a:br>
            <a:r>
              <a:rPr lang="de-DE" sz="2000" dirty="0"/>
              <a:t>(vgl. Horn)</a:t>
            </a:r>
          </a:p>
        </p:txBody>
      </p:sp>
      <p:sp>
        <p:nvSpPr>
          <p:cNvPr id="4" name="Datumsplatzhalter 3">
            <a:extLst>
              <a:ext uri="{FF2B5EF4-FFF2-40B4-BE49-F238E27FC236}">
                <a16:creationId xmlns:a16="http://schemas.microsoft.com/office/drawing/2014/main" id="{84E30B28-977B-4C44-748D-EA815B66194C}"/>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0FF775C4-B7DE-E5D4-3B5F-83A5A5B6D6B2}"/>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F4AC8A34-08FE-FC01-9F7C-B9198874030A}"/>
              </a:ext>
            </a:extLst>
          </p:cNvPr>
          <p:cNvSpPr>
            <a:spLocks noGrp="1"/>
          </p:cNvSpPr>
          <p:nvPr>
            <p:ph type="sldNum" sz="quarter" idx="12"/>
          </p:nvPr>
        </p:nvSpPr>
        <p:spPr/>
        <p:txBody>
          <a:bodyPr/>
          <a:lstStyle/>
          <a:p>
            <a:fld id="{08C289C5-7785-AF45-8982-03E552BBE034}" type="slidenum">
              <a:rPr lang="de-DE" smtClean="0"/>
              <a:t>81</a:t>
            </a:fld>
            <a:endParaRPr lang="de-DE"/>
          </a:p>
        </p:txBody>
      </p:sp>
      <p:pic>
        <p:nvPicPr>
          <p:cNvPr id="7" name="Grafik 6">
            <a:extLst>
              <a:ext uri="{FF2B5EF4-FFF2-40B4-BE49-F238E27FC236}">
                <a16:creationId xmlns:a16="http://schemas.microsoft.com/office/drawing/2014/main" id="{1342011A-8750-A02B-CA1B-9DCE2F9ED8B1}"/>
              </a:ext>
            </a:extLst>
          </p:cNvPr>
          <p:cNvPicPr>
            <a:picLocks noChangeAspect="1"/>
          </p:cNvPicPr>
          <p:nvPr/>
        </p:nvPicPr>
        <p:blipFill>
          <a:blip r:embed="rId2"/>
          <a:stretch>
            <a:fillRect/>
          </a:stretch>
        </p:blipFill>
        <p:spPr>
          <a:xfrm>
            <a:off x="8276495" y="2255928"/>
            <a:ext cx="3084576" cy="1730819"/>
          </a:xfrm>
          <a:prstGeom prst="rect">
            <a:avLst/>
          </a:prstGeom>
          <a:ln>
            <a:solidFill>
              <a:schemeClr val="tx1"/>
            </a:solidFill>
          </a:ln>
        </p:spPr>
      </p:pic>
      <p:sp>
        <p:nvSpPr>
          <p:cNvPr id="8" name="Textfeld 7">
            <a:extLst>
              <a:ext uri="{FF2B5EF4-FFF2-40B4-BE49-F238E27FC236}">
                <a16:creationId xmlns:a16="http://schemas.microsoft.com/office/drawing/2014/main" id="{65331287-1997-0CDC-8628-12F727A96C84}"/>
              </a:ext>
            </a:extLst>
          </p:cNvPr>
          <p:cNvSpPr txBox="1"/>
          <p:nvPr/>
        </p:nvSpPr>
        <p:spPr>
          <a:xfrm>
            <a:off x="7613275" y="5758826"/>
            <a:ext cx="3955288" cy="338554"/>
          </a:xfrm>
          <a:prstGeom prst="rect">
            <a:avLst/>
          </a:prstGeom>
          <a:noFill/>
        </p:spPr>
        <p:txBody>
          <a:bodyPr wrap="square" rtlCol="0">
            <a:spAutoFit/>
          </a:bodyPr>
          <a:lstStyle/>
          <a:p>
            <a:r>
              <a:rPr lang="de-DE" sz="800" dirty="0"/>
              <a:t>Quelle: </a:t>
            </a:r>
            <a:r>
              <a:rPr lang="de-DE" sz="800" dirty="0">
                <a:hlinkClick r:id="rId3"/>
              </a:rPr>
              <a:t>https://www.mmkh.de/fileadmin/veranstaltungen/netzwerk_landesinitiativen/KI-Detektoren/2024-01-17_KI-Detektoren_Weber-Wulff.pdf</a:t>
            </a:r>
            <a:r>
              <a:rPr lang="de-DE" sz="800" dirty="0"/>
              <a:t>   (Folie 29, </a:t>
            </a:r>
            <a:r>
              <a:rPr lang="de-DE" sz="800" dirty="0">
                <a:hlinkClick r:id="rId4"/>
              </a:rPr>
              <a:t>CC BY-SA 4.0</a:t>
            </a:r>
            <a:r>
              <a:rPr lang="de-DE" sz="800" dirty="0"/>
              <a:t>)</a:t>
            </a:r>
          </a:p>
        </p:txBody>
      </p:sp>
    </p:spTree>
    <p:extLst>
      <p:ext uri="{BB962C8B-B14F-4D97-AF65-F5344CB8AC3E}">
        <p14:creationId xmlns:p14="http://schemas.microsoft.com/office/powerpoint/2010/main" val="3673026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4F4D-11E5-C76D-6040-A567A796CC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54C7DE-D0A5-500F-4904-5686C11E23E5}"/>
              </a:ext>
            </a:extLst>
          </p:cNvPr>
          <p:cNvSpPr>
            <a:spLocks noGrp="1"/>
          </p:cNvSpPr>
          <p:nvPr>
            <p:ph type="title"/>
          </p:nvPr>
        </p:nvSpPr>
        <p:spPr/>
        <p:txBody>
          <a:bodyPr>
            <a:normAutofit/>
          </a:bodyPr>
          <a:lstStyle/>
          <a:p>
            <a:pPr algn="ctr"/>
            <a:r>
              <a:rPr lang="de-DE" sz="2800" dirty="0"/>
              <a:t>Prüfungsrecht: Überprüfung durch KI-Systeme</a:t>
            </a:r>
          </a:p>
        </p:txBody>
      </p:sp>
      <p:sp>
        <p:nvSpPr>
          <p:cNvPr id="3" name="Inhaltsplatzhalter 2">
            <a:extLst>
              <a:ext uri="{FF2B5EF4-FFF2-40B4-BE49-F238E27FC236}">
                <a16:creationId xmlns:a16="http://schemas.microsoft.com/office/drawing/2014/main" id="{9CAA959A-D5D7-D35B-ABBE-193E590E3716}"/>
              </a:ext>
            </a:extLst>
          </p:cNvPr>
          <p:cNvSpPr>
            <a:spLocks noGrp="1"/>
          </p:cNvSpPr>
          <p:nvPr>
            <p:ph idx="1"/>
          </p:nvPr>
        </p:nvSpPr>
        <p:spPr/>
        <p:txBody>
          <a:bodyPr>
            <a:normAutofit/>
          </a:bodyPr>
          <a:lstStyle/>
          <a:p>
            <a:pPr>
              <a:spcAft>
                <a:spcPts val="600"/>
              </a:spcAft>
              <a:buFont typeface="Wingdings" pitchFamily="2" charset="2"/>
              <a:buChar char="§"/>
            </a:pPr>
            <a:r>
              <a:rPr lang="de-DE" sz="2000" dirty="0"/>
              <a:t>Welche Anforderungen gibt es an die Überprüfung der Prüfungsleistungen durch KI-Systeme?</a:t>
            </a:r>
            <a:br>
              <a:rPr lang="de-DE" sz="2000" dirty="0"/>
            </a:br>
            <a:r>
              <a:rPr lang="de-DE" sz="2000" dirty="0"/>
              <a:t>☞ vorherige Einräumung von Nutzungsrechten (</a:t>
            </a:r>
            <a:r>
              <a:rPr lang="de-DE" sz="2000" dirty="0" err="1"/>
              <a:t>UrhR</a:t>
            </a:r>
            <a:r>
              <a:rPr lang="de-DE" sz="2000" dirty="0"/>
              <a:t>)</a:t>
            </a:r>
            <a:br>
              <a:rPr lang="de-DE" sz="2000" dirty="0"/>
            </a:br>
            <a:r>
              <a:rPr lang="de-DE" sz="2000" dirty="0"/>
              <a:t>☞ ggf. datenschutzrechtliche Einwilligung durch Prüfling </a:t>
            </a:r>
            <a:br>
              <a:rPr lang="de-DE" sz="2000" dirty="0"/>
            </a:br>
            <a:r>
              <a:rPr lang="de-DE" sz="2000" dirty="0"/>
              <a:t>(vorbehaltlich entsprechender Regelungen im LHG bzw. den Prüfungsordnungen) (vgl. Gutachten Hoeren)</a:t>
            </a:r>
          </a:p>
          <a:p>
            <a:pPr>
              <a:spcAft>
                <a:spcPts val="600"/>
              </a:spcAft>
              <a:buFont typeface="Wingdings" pitchFamily="2" charset="2"/>
              <a:buChar char="§"/>
            </a:pPr>
            <a:r>
              <a:rPr lang="de-DE" sz="2000" dirty="0"/>
              <a:t>Sind eine KI-basierte automatisierte Bewertung (Art. 22 DSGVO) und Prüfungsaufsicht DSGVO-kompatibel?</a:t>
            </a:r>
            <a:br>
              <a:rPr lang="de-DE" sz="2000" dirty="0"/>
            </a:br>
            <a:r>
              <a:rPr lang="de-DE" sz="2000" dirty="0"/>
              <a:t>☞ nicht eindeutig geklärt, u. a. ist eine gesetzliche Rechtsgrundlage erforderlich und eine (echte) Freiwilligkeit wäre wohl nicht gegeben</a:t>
            </a:r>
          </a:p>
          <a:p>
            <a:pPr marL="0" indent="0">
              <a:buNone/>
            </a:pPr>
            <a:endParaRPr lang="de-DE" sz="2000" dirty="0"/>
          </a:p>
        </p:txBody>
      </p:sp>
      <p:sp>
        <p:nvSpPr>
          <p:cNvPr id="4" name="Datumsplatzhalter 3">
            <a:extLst>
              <a:ext uri="{FF2B5EF4-FFF2-40B4-BE49-F238E27FC236}">
                <a16:creationId xmlns:a16="http://schemas.microsoft.com/office/drawing/2014/main" id="{25B5EC24-DE71-01EB-6709-89DB45BDE597}"/>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892F567A-6187-A9BD-E6E7-C93B9D559DDE}"/>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219FB644-5FC9-1725-7B23-A4D45D87813E}"/>
              </a:ext>
            </a:extLst>
          </p:cNvPr>
          <p:cNvSpPr>
            <a:spLocks noGrp="1"/>
          </p:cNvSpPr>
          <p:nvPr>
            <p:ph type="sldNum" sz="quarter" idx="12"/>
          </p:nvPr>
        </p:nvSpPr>
        <p:spPr/>
        <p:txBody>
          <a:bodyPr/>
          <a:lstStyle/>
          <a:p>
            <a:fld id="{08C289C5-7785-AF45-8982-03E552BBE034}" type="slidenum">
              <a:rPr lang="de-DE" smtClean="0"/>
              <a:t>82</a:t>
            </a:fld>
            <a:endParaRPr lang="de-DE"/>
          </a:p>
        </p:txBody>
      </p:sp>
    </p:spTree>
    <p:extLst>
      <p:ext uri="{BB962C8B-B14F-4D97-AF65-F5344CB8AC3E}">
        <p14:creationId xmlns:p14="http://schemas.microsoft.com/office/powerpoint/2010/main" val="18095123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2EAFF-0225-B93F-7253-798767C7489F}"/>
              </a:ext>
            </a:extLst>
          </p:cNvPr>
          <p:cNvSpPr>
            <a:spLocks noGrp="1"/>
          </p:cNvSpPr>
          <p:nvPr>
            <p:ph type="title"/>
          </p:nvPr>
        </p:nvSpPr>
        <p:spPr/>
        <p:txBody>
          <a:bodyPr>
            <a:normAutofit/>
          </a:bodyPr>
          <a:lstStyle/>
          <a:p>
            <a:pPr algn="ctr"/>
            <a:r>
              <a:rPr lang="de-DE" sz="2800" dirty="0"/>
              <a:t>Prüfungsrecht: Vertiefende Quellen</a:t>
            </a:r>
          </a:p>
        </p:txBody>
      </p:sp>
      <p:sp>
        <p:nvSpPr>
          <p:cNvPr id="3" name="Inhaltsplatzhalter 2">
            <a:extLst>
              <a:ext uri="{FF2B5EF4-FFF2-40B4-BE49-F238E27FC236}">
                <a16:creationId xmlns:a16="http://schemas.microsoft.com/office/drawing/2014/main" id="{A5611541-31A7-C643-ECAF-9B36850AABEB}"/>
              </a:ext>
            </a:extLst>
          </p:cNvPr>
          <p:cNvSpPr>
            <a:spLocks noGrp="1"/>
          </p:cNvSpPr>
          <p:nvPr>
            <p:ph idx="1"/>
          </p:nvPr>
        </p:nvSpPr>
        <p:spPr/>
        <p:txBody>
          <a:bodyPr>
            <a:normAutofit/>
          </a:bodyPr>
          <a:lstStyle/>
          <a:p>
            <a:pPr algn="l" rtl="0">
              <a:buFont typeface="Wingdings" pitchFamily="2" charset="2"/>
              <a:buChar char="§"/>
            </a:pPr>
            <a:r>
              <a:rPr lang="de-DE" sz="2000" i="0" dirty="0" err="1">
                <a:solidFill>
                  <a:srgbClr val="000000"/>
                </a:solidFill>
                <a:effectLst/>
              </a:rPr>
              <a:t>Besner-Lettenbauer</a:t>
            </a:r>
            <a:r>
              <a:rPr lang="de-DE" sz="2000" i="0" dirty="0">
                <a:solidFill>
                  <a:srgbClr val="000000"/>
                </a:solidFill>
                <a:effectLst/>
              </a:rPr>
              <a:t>, A., KI &amp; Hochschulprüfungen </a:t>
            </a:r>
            <a:r>
              <a:rPr lang="de-DE" sz="2000" i="0" dirty="0">
                <a:solidFill>
                  <a:srgbClr val="000000"/>
                </a:solidFill>
                <a:effectLst/>
                <a:hlinkClick r:id="rId2"/>
              </a:rPr>
              <a:t>Vortragsaufzeichnung</a:t>
            </a:r>
            <a:r>
              <a:rPr lang="de-DE" sz="2000" i="0" dirty="0">
                <a:solidFill>
                  <a:srgbClr val="000000"/>
                </a:solidFill>
                <a:effectLst/>
              </a:rPr>
              <a:t> v. 14.12.2023 (</a:t>
            </a:r>
            <a:r>
              <a:rPr lang="de-DE" sz="2000" i="0" dirty="0" err="1">
                <a:solidFill>
                  <a:srgbClr val="000000"/>
                </a:solidFill>
                <a:effectLst/>
              </a:rPr>
              <a:t>vhb</a:t>
            </a:r>
            <a:r>
              <a:rPr lang="de-DE" sz="2000" dirty="0">
                <a:solidFill>
                  <a:srgbClr val="000000"/>
                </a:solidFill>
              </a:rPr>
              <a:t>)</a:t>
            </a:r>
            <a:endParaRPr lang="de-DE" sz="2000" i="0" dirty="0">
              <a:solidFill>
                <a:srgbClr val="000000"/>
              </a:solidFill>
              <a:effectLst/>
            </a:endParaRPr>
          </a:p>
          <a:p>
            <a:pPr algn="l" rtl="0">
              <a:buFont typeface="Wingdings" pitchFamily="2" charset="2"/>
              <a:buChar char="§"/>
            </a:pPr>
            <a:r>
              <a:rPr lang="de-DE" sz="2000" dirty="0">
                <a:solidFill>
                  <a:srgbClr val="000000"/>
                </a:solidFill>
              </a:rPr>
              <a:t>Horn, J., Prüfungsrechtliche Herausforderungen in Zeiten von KI-Generatoren</a:t>
            </a:r>
            <a:br>
              <a:rPr lang="de-DE" sz="2000" dirty="0">
                <a:solidFill>
                  <a:srgbClr val="000000"/>
                </a:solidFill>
              </a:rPr>
            </a:br>
            <a:r>
              <a:rPr lang="de-DE" sz="2000" i="0" dirty="0">
                <a:solidFill>
                  <a:srgbClr val="000000"/>
                </a:solidFill>
                <a:effectLst/>
                <a:hlinkClick r:id="rId3"/>
              </a:rPr>
              <a:t>Vortragsaufzeichnung</a:t>
            </a:r>
            <a:r>
              <a:rPr lang="de-DE" sz="2000" i="0" dirty="0">
                <a:solidFill>
                  <a:srgbClr val="000000"/>
                </a:solidFill>
                <a:effectLst/>
              </a:rPr>
              <a:t> v. 17.01.2024 (</a:t>
            </a:r>
            <a:r>
              <a:rPr lang="de-DE" sz="2000" i="0" dirty="0" err="1">
                <a:solidFill>
                  <a:srgbClr val="000000"/>
                </a:solidFill>
                <a:effectLst/>
              </a:rPr>
              <a:t>MMlab@MMKH</a:t>
            </a:r>
            <a:r>
              <a:rPr lang="de-DE" sz="2000" i="0" dirty="0">
                <a:solidFill>
                  <a:srgbClr val="000000"/>
                </a:solidFill>
                <a:effectLst/>
              </a:rPr>
              <a:t>), </a:t>
            </a:r>
            <a:r>
              <a:rPr lang="de-DE" sz="2000" i="0" dirty="0">
                <a:solidFill>
                  <a:srgbClr val="000000"/>
                </a:solidFill>
                <a:effectLst/>
                <a:hlinkClick r:id="rId4"/>
              </a:rPr>
              <a:t>Folien</a:t>
            </a:r>
            <a:endParaRPr lang="de-DE" sz="2000" i="0" dirty="0">
              <a:solidFill>
                <a:srgbClr val="000000"/>
              </a:solidFill>
              <a:effectLst/>
            </a:endParaRPr>
          </a:p>
          <a:p>
            <a:pPr>
              <a:buFont typeface="Wingdings" pitchFamily="2" charset="2"/>
              <a:buChar char="§"/>
            </a:pPr>
            <a:r>
              <a:rPr lang="de-DE" sz="2000" dirty="0">
                <a:solidFill>
                  <a:srgbClr val="000000"/>
                </a:solidFill>
              </a:rPr>
              <a:t>Weber-Wulff, D., Mensch oder Maschine? Möglichkeiten und Grenzen von KI-Detektoren</a:t>
            </a:r>
            <a:br>
              <a:rPr lang="de-DE" sz="2000" dirty="0">
                <a:solidFill>
                  <a:srgbClr val="000000"/>
                </a:solidFill>
              </a:rPr>
            </a:br>
            <a:r>
              <a:rPr lang="de-DE" sz="2000" i="0" dirty="0">
                <a:solidFill>
                  <a:srgbClr val="000000"/>
                </a:solidFill>
                <a:effectLst/>
                <a:hlinkClick r:id="rId5"/>
              </a:rPr>
              <a:t>Vortragsaufzeichnung</a:t>
            </a:r>
            <a:r>
              <a:rPr lang="de-DE" sz="2000" i="0" dirty="0">
                <a:solidFill>
                  <a:srgbClr val="000000"/>
                </a:solidFill>
                <a:effectLst/>
              </a:rPr>
              <a:t> v. 17.01.2024 (</a:t>
            </a:r>
            <a:r>
              <a:rPr lang="de-DE" sz="2000" i="0" dirty="0" err="1">
                <a:solidFill>
                  <a:srgbClr val="000000"/>
                </a:solidFill>
                <a:effectLst/>
              </a:rPr>
              <a:t>MMlab@MMKH</a:t>
            </a:r>
            <a:r>
              <a:rPr lang="de-DE" sz="2000" i="0" dirty="0">
                <a:solidFill>
                  <a:srgbClr val="000000"/>
                </a:solidFill>
                <a:effectLst/>
              </a:rPr>
              <a:t>), </a:t>
            </a:r>
            <a:r>
              <a:rPr lang="de-DE" sz="2000" i="0" dirty="0">
                <a:solidFill>
                  <a:srgbClr val="000000"/>
                </a:solidFill>
                <a:effectLst/>
                <a:hlinkClick r:id="rId6"/>
              </a:rPr>
              <a:t>Folien</a:t>
            </a:r>
            <a:endParaRPr lang="de-DE" sz="2000" i="0" dirty="0">
              <a:solidFill>
                <a:srgbClr val="000000"/>
              </a:solidFill>
              <a:effectLst/>
            </a:endParaRPr>
          </a:p>
          <a:p>
            <a:pPr>
              <a:buFont typeface="Wingdings" pitchFamily="2" charset="2"/>
              <a:buChar char="§"/>
            </a:pPr>
            <a:r>
              <a:rPr lang="de-DE" sz="2000" dirty="0" err="1"/>
              <a:t>Brelle</a:t>
            </a:r>
            <a:r>
              <a:rPr lang="de-DE" sz="2000" dirty="0"/>
              <a:t>, J. O., </a:t>
            </a:r>
            <a:r>
              <a:rPr lang="de-DE" sz="2000" i="0" dirty="0">
                <a:effectLst/>
              </a:rPr>
              <a:t>Datenschutzrechtliche Fragen und (mögliche) Implikationen des EU AI-Act für den Hochschulbereich</a:t>
            </a:r>
            <a:r>
              <a:rPr lang="de-DE" sz="2000" dirty="0">
                <a:solidFill>
                  <a:srgbClr val="000000"/>
                </a:solidFill>
              </a:rPr>
              <a:t/>
            </a:r>
            <a:br>
              <a:rPr lang="de-DE" sz="2000" dirty="0">
                <a:solidFill>
                  <a:srgbClr val="000000"/>
                </a:solidFill>
              </a:rPr>
            </a:br>
            <a:r>
              <a:rPr lang="de-DE" sz="2000" i="0" dirty="0">
                <a:solidFill>
                  <a:srgbClr val="000000"/>
                </a:solidFill>
                <a:effectLst/>
                <a:hlinkClick r:id="rId7"/>
              </a:rPr>
              <a:t>Vortragsaufzeichnung</a:t>
            </a:r>
            <a:r>
              <a:rPr lang="de-DE" sz="2000" i="0" dirty="0">
                <a:solidFill>
                  <a:srgbClr val="000000"/>
                </a:solidFill>
                <a:effectLst/>
              </a:rPr>
              <a:t> v. 17.01.2024 (</a:t>
            </a:r>
            <a:r>
              <a:rPr lang="de-DE" sz="2000" i="0" dirty="0" err="1">
                <a:solidFill>
                  <a:srgbClr val="000000"/>
                </a:solidFill>
                <a:effectLst/>
              </a:rPr>
              <a:t>MMlab@MMKH</a:t>
            </a:r>
            <a:r>
              <a:rPr lang="de-DE" sz="2000" i="0" dirty="0">
                <a:solidFill>
                  <a:srgbClr val="000000"/>
                </a:solidFill>
                <a:effectLst/>
              </a:rPr>
              <a:t>), </a:t>
            </a:r>
            <a:r>
              <a:rPr lang="de-DE" sz="2000" i="0" dirty="0">
                <a:solidFill>
                  <a:srgbClr val="000000"/>
                </a:solidFill>
                <a:effectLst/>
                <a:hlinkClick r:id="rId8"/>
              </a:rPr>
              <a:t>Folien</a:t>
            </a:r>
            <a:endParaRPr lang="de-DE" sz="2000" i="0" dirty="0">
              <a:solidFill>
                <a:srgbClr val="000000"/>
              </a:solidFill>
              <a:effectLst/>
            </a:endParaRPr>
          </a:p>
          <a:p>
            <a:pPr marL="0" indent="0">
              <a:buNone/>
            </a:pPr>
            <a:endParaRPr lang="de-DE" sz="2000" dirty="0"/>
          </a:p>
        </p:txBody>
      </p:sp>
      <p:sp>
        <p:nvSpPr>
          <p:cNvPr id="4" name="Datumsplatzhalter 3">
            <a:extLst>
              <a:ext uri="{FF2B5EF4-FFF2-40B4-BE49-F238E27FC236}">
                <a16:creationId xmlns:a16="http://schemas.microsoft.com/office/drawing/2014/main" id="{0D4A38A5-F023-11FB-3097-6D87876037B5}"/>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1517EDFA-4D4A-E237-365C-36222FAB05F5}"/>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80833DAE-E6BA-8E18-381B-A91BE14B2657}"/>
              </a:ext>
            </a:extLst>
          </p:cNvPr>
          <p:cNvSpPr>
            <a:spLocks noGrp="1"/>
          </p:cNvSpPr>
          <p:nvPr>
            <p:ph type="sldNum" sz="quarter" idx="12"/>
          </p:nvPr>
        </p:nvSpPr>
        <p:spPr/>
        <p:txBody>
          <a:bodyPr/>
          <a:lstStyle/>
          <a:p>
            <a:fld id="{08C289C5-7785-AF45-8982-03E552BBE034}" type="slidenum">
              <a:rPr lang="de-DE" smtClean="0"/>
              <a:t>83</a:t>
            </a:fld>
            <a:endParaRPr lang="de-DE"/>
          </a:p>
        </p:txBody>
      </p:sp>
    </p:spTree>
    <p:extLst>
      <p:ext uri="{BB962C8B-B14F-4D97-AF65-F5344CB8AC3E}">
        <p14:creationId xmlns:p14="http://schemas.microsoft.com/office/powerpoint/2010/main" val="517839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28A43-97C0-6F48-1D1D-835C05498D59}"/>
              </a:ext>
            </a:extLst>
          </p:cNvPr>
          <p:cNvSpPr>
            <a:spLocks noGrp="1"/>
          </p:cNvSpPr>
          <p:nvPr>
            <p:ph type="title"/>
          </p:nvPr>
        </p:nvSpPr>
        <p:spPr/>
        <p:txBody>
          <a:bodyPr>
            <a:normAutofit/>
          </a:bodyPr>
          <a:lstStyle/>
          <a:p>
            <a:pPr algn="ctr"/>
            <a:r>
              <a:rPr lang="de-DE" sz="2800" dirty="0"/>
              <a:t>Eigenständigkeitserklärung &amp; KI: Muster</a:t>
            </a:r>
          </a:p>
        </p:txBody>
      </p:sp>
      <p:sp>
        <p:nvSpPr>
          <p:cNvPr id="3" name="Inhaltsplatzhalter 2">
            <a:extLst>
              <a:ext uri="{FF2B5EF4-FFF2-40B4-BE49-F238E27FC236}">
                <a16:creationId xmlns:a16="http://schemas.microsoft.com/office/drawing/2014/main" id="{FD5A27F0-2BA5-43AF-4C32-63019D15586D}"/>
              </a:ext>
            </a:extLst>
          </p:cNvPr>
          <p:cNvSpPr>
            <a:spLocks noGrp="1"/>
          </p:cNvSpPr>
          <p:nvPr>
            <p:ph idx="1"/>
          </p:nvPr>
        </p:nvSpPr>
        <p:spPr/>
        <p:txBody>
          <a:bodyPr>
            <a:normAutofit/>
          </a:bodyPr>
          <a:lstStyle/>
          <a:p>
            <a:pPr>
              <a:spcAft>
                <a:spcPts val="600"/>
              </a:spcAft>
              <a:buFont typeface="Wingdings" pitchFamily="2" charset="2"/>
              <a:buChar char="§"/>
            </a:pPr>
            <a:r>
              <a:rPr lang="de-DE" sz="2000" dirty="0">
                <a:effectLst/>
              </a:rPr>
              <a:t>Vorschläge für Eigenständigkeitserklärungen</a:t>
            </a:r>
            <a:r>
              <a:rPr lang="de-DE" sz="2000" dirty="0"/>
              <a:t> </a:t>
            </a:r>
            <a:r>
              <a:rPr lang="de-DE" sz="2000" dirty="0">
                <a:effectLst/>
              </a:rPr>
              <a:t>bei möglicher Nutzung von KI-Tools (Stand: 25.8.2023), Glathe, A., Hansen, J., </a:t>
            </a:r>
            <a:br>
              <a:rPr lang="de-DE" sz="2000" dirty="0">
                <a:effectLst/>
              </a:rPr>
            </a:br>
            <a:r>
              <a:rPr lang="de-DE" sz="2000" dirty="0">
                <a:effectLst/>
              </a:rPr>
              <a:t>(TU Darmstadt), Martina Mörth, Anja Riedel (BZHL) </a:t>
            </a:r>
            <a:br>
              <a:rPr lang="de-DE" sz="2000" dirty="0">
                <a:effectLst/>
              </a:rPr>
            </a:br>
            <a:r>
              <a:rPr lang="de-DE" sz="2000" dirty="0">
                <a:effectLst/>
              </a:rPr>
              <a:t>(</a:t>
            </a:r>
            <a:r>
              <a:rPr lang="de-DE" sz="2000" dirty="0" err="1">
                <a:effectLst/>
              </a:rPr>
              <a:t>dghd</a:t>
            </a:r>
            <a:r>
              <a:rPr lang="de-DE" sz="2000" dirty="0">
                <a:effectLst/>
              </a:rPr>
              <a:t>-Themenreihe „KI in der Hochschullehre“ (2023)</a:t>
            </a:r>
            <a:br>
              <a:rPr lang="de-DE" sz="2000" dirty="0">
                <a:effectLst/>
              </a:rPr>
            </a:br>
            <a:r>
              <a:rPr lang="de-DE" sz="2000" dirty="0">
                <a:solidFill>
                  <a:srgbClr val="DCA10D"/>
                </a:solidFill>
                <a:effectLst/>
                <a:hlinkClick r:id="rId2"/>
              </a:rPr>
              <a:t>https://www.dghd.de/wp-content/uploads/2023/08/230825Eigenstaendigkeitserklaerung-1.pdf</a:t>
            </a:r>
            <a:endParaRPr lang="de-DE" sz="2000" dirty="0">
              <a:solidFill>
                <a:srgbClr val="DCA10D"/>
              </a:solidFill>
              <a:effectLst/>
            </a:endParaRPr>
          </a:p>
          <a:p>
            <a:pPr>
              <a:spcAft>
                <a:spcPts val="600"/>
              </a:spcAft>
              <a:buFont typeface="Wingdings" pitchFamily="2" charset="2"/>
              <a:buChar char="§"/>
            </a:pPr>
            <a:r>
              <a:rPr lang="de-DE" sz="2000" dirty="0"/>
              <a:t>Eigenständigkeitserklärung Hochschule Rhein-Main</a:t>
            </a:r>
            <a:r>
              <a:rPr lang="de-DE" sz="2000" dirty="0">
                <a:solidFill>
                  <a:srgbClr val="DCA10D"/>
                </a:solidFill>
                <a:hlinkClick r:id="rId3"/>
              </a:rPr>
              <a:t/>
            </a:r>
            <a:br>
              <a:rPr lang="de-DE" sz="2000" dirty="0">
                <a:solidFill>
                  <a:srgbClr val="DCA10D"/>
                </a:solidFill>
                <a:hlinkClick r:id="rId3"/>
              </a:rPr>
            </a:br>
            <a:r>
              <a:rPr lang="de-DE" sz="2000" dirty="0">
                <a:solidFill>
                  <a:srgbClr val="DCA10D"/>
                </a:solidFill>
                <a:effectLst/>
                <a:hlinkClick r:id="rId3"/>
              </a:rPr>
              <a:t>https://www.hs-rm.de/fileadmin/Home/Services/Didaktik_und_Digitale_Lehre/Eigenstaendigkeitserklaerung_HSRM_6_23.pdf</a:t>
            </a:r>
            <a:endParaRPr lang="de-DE" sz="2000" dirty="0">
              <a:solidFill>
                <a:srgbClr val="DCA10D"/>
              </a:solidFill>
              <a:effectLst/>
            </a:endParaRPr>
          </a:p>
          <a:p>
            <a:pPr>
              <a:spcAft>
                <a:spcPts val="600"/>
              </a:spcAft>
              <a:buFont typeface="Wingdings" pitchFamily="2" charset="2"/>
              <a:buChar char="§"/>
            </a:pPr>
            <a:endParaRPr lang="de-DE" sz="2000" dirty="0">
              <a:solidFill>
                <a:srgbClr val="DCA10D"/>
              </a:solidFill>
              <a:effectLst/>
            </a:endParaRPr>
          </a:p>
        </p:txBody>
      </p:sp>
      <p:sp>
        <p:nvSpPr>
          <p:cNvPr id="4" name="Datumsplatzhalter 3">
            <a:extLst>
              <a:ext uri="{FF2B5EF4-FFF2-40B4-BE49-F238E27FC236}">
                <a16:creationId xmlns:a16="http://schemas.microsoft.com/office/drawing/2014/main" id="{BAF888F2-C0F3-8E1A-329A-EAAD8F452710}"/>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8DF5E933-BA52-207D-DECA-BE4EFEF7BEE0}"/>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8086A3BD-FAEA-D329-C9AD-505BDFE33E18}"/>
              </a:ext>
            </a:extLst>
          </p:cNvPr>
          <p:cNvSpPr>
            <a:spLocks noGrp="1"/>
          </p:cNvSpPr>
          <p:nvPr>
            <p:ph type="sldNum" sz="quarter" idx="12"/>
          </p:nvPr>
        </p:nvSpPr>
        <p:spPr/>
        <p:txBody>
          <a:bodyPr/>
          <a:lstStyle/>
          <a:p>
            <a:fld id="{08C289C5-7785-AF45-8982-03E552BBE034}" type="slidenum">
              <a:rPr lang="de-DE" smtClean="0"/>
              <a:t>84</a:t>
            </a:fld>
            <a:endParaRPr lang="de-DE"/>
          </a:p>
        </p:txBody>
      </p:sp>
    </p:spTree>
    <p:extLst>
      <p:ext uri="{BB962C8B-B14F-4D97-AF65-F5344CB8AC3E}">
        <p14:creationId xmlns:p14="http://schemas.microsoft.com/office/powerpoint/2010/main" val="2849300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891EC-6818-2DF1-A65C-6DA6283DCDFA}"/>
              </a:ext>
            </a:extLst>
          </p:cNvPr>
          <p:cNvSpPr>
            <a:spLocks noGrp="1"/>
          </p:cNvSpPr>
          <p:nvPr>
            <p:ph type="title"/>
          </p:nvPr>
        </p:nvSpPr>
        <p:spPr/>
        <p:txBody>
          <a:bodyPr>
            <a:normAutofit/>
          </a:bodyPr>
          <a:lstStyle/>
          <a:p>
            <a:pPr algn="ctr"/>
            <a:r>
              <a:rPr lang="de-DE" sz="2800" dirty="0"/>
              <a:t>Kennzeichnung KI-generierter Inhalte </a:t>
            </a:r>
          </a:p>
        </p:txBody>
      </p:sp>
      <p:sp>
        <p:nvSpPr>
          <p:cNvPr id="3" name="Inhaltsplatzhalter 2">
            <a:extLst>
              <a:ext uri="{FF2B5EF4-FFF2-40B4-BE49-F238E27FC236}">
                <a16:creationId xmlns:a16="http://schemas.microsoft.com/office/drawing/2014/main" id="{2BB23737-B511-53C9-50C3-49C09214A4A6}"/>
              </a:ext>
            </a:extLst>
          </p:cNvPr>
          <p:cNvSpPr>
            <a:spLocks noGrp="1"/>
          </p:cNvSpPr>
          <p:nvPr>
            <p:ph idx="1"/>
          </p:nvPr>
        </p:nvSpPr>
        <p:spPr/>
        <p:txBody>
          <a:bodyPr>
            <a:normAutofit/>
          </a:bodyPr>
          <a:lstStyle/>
          <a:p>
            <a:pPr>
              <a:lnSpc>
                <a:spcPct val="100000"/>
              </a:lnSpc>
              <a:spcAft>
                <a:spcPts val="600"/>
              </a:spcAft>
              <a:buFont typeface="Wingdings" pitchFamily="2" charset="2"/>
              <a:buChar char="§"/>
            </a:pPr>
            <a:r>
              <a:rPr lang="de-DE" sz="2000" dirty="0">
                <a:effectLst/>
              </a:rPr>
              <a:t>Die Art und Weise der Kennzeichnung des KI-Einsatzes in einer Prüfungsarbeit ist abhängig vom </a:t>
            </a:r>
            <a:r>
              <a:rPr lang="de-DE" sz="2000" b="1" dirty="0">
                <a:effectLst/>
              </a:rPr>
              <a:t>Lernziel</a:t>
            </a:r>
            <a:r>
              <a:rPr lang="de-DE" sz="2000" dirty="0">
                <a:effectLst/>
              </a:rPr>
              <a:t> und der </a:t>
            </a:r>
            <a:r>
              <a:rPr lang="de-DE" sz="2000" b="1" dirty="0">
                <a:effectLst/>
              </a:rPr>
              <a:t>Art des Einsatzes </a:t>
            </a:r>
            <a:r>
              <a:rPr lang="de-DE" sz="2000" dirty="0">
                <a:effectLst/>
              </a:rPr>
              <a:t>des KI-Systems. Die Kennzeichnung muss erkennen lassen, welche Textteile in welchem Ausmaß KI-generiert sind. Daraus folgt:</a:t>
            </a:r>
          </a:p>
          <a:p>
            <a:pPr lvl="1">
              <a:lnSpc>
                <a:spcPct val="100000"/>
              </a:lnSpc>
              <a:spcAft>
                <a:spcPts val="600"/>
              </a:spcAft>
              <a:buFont typeface="Wingdings" pitchFamily="2" charset="2"/>
              <a:buChar char="§"/>
            </a:pPr>
            <a:r>
              <a:rPr lang="de-DE" sz="2000" dirty="0"/>
              <a:t>☞ </a:t>
            </a:r>
            <a:r>
              <a:rPr lang="de-DE" sz="2000" dirty="0">
                <a:effectLst/>
              </a:rPr>
              <a:t>Wortwörtliche Übernahme KI-generierter Texte/Inhalte: </a:t>
            </a:r>
            <a:br>
              <a:rPr lang="de-DE" sz="2000" dirty="0">
                <a:effectLst/>
              </a:rPr>
            </a:br>
            <a:r>
              <a:rPr lang="de-DE" sz="2000" dirty="0">
                <a:effectLst/>
              </a:rPr>
              <a:t>Kennzeichnung wie bei Zitaten</a:t>
            </a:r>
          </a:p>
          <a:p>
            <a:pPr lvl="1">
              <a:lnSpc>
                <a:spcPct val="100000"/>
              </a:lnSpc>
              <a:spcAft>
                <a:spcPts val="600"/>
              </a:spcAft>
              <a:buFont typeface="Wingdings" pitchFamily="2" charset="2"/>
              <a:buChar char="§"/>
            </a:pPr>
            <a:r>
              <a:rPr lang="de-DE" sz="2000" dirty="0"/>
              <a:t>☞ </a:t>
            </a:r>
            <a:r>
              <a:rPr lang="de-DE" sz="2000" dirty="0">
                <a:effectLst/>
              </a:rPr>
              <a:t>KI lediglich als Ideengeber oder Inspirationsquelle: </a:t>
            </a:r>
            <a:br>
              <a:rPr lang="de-DE" sz="2000" dirty="0">
                <a:effectLst/>
              </a:rPr>
            </a:br>
            <a:r>
              <a:rPr lang="de-DE" sz="2000" dirty="0">
                <a:effectLst/>
              </a:rPr>
              <a:t>bloße Erwähnung in der Hilfsmittelangabe</a:t>
            </a:r>
          </a:p>
          <a:p>
            <a:pPr>
              <a:lnSpc>
                <a:spcPct val="100000"/>
              </a:lnSpc>
              <a:spcAft>
                <a:spcPts val="600"/>
              </a:spcAft>
              <a:buFont typeface="Wingdings" pitchFamily="2" charset="2"/>
              <a:buChar char="§"/>
            </a:pPr>
            <a:r>
              <a:rPr lang="de-DE" sz="2000" dirty="0">
                <a:effectLst/>
              </a:rPr>
              <a:t>Abgrenzungsfragen bei umfänglichen Bearbeitungen von KI-Output</a:t>
            </a:r>
          </a:p>
          <a:p>
            <a:pPr marL="0" indent="0">
              <a:buNone/>
            </a:pPr>
            <a:endParaRPr lang="de-DE" sz="2000" dirty="0"/>
          </a:p>
        </p:txBody>
      </p:sp>
      <p:sp>
        <p:nvSpPr>
          <p:cNvPr id="4" name="Datumsplatzhalter 3">
            <a:extLst>
              <a:ext uri="{FF2B5EF4-FFF2-40B4-BE49-F238E27FC236}">
                <a16:creationId xmlns:a16="http://schemas.microsoft.com/office/drawing/2014/main" id="{C2BA156F-2AB3-E9D0-B87D-BE8EBA56BA4B}"/>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AA0712AE-DB8A-3A5E-8808-C79879237505}"/>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7D949FBA-B3E5-BB6D-29B4-3FBFE5E7D2B0}"/>
              </a:ext>
            </a:extLst>
          </p:cNvPr>
          <p:cNvSpPr>
            <a:spLocks noGrp="1"/>
          </p:cNvSpPr>
          <p:nvPr>
            <p:ph type="sldNum" sz="quarter" idx="12"/>
          </p:nvPr>
        </p:nvSpPr>
        <p:spPr/>
        <p:txBody>
          <a:bodyPr/>
          <a:lstStyle/>
          <a:p>
            <a:fld id="{08C289C5-7785-AF45-8982-03E552BBE034}" type="slidenum">
              <a:rPr lang="de-DE" smtClean="0"/>
              <a:t>85</a:t>
            </a:fld>
            <a:endParaRPr lang="de-DE"/>
          </a:p>
        </p:txBody>
      </p:sp>
    </p:spTree>
    <p:extLst>
      <p:ext uri="{BB962C8B-B14F-4D97-AF65-F5344CB8AC3E}">
        <p14:creationId xmlns:p14="http://schemas.microsoft.com/office/powerpoint/2010/main" val="2800347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46962-1EB5-8A7F-A81C-D54EBA80CA50}"/>
              </a:ext>
            </a:extLst>
          </p:cNvPr>
          <p:cNvSpPr>
            <a:spLocks noGrp="1"/>
          </p:cNvSpPr>
          <p:nvPr>
            <p:ph type="title"/>
          </p:nvPr>
        </p:nvSpPr>
        <p:spPr/>
        <p:txBody>
          <a:bodyPr>
            <a:normAutofit/>
          </a:bodyPr>
          <a:lstStyle/>
          <a:p>
            <a:pPr algn="ctr"/>
            <a:r>
              <a:rPr lang="de-DE" sz="2800" dirty="0"/>
              <a:t>Kennzeichnung KI-generierter Inhalte </a:t>
            </a:r>
          </a:p>
        </p:txBody>
      </p:sp>
      <p:sp>
        <p:nvSpPr>
          <p:cNvPr id="3" name="Inhaltsplatzhalter 2">
            <a:extLst>
              <a:ext uri="{FF2B5EF4-FFF2-40B4-BE49-F238E27FC236}">
                <a16:creationId xmlns:a16="http://schemas.microsoft.com/office/drawing/2014/main" id="{518E122E-7E4E-36B7-887B-608D13323857}"/>
              </a:ext>
            </a:extLst>
          </p:cNvPr>
          <p:cNvSpPr>
            <a:spLocks noGrp="1"/>
          </p:cNvSpPr>
          <p:nvPr>
            <p:ph idx="1"/>
          </p:nvPr>
        </p:nvSpPr>
        <p:spPr>
          <a:xfrm>
            <a:off x="838200" y="1825624"/>
            <a:ext cx="10515600" cy="4530725"/>
          </a:xfrm>
        </p:spPr>
        <p:txBody>
          <a:bodyPr>
            <a:noAutofit/>
          </a:bodyPr>
          <a:lstStyle/>
          <a:p>
            <a:r>
              <a:rPr lang="de-DE" sz="2000" b="1" dirty="0"/>
              <a:t>Titel</a:t>
            </a:r>
            <a:r>
              <a:rPr lang="de-DE" sz="2000" dirty="0"/>
              <a:t>: Bei Text-, Bild-, Video- oder Audiogenerierungs-Systems gilt der Prompt (Eingabe) als Titel, bei sehr langen Prompts ggf. nur der Anfang</a:t>
            </a:r>
          </a:p>
          <a:p>
            <a:r>
              <a:rPr lang="de-DE" sz="2000" b="1" dirty="0"/>
              <a:t>Name</a:t>
            </a:r>
            <a:r>
              <a:rPr lang="de-DE" sz="2000" dirty="0"/>
              <a:t> + Version des KI-Systems</a:t>
            </a:r>
          </a:p>
          <a:p>
            <a:r>
              <a:rPr lang="de-DE" sz="2000" b="1" dirty="0"/>
              <a:t>Anbieter</a:t>
            </a:r>
            <a:r>
              <a:rPr lang="de-DE" sz="2000" dirty="0"/>
              <a:t> (Firma, Organisation oder Person, die das KI-System anbietet oder programmiert hat)</a:t>
            </a:r>
          </a:p>
          <a:p>
            <a:r>
              <a:rPr lang="de-DE" sz="2000" b="1" dirty="0"/>
              <a:t>Datum</a:t>
            </a:r>
            <a:r>
              <a:rPr lang="de-DE" sz="2000" dirty="0"/>
              <a:t> der Generierung der Inhalte</a:t>
            </a:r>
          </a:p>
          <a:p>
            <a:r>
              <a:rPr lang="de-DE" sz="2000" dirty="0"/>
              <a:t>Ggf. </a:t>
            </a:r>
            <a:r>
              <a:rPr lang="de-DE" sz="2000" b="1" dirty="0"/>
              <a:t>URL</a:t>
            </a:r>
            <a:r>
              <a:rPr lang="de-DE" sz="2000" dirty="0"/>
              <a:t> des KI-Systems</a:t>
            </a:r>
          </a:p>
          <a:p>
            <a:pPr marL="0" indent="0">
              <a:buNone/>
            </a:pPr>
            <a:r>
              <a:rPr lang="de-DE" sz="2000" dirty="0">
                <a:cs typeface="Arial" panose="020B0604020202020204"/>
              </a:rPr>
              <a:t/>
            </a:r>
            <a:br>
              <a:rPr lang="de-DE" sz="2000" dirty="0">
                <a:cs typeface="Arial" panose="020B0604020202020204"/>
              </a:rPr>
            </a:br>
            <a:r>
              <a:rPr lang="de-DE" sz="2000" dirty="0">
                <a:cs typeface="Arial" panose="020B0604020202020204"/>
              </a:rPr>
              <a:t>Angelehnt an: Leitfaden „Aus KI zitieren“ (Universität Basel, Vizerektorat Lehre, S. )</a:t>
            </a:r>
            <a:br>
              <a:rPr lang="de-DE" sz="2000" dirty="0">
                <a:cs typeface="Arial" panose="020B0604020202020204"/>
              </a:rPr>
            </a:br>
            <a:r>
              <a:rPr lang="de-DE" sz="2000" dirty="0">
                <a:cs typeface="Arial" panose="020B0604020202020204"/>
                <a:hlinkClick r:id="rId2"/>
              </a:rPr>
              <a:t>https://dslw.philhist.unibas.ch/fileadmin/user_upload/dslw/Dokumente/MA-Studium/MSG_Sprache_und_Kommunikation/Leitfaden_KI_De_Eng_.pdf</a:t>
            </a:r>
            <a:r>
              <a:rPr lang="de-DE" sz="2000" dirty="0">
                <a:cs typeface="Arial" panose="020B0604020202020204"/>
              </a:rPr>
              <a:t> </a:t>
            </a:r>
          </a:p>
        </p:txBody>
      </p:sp>
      <p:sp>
        <p:nvSpPr>
          <p:cNvPr id="4" name="Datumsplatzhalter 3">
            <a:extLst>
              <a:ext uri="{FF2B5EF4-FFF2-40B4-BE49-F238E27FC236}">
                <a16:creationId xmlns:a16="http://schemas.microsoft.com/office/drawing/2014/main" id="{BED2B7C8-08C1-3BC6-4556-01DFF8A3944B}"/>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9DBE46F4-E504-0D74-B2CC-91715E977D79}"/>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ECB23386-70E8-F9BF-8BD1-A640842396D9}"/>
              </a:ext>
            </a:extLst>
          </p:cNvPr>
          <p:cNvSpPr>
            <a:spLocks noGrp="1"/>
          </p:cNvSpPr>
          <p:nvPr>
            <p:ph type="sldNum" sz="quarter" idx="12"/>
          </p:nvPr>
        </p:nvSpPr>
        <p:spPr/>
        <p:txBody>
          <a:bodyPr/>
          <a:lstStyle/>
          <a:p>
            <a:fld id="{08C289C5-7785-AF45-8982-03E552BBE034}" type="slidenum">
              <a:rPr lang="de-DE" smtClean="0"/>
              <a:t>86</a:t>
            </a:fld>
            <a:endParaRPr lang="de-DE"/>
          </a:p>
        </p:txBody>
      </p:sp>
    </p:spTree>
    <p:extLst>
      <p:ext uri="{BB962C8B-B14F-4D97-AF65-F5344CB8AC3E}">
        <p14:creationId xmlns:p14="http://schemas.microsoft.com/office/powerpoint/2010/main" val="3190579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DBBE9-6CE1-1F94-079D-1B6A21F72F2E}"/>
              </a:ext>
            </a:extLst>
          </p:cNvPr>
          <p:cNvSpPr>
            <a:spLocks noGrp="1"/>
          </p:cNvSpPr>
          <p:nvPr>
            <p:ph type="title"/>
          </p:nvPr>
        </p:nvSpPr>
        <p:spPr/>
        <p:txBody>
          <a:bodyPr>
            <a:normAutofit/>
          </a:bodyPr>
          <a:lstStyle/>
          <a:p>
            <a:pPr algn="ctr"/>
            <a:r>
              <a:rPr lang="de-DE" sz="2800" dirty="0"/>
              <a:t>Kennzeichnung KI-generierter Inhalte (Bsp.)</a:t>
            </a:r>
          </a:p>
        </p:txBody>
      </p:sp>
      <p:pic>
        <p:nvPicPr>
          <p:cNvPr id="7" name="Inhaltsplatzhalter 6">
            <a:extLst>
              <a:ext uri="{FF2B5EF4-FFF2-40B4-BE49-F238E27FC236}">
                <a16:creationId xmlns:a16="http://schemas.microsoft.com/office/drawing/2014/main" id="{2A479508-C860-F239-E0FF-FED9DDAF6795}"/>
              </a:ext>
            </a:extLst>
          </p:cNvPr>
          <p:cNvPicPr>
            <a:picLocks noGrp="1" noChangeAspect="1"/>
          </p:cNvPicPr>
          <p:nvPr>
            <p:ph idx="1"/>
          </p:nvPr>
        </p:nvPicPr>
        <p:blipFill>
          <a:blip r:embed="rId2"/>
          <a:stretch>
            <a:fillRect/>
          </a:stretch>
        </p:blipFill>
        <p:spPr>
          <a:xfrm>
            <a:off x="3201271" y="1777674"/>
            <a:ext cx="5885901" cy="4635528"/>
          </a:xfrm>
          <a:prstGeom prst="rect">
            <a:avLst/>
          </a:prstGeom>
        </p:spPr>
      </p:pic>
      <p:sp>
        <p:nvSpPr>
          <p:cNvPr id="4" name="Datumsplatzhalter 3">
            <a:extLst>
              <a:ext uri="{FF2B5EF4-FFF2-40B4-BE49-F238E27FC236}">
                <a16:creationId xmlns:a16="http://schemas.microsoft.com/office/drawing/2014/main" id="{5838870D-6095-E07B-9B30-C4A515E024BF}"/>
              </a:ext>
            </a:extLst>
          </p:cNvPr>
          <p:cNvSpPr>
            <a:spLocks noGrp="1"/>
          </p:cNvSpPr>
          <p:nvPr>
            <p:ph type="dt" sz="half" idx="10"/>
          </p:nvPr>
        </p:nvSpPr>
        <p:spPr/>
        <p:txBody>
          <a:bodyPr/>
          <a:lstStyle/>
          <a:p>
            <a:r>
              <a:rPr lang="de-DE"/>
              <a:t>02.02.2024</a:t>
            </a:r>
          </a:p>
        </p:txBody>
      </p:sp>
      <p:sp>
        <p:nvSpPr>
          <p:cNvPr id="5" name="Fußzeilenplatzhalter 4">
            <a:extLst>
              <a:ext uri="{FF2B5EF4-FFF2-40B4-BE49-F238E27FC236}">
                <a16:creationId xmlns:a16="http://schemas.microsoft.com/office/drawing/2014/main" id="{8C5FF3B3-754B-0E8F-4BD0-D45FE8D2E659}"/>
              </a:ext>
            </a:extLst>
          </p:cNvPr>
          <p:cNvSpPr>
            <a:spLocks noGrp="1"/>
          </p:cNvSpPr>
          <p:nvPr>
            <p:ph type="ftr" sz="quarter" idx="11"/>
          </p:nvPr>
        </p:nvSpPr>
        <p:spPr/>
        <p:txBody>
          <a:bodyPr/>
          <a:lstStyle/>
          <a:p>
            <a:r>
              <a:rPr lang="de-DE"/>
              <a:t>HND BW / Andrea Schlotfeldt / CC BY 4.0</a:t>
            </a:r>
            <a:endParaRPr lang="de-DE" dirty="0"/>
          </a:p>
        </p:txBody>
      </p:sp>
      <p:sp>
        <p:nvSpPr>
          <p:cNvPr id="6" name="Foliennummernplatzhalter 5">
            <a:extLst>
              <a:ext uri="{FF2B5EF4-FFF2-40B4-BE49-F238E27FC236}">
                <a16:creationId xmlns:a16="http://schemas.microsoft.com/office/drawing/2014/main" id="{C6E9E710-B0BE-50F9-BCFF-487DE8ABBFBC}"/>
              </a:ext>
            </a:extLst>
          </p:cNvPr>
          <p:cNvSpPr>
            <a:spLocks noGrp="1"/>
          </p:cNvSpPr>
          <p:nvPr>
            <p:ph type="sldNum" sz="quarter" idx="12"/>
          </p:nvPr>
        </p:nvSpPr>
        <p:spPr/>
        <p:txBody>
          <a:bodyPr/>
          <a:lstStyle/>
          <a:p>
            <a:fld id="{08C289C5-7785-AF45-8982-03E552BBE034}" type="slidenum">
              <a:rPr lang="de-DE" smtClean="0"/>
              <a:t>87</a:t>
            </a:fld>
            <a:endParaRPr lang="de-DE"/>
          </a:p>
        </p:txBody>
      </p:sp>
      <p:sp>
        <p:nvSpPr>
          <p:cNvPr id="8" name="Textfeld 7">
            <a:extLst>
              <a:ext uri="{FF2B5EF4-FFF2-40B4-BE49-F238E27FC236}">
                <a16:creationId xmlns:a16="http://schemas.microsoft.com/office/drawing/2014/main" id="{66E732C7-7458-879E-49BB-FAC1CB76A87B}"/>
              </a:ext>
            </a:extLst>
          </p:cNvPr>
          <p:cNvSpPr txBox="1"/>
          <p:nvPr/>
        </p:nvSpPr>
        <p:spPr>
          <a:xfrm>
            <a:off x="9023841" y="4667937"/>
            <a:ext cx="2466474" cy="1754326"/>
          </a:xfrm>
          <a:prstGeom prst="rect">
            <a:avLst/>
          </a:prstGeom>
          <a:noFill/>
        </p:spPr>
        <p:txBody>
          <a:bodyPr wrap="square" rtlCol="0">
            <a:spAutoFit/>
          </a:bodyPr>
          <a:lstStyle/>
          <a:p>
            <a:r>
              <a:rPr lang="de-DE" sz="1200" dirty="0">
                <a:cs typeface="Arial" panose="020B0604020202020204"/>
              </a:rPr>
              <a:t>Beispiele aus:</a:t>
            </a:r>
            <a:br>
              <a:rPr lang="de-DE" sz="1200" dirty="0">
                <a:cs typeface="Arial" panose="020B0604020202020204"/>
              </a:rPr>
            </a:br>
            <a:r>
              <a:rPr lang="de-DE" sz="1200" dirty="0">
                <a:cs typeface="Arial" panose="020B0604020202020204"/>
              </a:rPr>
              <a:t>Leitfaden „Aus KI zitieren“ (Universität Basel, Vizerektorat Lehre)</a:t>
            </a:r>
            <a:br>
              <a:rPr lang="de-DE" sz="1200" dirty="0">
                <a:cs typeface="Arial" panose="020B0604020202020204"/>
              </a:rPr>
            </a:br>
            <a:r>
              <a:rPr lang="de-DE" sz="1200" dirty="0">
                <a:cs typeface="Arial" panose="020B0604020202020204"/>
                <a:hlinkClick r:id="rId3"/>
              </a:rPr>
              <a:t>https://dslw.philhist.unibas.ch/fileadmin/user_upload/dslw/Dokumente/MA-Studium/MSG_Sprache_und_Kommunikation/Leitfaden_KI_De_Eng_.pdf</a:t>
            </a:r>
            <a:endParaRPr lang="de-DE" sz="1200" dirty="0"/>
          </a:p>
        </p:txBody>
      </p:sp>
      <p:sp>
        <p:nvSpPr>
          <p:cNvPr id="3" name="Textfeld 2">
            <a:extLst>
              <a:ext uri="{FF2B5EF4-FFF2-40B4-BE49-F238E27FC236}">
                <a16:creationId xmlns:a16="http://schemas.microsoft.com/office/drawing/2014/main" id="{08AEBF20-BABE-FD1D-486D-DBE740931B57}"/>
              </a:ext>
            </a:extLst>
          </p:cNvPr>
          <p:cNvSpPr txBox="1"/>
          <p:nvPr/>
        </p:nvSpPr>
        <p:spPr>
          <a:xfrm>
            <a:off x="798129" y="4667937"/>
            <a:ext cx="2506544" cy="1015663"/>
          </a:xfrm>
          <a:prstGeom prst="rect">
            <a:avLst/>
          </a:prstGeom>
          <a:noFill/>
        </p:spPr>
        <p:txBody>
          <a:bodyPr wrap="square" rtlCol="0">
            <a:spAutoFit/>
          </a:bodyPr>
          <a:lstStyle/>
          <a:p>
            <a:r>
              <a:rPr lang="de-DE" sz="1200" dirty="0"/>
              <a:t>Zu beachten:</a:t>
            </a:r>
          </a:p>
          <a:p>
            <a:r>
              <a:rPr lang="de-DE" sz="1200" dirty="0">
                <a:hlinkClick r:id="" action="ppaction://noaction"/>
              </a:rPr>
              <a:t>Leitlinien zur Sicherung</a:t>
            </a:r>
          </a:p>
          <a:p>
            <a:r>
              <a:rPr lang="de-DE" sz="1200" dirty="0">
                <a:hlinkClick r:id="" action="ppaction://noaction"/>
              </a:rPr>
              <a:t>Guter wissenschaftlicher Praxis</a:t>
            </a:r>
            <a:r>
              <a:rPr lang="de-DE" sz="1200" dirty="0"/>
              <a:t> (DFG)</a:t>
            </a:r>
            <a:br>
              <a:rPr lang="de-DE" sz="1200" dirty="0"/>
            </a:br>
            <a:r>
              <a:rPr lang="de-DE" sz="1200" dirty="0"/>
              <a:t>(Leitlinie 14, Autorenschaft)</a:t>
            </a:r>
          </a:p>
        </p:txBody>
      </p:sp>
    </p:spTree>
    <p:extLst>
      <p:ext uri="{BB962C8B-B14F-4D97-AF65-F5344CB8AC3E}">
        <p14:creationId xmlns:p14="http://schemas.microsoft.com/office/powerpoint/2010/main" val="3254372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DFG-Leitlinien zur Sicherung guter wissenschaftlicher Praxis - Kodex</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pPr marL="0" indent="0">
              <a:buNone/>
            </a:pPr>
            <a:r>
              <a:rPr lang="de-DE" sz="2000" b="1" i="0" u="none" strike="noStrike" baseline="0" dirty="0">
                <a:solidFill>
                  <a:srgbClr val="000000"/>
                </a:solidFill>
                <a:latin typeface="Roboto" panose="02000000000000000000" pitchFamily="2" charset="0"/>
              </a:rPr>
              <a:t>Leitlinie 10: Rechtliche und ethische Rahmenbedingungen, Nutzungsrechte</a:t>
            </a:r>
          </a:p>
          <a:p>
            <a:pPr marL="0" indent="0">
              <a:buNone/>
            </a:pPr>
            <a:endParaRPr lang="de-DE" sz="2000" b="0" i="0" u="none" strike="noStrike" baseline="0" dirty="0">
              <a:solidFill>
                <a:srgbClr val="000000"/>
              </a:solidFill>
              <a:latin typeface="Roboto" panose="02000000000000000000" pitchFamily="2" charset="0"/>
            </a:endParaRPr>
          </a:p>
          <a:p>
            <a:pPr marL="0" indent="0">
              <a:buNone/>
            </a:pPr>
            <a:r>
              <a:rPr lang="de-DE" sz="2000" b="0" i="1" u="none" strike="noStrike" baseline="0" dirty="0">
                <a:solidFill>
                  <a:srgbClr val="000000"/>
                </a:solidFill>
                <a:latin typeface="Roboto" panose="02000000000000000000" pitchFamily="2" charset="0"/>
              </a:rPr>
              <a:t>„Wissenschaftlerinnen und Wissenschaftler gehen mit der verfassungsrechtlich gewährten Forschungsfreiheit verantwortungsvoll um. Sie berücksichtigen Rechte und Pflichten, insbesondere solche, die aus gesetzlichen Vorgaben, aber auch aus Verträgen mit Dritten resultieren, und holen, sofern erforderlich, Genehmigungen und Ethikvoten ein und legen diese vor. Im Hinblick auf Forschungsvorhaben sollten eine gründliche Abschätzung der Forschungsfolgen und die Beurteilung der jeweiligen ethischen Aspekte erfolgen. Zu den rechtlichen Rahmenbedingungen eines Forschungsvorhabens zählen auch dokumentierte Vereinbarungen über die Nutzungsrechte an aus ihm hervorgehenden Forschungsdaten und Forschungsergebnissen.“</a:t>
            </a:r>
          </a:p>
        </p:txBody>
      </p:sp>
    </p:spTree>
    <p:extLst>
      <p:ext uri="{BB962C8B-B14F-4D97-AF65-F5344CB8AC3E}">
        <p14:creationId xmlns:p14="http://schemas.microsoft.com/office/powerpoint/2010/main" val="1651376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DFG-Leitlinien zur Sicherung guter wissenschaftlicher Praxis - Kodex</a:t>
            </a:r>
            <a:endParaRPr lang="en-US" sz="2800" dirty="0"/>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algn="l"/>
            <a:endParaRPr lang="de-DE" sz="1800" b="0" i="0" u="none" strike="noStrike" baseline="0" dirty="0">
              <a:solidFill>
                <a:srgbClr val="000000"/>
              </a:solidFill>
              <a:latin typeface="Roboto" panose="02000000000000000000" pitchFamily="2" charset="0"/>
            </a:endParaRPr>
          </a:p>
          <a:p>
            <a:pPr marL="0" indent="0">
              <a:buNone/>
            </a:pPr>
            <a:r>
              <a:rPr lang="de-DE" sz="2000" b="1" i="0" u="none" strike="noStrike" baseline="0" dirty="0">
                <a:solidFill>
                  <a:srgbClr val="000000"/>
                </a:solidFill>
                <a:latin typeface="Roboto" panose="02000000000000000000" pitchFamily="2" charset="0"/>
              </a:rPr>
              <a:t>Leitlinie 14: Autorschaft</a:t>
            </a:r>
          </a:p>
          <a:p>
            <a:pPr marL="0" indent="0">
              <a:buNone/>
            </a:pPr>
            <a:endParaRPr lang="de-DE" sz="2000" b="0" i="0" u="none" strike="noStrike" baseline="0" dirty="0">
              <a:solidFill>
                <a:srgbClr val="000000"/>
              </a:solidFill>
              <a:latin typeface="Roboto" panose="02000000000000000000" pitchFamily="2" charset="0"/>
            </a:endParaRPr>
          </a:p>
          <a:p>
            <a:pPr marL="0" indent="0">
              <a:buNone/>
            </a:pPr>
            <a:r>
              <a:rPr lang="de-DE" sz="2000" b="0" i="1" u="none" strike="noStrike" baseline="0" dirty="0">
                <a:solidFill>
                  <a:srgbClr val="000000"/>
                </a:solidFill>
                <a:latin typeface="Roboto" panose="02000000000000000000" pitchFamily="2" charset="0"/>
              </a:rPr>
              <a:t>„Autorin oder Autor ist, wer einen genuinen, nachvollziehbaren Beitrag zu dem Inhalt einer wissenschaftlichen Text-, Daten- oder Softwarepublikation geleistet hat. Alle Autorinnen und Autoren stimmen der finalen Fassung des Werks, das publiziert werden soll, zu. Sie tragen für die Publikation die gemeinsame Verantwortung, es sei denn, es wird explizit anders ausgewiesen. Autorinnen und Autoren achten darauf und wirken, soweit möglich, darauf hin, dass ihre Forschungsbeiträge von den Verlagen beziehungsweise den Infrastrukturanbietern so gekennzeichnet werden, dass sie von Nutzerinnen und Nutzern korrekt zitiert werden können</a:t>
            </a:r>
            <a:r>
              <a:rPr lang="de-DE" sz="2000" i="1" dirty="0">
                <a:solidFill>
                  <a:srgbClr val="000000"/>
                </a:solidFill>
              </a:rPr>
              <a:t>.“</a:t>
            </a:r>
            <a:endParaRPr lang="de-DE" sz="2000" b="0" i="1"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86559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05D0-304B-E138-B563-00AB51F9B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E5329-CE31-71D4-FFFD-6B7382756EF6}"/>
              </a:ext>
            </a:extLst>
          </p:cNvPr>
          <p:cNvSpPr>
            <a:spLocks noGrp="1"/>
          </p:cNvSpPr>
          <p:nvPr>
            <p:ph type="title"/>
          </p:nvPr>
        </p:nvSpPr>
        <p:spPr/>
        <p:txBody>
          <a:bodyPr>
            <a:normAutofit/>
          </a:bodyPr>
          <a:lstStyle/>
          <a:p>
            <a:pPr algn="ctr"/>
            <a:r>
              <a:rPr lang="de-DE" sz="2800" dirty="0">
                <a:latin typeface="Roboto"/>
                <a:ea typeface="Roboto"/>
              </a:rPr>
              <a:t>Charta der Grundrechte der Europäischen Union</a:t>
            </a:r>
            <a:endParaRPr lang="en-US" sz="2800" dirty="0">
              <a:latin typeface="Roboto"/>
              <a:ea typeface="Roboto"/>
            </a:endParaRPr>
          </a:p>
        </p:txBody>
      </p:sp>
      <p:sp>
        <p:nvSpPr>
          <p:cNvPr id="5" name="Footer Placeholder 4">
            <a:extLst>
              <a:ext uri="{FF2B5EF4-FFF2-40B4-BE49-F238E27FC236}">
                <a16:creationId xmlns:a16="http://schemas.microsoft.com/office/drawing/2014/main" id="{6265DD06-8D87-9B1B-A5A4-E13285688AB9}"/>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32F9F7CF-1636-7C24-38BD-35BF1A2F35B3}"/>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FE6D6D38-9740-2450-374B-D51EF03B95B7}"/>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4C3EC2DE-94DC-01B2-0431-1116AF799C53}"/>
              </a:ext>
            </a:extLst>
          </p:cNvPr>
          <p:cNvSpPr>
            <a:spLocks noGrp="1"/>
          </p:cNvSpPr>
          <p:nvPr>
            <p:ph sz="half" idx="1"/>
          </p:nvPr>
        </p:nvSpPr>
        <p:spPr>
          <a:xfrm>
            <a:off x="838200" y="1825625"/>
            <a:ext cx="10515600" cy="4351338"/>
          </a:xfrm>
        </p:spPr>
        <p:txBody>
          <a:bodyPr>
            <a:noAutofit/>
          </a:bodyPr>
          <a:lstStyle/>
          <a:p>
            <a:pPr algn="l"/>
            <a:endParaRPr lang="de-DE" sz="2000" b="0" i="0" u="none" strike="noStrike" baseline="0" dirty="0">
              <a:solidFill>
                <a:srgbClr val="000000"/>
              </a:solidFill>
              <a:latin typeface="Roboto" panose="02000000000000000000" pitchFamily="2" charset="0"/>
            </a:endParaRPr>
          </a:p>
          <a:p>
            <a:r>
              <a:rPr lang="de-DE" sz="2000" b="0" i="0" u="none" strike="noStrike" baseline="0" dirty="0">
                <a:solidFill>
                  <a:srgbClr val="000000"/>
                </a:solidFill>
                <a:latin typeface="Roboto" panose="02000000000000000000" pitchFamily="2" charset="0"/>
              </a:rPr>
              <a:t>Kapitel III: </a:t>
            </a:r>
            <a:r>
              <a:rPr lang="de-DE" sz="2000" b="1" i="0" u="none" strike="noStrike" baseline="0" dirty="0">
                <a:solidFill>
                  <a:srgbClr val="000000"/>
                </a:solidFill>
                <a:latin typeface="Roboto" panose="02000000000000000000" pitchFamily="2" charset="0"/>
              </a:rPr>
              <a:t>Gleichheit</a:t>
            </a:r>
            <a:r>
              <a:rPr lang="de-DE" sz="2000" b="0" i="0" u="none" strike="noStrike" baseline="0" dirty="0">
                <a:solidFill>
                  <a:srgbClr val="000000"/>
                </a:solidFill>
                <a:latin typeface="Roboto" panose="02000000000000000000" pitchFamily="2" charset="0"/>
              </a:rPr>
              <a:t> (Gleichheit vor dem Gesetz; Nichtdiskriminierung; Vielfalt der Kulturen, Religionen und Sprache; Gleichheit von Männern und Frauen; Recht des Kindes; Rechte älterer Menschen; </a:t>
            </a:r>
            <a:r>
              <a:rPr lang="de-DE" sz="2000" b="1" i="0" u="none" strike="noStrike" baseline="0" dirty="0">
                <a:solidFill>
                  <a:srgbClr val="000000"/>
                </a:solidFill>
                <a:latin typeface="Roboto" panose="02000000000000000000" pitchFamily="2" charset="0"/>
              </a:rPr>
              <a:t>Integration von Menschen mit Behinderung</a:t>
            </a:r>
            <a:r>
              <a:rPr lang="de-DE" sz="2000" b="0" i="0" u="none" strike="noStrike" baseline="0" dirty="0">
                <a:solidFill>
                  <a:srgbClr val="000000"/>
                </a:solidFill>
                <a:latin typeface="Roboto" panose="02000000000000000000" pitchFamily="2" charset="0"/>
              </a:rPr>
              <a:t>).</a:t>
            </a:r>
          </a:p>
          <a:p>
            <a:r>
              <a:rPr lang="de-DE" sz="2000" b="0" i="0" u="none" strike="noStrike" baseline="0" dirty="0">
                <a:solidFill>
                  <a:srgbClr val="000000"/>
                </a:solidFill>
                <a:latin typeface="Roboto" panose="02000000000000000000" pitchFamily="2" charset="0"/>
              </a:rPr>
              <a:t>Kapitel IV: </a:t>
            </a:r>
            <a:r>
              <a:rPr lang="de-DE" sz="2000" b="1" i="0" u="none" strike="noStrike" baseline="0" dirty="0">
                <a:solidFill>
                  <a:srgbClr val="000000"/>
                </a:solidFill>
                <a:latin typeface="Roboto" panose="02000000000000000000" pitchFamily="2" charset="0"/>
              </a:rPr>
              <a:t>Solidarität</a:t>
            </a:r>
            <a:r>
              <a:rPr lang="de-DE" sz="2000" b="0" i="0" u="none" strike="noStrike" baseline="0" dirty="0">
                <a:solidFill>
                  <a:srgbClr val="000000"/>
                </a:solidFill>
                <a:latin typeface="Roboto" panose="02000000000000000000" pitchFamily="2" charset="0"/>
              </a:rPr>
              <a:t> (Recht auf Unterrichtung und Anhörung der Arbeitnehmerinnen und Arbeitnehmer im Unternehmen; Recht auf Kollektivverhandlungen und Kollektivmaßnahmen; Recht auf Zugang zu einem Arbeitsvermittlungsdienst; Schutz bei ungerechtfertigter Entlassung; gerechte und angemessene Arbeitsbedingungen; Verbot der Kinderarbeit und Schutz der Jugendlichen am Arbeitsplatz; Familien- und Berufsleben; soziale Sicherheit und soziale Unterstützung; Gesundheitsschutz; Zugang zu Dienstleistungen von allgemeinem wirtschaftlichen Interesse; Umweltschutz; Verbraucherschutz).</a:t>
            </a:r>
          </a:p>
        </p:txBody>
      </p:sp>
    </p:spTree>
    <p:extLst>
      <p:ext uri="{BB962C8B-B14F-4D97-AF65-F5344CB8AC3E}">
        <p14:creationId xmlns:p14="http://schemas.microsoft.com/office/powerpoint/2010/main" val="23808296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Ethische Leitlinien zur Nutzung von KI</a:t>
            </a: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solidFill>
                  <a:srgbClr val="000000"/>
                </a:solidFill>
              </a:rPr>
              <a:t>Ethische Leitlinien der EU-Kommission zur Nutzung von künstlicher Intelligenz (KI) und Daten im Unterricht und beim Lernen für Bildungspersonal</a:t>
            </a:r>
          </a:p>
          <a:p>
            <a:pPr marL="0" indent="0">
              <a:buNone/>
            </a:pPr>
            <a:endParaRPr lang="de-DE" sz="2000" dirty="0">
              <a:solidFill>
                <a:srgbClr val="000000"/>
              </a:solidFill>
            </a:endParaRPr>
          </a:p>
          <a:p>
            <a:pPr marL="0" indent="0">
              <a:buNone/>
            </a:pPr>
            <a:r>
              <a:rPr lang="de-DE" sz="2000" dirty="0">
                <a:solidFill>
                  <a:srgbClr val="000000"/>
                </a:solidFill>
              </a:rPr>
              <a:t>Die Europäische Kommission hat Ethische Leitlinien zur Nutzung von künstlicher Intelligenz (KI) und Daten im Unterricht und beim Lernen für Bildungspersonal herausgegeben. Die Leitlinien sind ein wesentlicher Bestandteil des Aktionsplans für Digitale Bildung (2021-2027) der EU:</a:t>
            </a:r>
          </a:p>
          <a:p>
            <a:pPr marL="0" indent="0">
              <a:buNone/>
            </a:pPr>
            <a:r>
              <a:rPr lang="de-DE" sz="2000" dirty="0">
                <a:solidFill>
                  <a:srgbClr val="000000"/>
                </a:solidFill>
                <a:hlinkClick r:id="rId2"/>
              </a:rPr>
              <a:t>https://education.ec.europa.eu/de/focus-topics/digital-education/action-plan</a:t>
            </a:r>
            <a:r>
              <a:rPr lang="de-DE" sz="2000" dirty="0">
                <a:solidFill>
                  <a:srgbClr val="000000"/>
                </a:solidFill>
              </a:rPr>
              <a:t> </a:t>
            </a:r>
          </a:p>
          <a:p>
            <a:pPr marL="0" indent="0">
              <a:buNone/>
            </a:pPr>
            <a:r>
              <a:rPr lang="de-DE" sz="2000" dirty="0">
                <a:solidFill>
                  <a:srgbClr val="000000"/>
                </a:solidFill>
              </a:rPr>
              <a:t>https://op.europa.eu/o/opportalservice/download-handler?identifi er=d81a0d54-5348-11ed-92ed-01aa75ed71a1&amp;format=</a:t>
            </a:r>
            <a:r>
              <a:rPr lang="de-DE" sz="2000" dirty="0" err="1">
                <a:solidFill>
                  <a:srgbClr val="000000"/>
                </a:solidFill>
              </a:rPr>
              <a:t>pdf&amp;language</a:t>
            </a:r>
            <a:r>
              <a:rPr lang="de-DE" sz="2000" dirty="0">
                <a:solidFill>
                  <a:srgbClr val="000000"/>
                </a:solidFill>
              </a:rPr>
              <a:t>=</a:t>
            </a:r>
            <a:r>
              <a:rPr lang="de-DE" sz="2000" dirty="0" err="1">
                <a:solidFill>
                  <a:srgbClr val="000000"/>
                </a:solidFill>
              </a:rPr>
              <a:t>de&amp;productionSystem</a:t>
            </a:r>
            <a:r>
              <a:rPr lang="de-DE" sz="2000" dirty="0">
                <a:solidFill>
                  <a:srgbClr val="000000"/>
                </a:solidFill>
              </a:rPr>
              <a:t>=</a:t>
            </a:r>
            <a:r>
              <a:rPr lang="de-DE" sz="2000" dirty="0" err="1">
                <a:solidFill>
                  <a:srgbClr val="000000"/>
                </a:solidFill>
              </a:rPr>
              <a:t>cellar&amp;part</a:t>
            </a:r>
            <a:r>
              <a:rPr lang="de-DE" sz="2000" dirty="0">
                <a:solidFill>
                  <a:srgbClr val="000000"/>
                </a:solidFill>
              </a:rPr>
              <a:t>= </a:t>
            </a:r>
          </a:p>
          <a:p>
            <a:pPr marL="0" indent="0">
              <a:buNone/>
            </a:pP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2958667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CCB1-E8D6-4AD9-B577-F7A08A05E784}"/>
              </a:ext>
            </a:extLst>
          </p:cNvPr>
          <p:cNvSpPr>
            <a:spLocks noGrp="1"/>
          </p:cNvSpPr>
          <p:nvPr>
            <p:ph type="title"/>
          </p:nvPr>
        </p:nvSpPr>
        <p:spPr/>
        <p:txBody>
          <a:bodyPr>
            <a:normAutofit/>
          </a:bodyPr>
          <a:lstStyle/>
          <a:p>
            <a:pPr algn="ctr"/>
            <a:r>
              <a:rPr lang="de-DE" sz="2800" dirty="0">
                <a:latin typeface="Roboto"/>
                <a:ea typeface="Roboto"/>
              </a:rPr>
              <a:t>Ethische Leitlinien zur Nutzung von KI</a:t>
            </a:r>
          </a:p>
        </p:txBody>
      </p:sp>
      <p:sp>
        <p:nvSpPr>
          <p:cNvPr id="5" name="Footer Placeholder 4">
            <a:extLst>
              <a:ext uri="{FF2B5EF4-FFF2-40B4-BE49-F238E27FC236}">
                <a16:creationId xmlns:a16="http://schemas.microsoft.com/office/drawing/2014/main" id="{09FA512E-D4F5-45BF-B8DD-54C4063A9B2B}"/>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1C70E74-D5CE-4833-B830-4E0C7AC1ADA8}"/>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9EB4E32F-63F3-6A4D-AC01-B3E177B24FC5}"/>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75ED7D0E-51EF-1844-BD36-20A288AAD619}"/>
              </a:ext>
            </a:extLst>
          </p:cNvPr>
          <p:cNvSpPr>
            <a:spLocks noGrp="1"/>
          </p:cNvSpPr>
          <p:nvPr>
            <p:ph sz="half" idx="1"/>
          </p:nvPr>
        </p:nvSpPr>
        <p:spPr>
          <a:xfrm>
            <a:off x="838200" y="1825625"/>
            <a:ext cx="10515600" cy="4351338"/>
          </a:xfrm>
        </p:spPr>
        <p:txBody>
          <a:bodyPr>
            <a:noAutofit/>
          </a:bodyPr>
          <a:lstStyle/>
          <a:p>
            <a:pPr marL="0" indent="0">
              <a:buNone/>
            </a:pPr>
            <a:r>
              <a:rPr lang="de-DE" sz="2000" b="1" dirty="0">
                <a:solidFill>
                  <a:srgbClr val="000000"/>
                </a:solidFill>
              </a:rPr>
              <a:t>Empfehlung zur Ethik der Künstlichen Intelligenz der UNESCO</a:t>
            </a:r>
            <a:endParaRPr lang="de-DE" sz="2000" dirty="0">
              <a:solidFill>
                <a:srgbClr val="000000"/>
              </a:solidFill>
            </a:endParaRPr>
          </a:p>
          <a:p>
            <a:pPr marL="0" indent="0">
              <a:buNone/>
            </a:pPr>
            <a:endParaRPr lang="de-DE" sz="2000" dirty="0">
              <a:solidFill>
                <a:srgbClr val="000000"/>
              </a:solidFill>
            </a:endParaRPr>
          </a:p>
          <a:p>
            <a:pPr marL="0" indent="0">
              <a:buNone/>
            </a:pPr>
            <a:r>
              <a:rPr lang="de-DE" sz="2000" dirty="0">
                <a:solidFill>
                  <a:srgbClr val="000000"/>
                </a:solidFill>
              </a:rPr>
              <a:t>Im November 2021 haben die 193 UNESCO-Mitgliedsstaaten die Empfehlung zur Ethik der Künstlichen Intelligenz verabschiedet. Der Text setzt einen klaren ethischen Rahmen für aktuelle und zukünftige Anwendungen von KI in elf Handlungsfeldern, darunter Bildung, Kultur, Kommunikation, Arbeit und Gesundheit.</a:t>
            </a:r>
          </a:p>
          <a:p>
            <a:pPr marL="0" indent="0">
              <a:buNone/>
            </a:pPr>
            <a:endParaRPr lang="de-DE" sz="2000" dirty="0">
              <a:solidFill>
                <a:srgbClr val="000000"/>
              </a:solidFill>
            </a:endParaRPr>
          </a:p>
          <a:p>
            <a:pPr marL="0" indent="0">
              <a:buNone/>
            </a:pPr>
            <a:r>
              <a:rPr lang="de-DE" sz="2000" dirty="0">
                <a:solidFill>
                  <a:srgbClr val="000000"/>
                </a:solidFill>
                <a:hlinkClick r:id="rId2"/>
              </a:rPr>
              <a:t>https://unesdoc.unesco.org/ark:/48223/pf0000381137</a:t>
            </a:r>
            <a:r>
              <a:rPr lang="de-DE" sz="2000" dirty="0">
                <a:solidFill>
                  <a:srgbClr val="000000"/>
                </a:solidFill>
              </a:rPr>
              <a:t> </a:t>
            </a:r>
            <a:endParaRPr lang="de-DE" sz="2000" i="0" u="none" strike="noStrike" baseline="0" dirty="0">
              <a:solidFill>
                <a:srgbClr val="000000"/>
              </a:solidFill>
              <a:latin typeface="Roboto" panose="02000000000000000000" pitchFamily="2" charset="0"/>
            </a:endParaRPr>
          </a:p>
          <a:p>
            <a:pPr marL="0" indent="0">
              <a:buNone/>
            </a:pP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2871621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6752-AE7F-F66D-EE9C-6C237FBA1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A6503-8BFA-208A-3CCB-1097E1FE4994}"/>
              </a:ext>
            </a:extLst>
          </p:cNvPr>
          <p:cNvSpPr>
            <a:spLocks noGrp="1"/>
          </p:cNvSpPr>
          <p:nvPr>
            <p:ph type="title"/>
          </p:nvPr>
        </p:nvSpPr>
        <p:spPr/>
        <p:txBody>
          <a:bodyPr>
            <a:normAutofit/>
          </a:bodyPr>
          <a:lstStyle/>
          <a:p>
            <a:pPr algn="ctr"/>
            <a:r>
              <a:rPr lang="de-DE" sz="2800" dirty="0">
                <a:latin typeface="Roboto"/>
                <a:ea typeface="Roboto"/>
              </a:rPr>
              <a:t>Ethische Leitlinien zur Nutzung von KI</a:t>
            </a:r>
          </a:p>
        </p:txBody>
      </p:sp>
      <p:sp>
        <p:nvSpPr>
          <p:cNvPr id="5" name="Footer Placeholder 4">
            <a:extLst>
              <a:ext uri="{FF2B5EF4-FFF2-40B4-BE49-F238E27FC236}">
                <a16:creationId xmlns:a16="http://schemas.microsoft.com/office/drawing/2014/main" id="{D0DDA0A4-3ED3-7C8C-E5CC-D89B39241320}"/>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D5F9A4AC-E89A-F411-156E-69AD2D90732D}"/>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7F251B32-37F3-2992-914E-54F7E43D0C38}"/>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99D77D91-11ED-43F5-5CF6-8D4413CD6457}"/>
              </a:ext>
            </a:extLst>
          </p:cNvPr>
          <p:cNvSpPr>
            <a:spLocks noGrp="1"/>
          </p:cNvSpPr>
          <p:nvPr>
            <p:ph sz="half" idx="1"/>
          </p:nvPr>
        </p:nvSpPr>
        <p:spPr>
          <a:xfrm>
            <a:off x="838200" y="1825625"/>
            <a:ext cx="10515600" cy="4351338"/>
          </a:xfrm>
        </p:spPr>
        <p:txBody>
          <a:bodyPr>
            <a:noAutofit/>
          </a:bodyPr>
          <a:lstStyle/>
          <a:p>
            <a:pPr marL="0" indent="0">
              <a:buNone/>
            </a:pPr>
            <a:r>
              <a:rPr lang="de-DE" sz="2000" b="1" dirty="0">
                <a:solidFill>
                  <a:srgbClr val="000000"/>
                </a:solidFill>
              </a:rPr>
              <a:t>Stellungnahme des deutschen Ethikrates</a:t>
            </a:r>
          </a:p>
          <a:p>
            <a:pPr marL="0" indent="0">
              <a:buNone/>
            </a:pPr>
            <a:r>
              <a:rPr lang="de-DE" sz="2000" dirty="0">
                <a:solidFill>
                  <a:srgbClr val="000000"/>
                </a:solidFill>
              </a:rPr>
              <a:t>„Mensch und Maschine – Herausforderungen durch Künstliche Intelligenz“ untersucht die Auswirkungen digitaler Technologien auf das menschliche Selbstverständnis und Miteinander. Sie fordert, dass die Künstliche Intelligenz (KI) dem Menschennutzen und nicht schaden soll, und dass die Menschenwürde, die Autonomie und die Teilhabe aller Menschen gewahrt werden müssen. Sie gibt auch ethische Leitlinien und politische Empfehlungen für den verantwortungsvollen Umgang mit KI.</a:t>
            </a:r>
          </a:p>
          <a:p>
            <a:pPr marL="0" indent="0">
              <a:buNone/>
            </a:pPr>
            <a:r>
              <a:rPr lang="de-DE" sz="2000" dirty="0">
                <a:solidFill>
                  <a:srgbClr val="000000"/>
                </a:solidFill>
                <a:hlinkClick r:id="rId2"/>
              </a:rPr>
              <a:t>https://www.ethikrat.org/fi </a:t>
            </a:r>
            <a:r>
              <a:rPr lang="de-DE" sz="2000" dirty="0" err="1">
                <a:solidFill>
                  <a:srgbClr val="000000"/>
                </a:solidFill>
                <a:hlinkClick r:id="rId2"/>
              </a:rPr>
              <a:t>leadmin</a:t>
            </a:r>
            <a:r>
              <a:rPr lang="de-DE" sz="2000" dirty="0">
                <a:solidFill>
                  <a:srgbClr val="000000"/>
                </a:solidFill>
                <a:hlinkClick r:id="rId2"/>
              </a:rPr>
              <a:t>/Publikationen/Stellungnahmen/deutsch/stellungnahme-menschund-maschine.pdf</a:t>
            </a:r>
            <a:r>
              <a:rPr lang="de-DE" sz="2000" dirty="0">
                <a:solidFill>
                  <a:srgbClr val="000000"/>
                </a:solidFill>
              </a:rPr>
              <a:t> </a:t>
            </a:r>
          </a:p>
          <a:p>
            <a:pPr marL="0" indent="0">
              <a:buNone/>
            </a:pP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6774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554B-64CD-C6A9-7D23-773F6C126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F7A5-6097-C2F0-A2E9-750E37CC8314}"/>
              </a:ext>
            </a:extLst>
          </p:cNvPr>
          <p:cNvSpPr>
            <a:spLocks noGrp="1"/>
          </p:cNvSpPr>
          <p:nvPr>
            <p:ph type="title"/>
          </p:nvPr>
        </p:nvSpPr>
        <p:spPr/>
        <p:txBody>
          <a:bodyPr>
            <a:normAutofit/>
          </a:bodyPr>
          <a:lstStyle/>
          <a:p>
            <a:pPr algn="ctr"/>
            <a:r>
              <a:rPr lang="en-US" sz="2800" dirty="0" err="1">
                <a:latin typeface="Roboto"/>
                <a:ea typeface="Roboto"/>
              </a:rPr>
              <a:t>Transparenzhinweis</a:t>
            </a:r>
            <a:r>
              <a:rPr lang="en-US" sz="2800" dirty="0">
                <a:latin typeface="Roboto"/>
                <a:ea typeface="Roboto"/>
              </a:rPr>
              <a:t> </a:t>
            </a:r>
          </a:p>
        </p:txBody>
      </p:sp>
      <p:sp>
        <p:nvSpPr>
          <p:cNvPr id="5" name="Footer Placeholder 4">
            <a:extLst>
              <a:ext uri="{FF2B5EF4-FFF2-40B4-BE49-F238E27FC236}">
                <a16:creationId xmlns:a16="http://schemas.microsoft.com/office/drawing/2014/main" id="{B8DF5A23-447A-0F44-B9F5-99EE00CDC1A6}"/>
              </a:ext>
            </a:extLst>
          </p:cNvPr>
          <p:cNvSpPr>
            <a:spLocks noGrp="1"/>
          </p:cNvSpPr>
          <p:nvPr>
            <p:ph type="ftr" sz="quarter" idx="11"/>
          </p:nvPr>
        </p:nvSpPr>
        <p:spPr>
          <a:xfrm>
            <a:off x="4038599" y="6356350"/>
            <a:ext cx="4883331" cy="365125"/>
          </a:xfrm>
        </p:spPr>
        <p:txBody>
          <a:bodyPr/>
          <a:lstStyle/>
          <a:p>
            <a:endParaRPr lang="de-DE" sz="1200" i="0" u="none" strike="noStrike" baseline="0" dirty="0">
              <a:solidFill>
                <a:srgbClr val="000000"/>
              </a:solidFill>
              <a:latin typeface="Roboto" panose="02000000000000000000" pitchFamily="2" charset="0"/>
              <a:hlinkClick r:id="rId2"/>
            </a:endParaRPr>
          </a:p>
          <a:p>
            <a:endParaRPr lang="de-DE" dirty="0"/>
          </a:p>
        </p:txBody>
      </p:sp>
      <p:sp>
        <p:nvSpPr>
          <p:cNvPr id="6" name="Slide Number Placeholder 5">
            <a:extLst>
              <a:ext uri="{FF2B5EF4-FFF2-40B4-BE49-F238E27FC236}">
                <a16:creationId xmlns:a16="http://schemas.microsoft.com/office/drawing/2014/main" id="{FA6EC671-08FE-3A18-4EA2-97A1A6556070}"/>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80764720-443E-F188-055E-D44BF42AC904}"/>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210D6FCF-7F2C-3B51-9B31-938F90701DDB}"/>
              </a:ext>
            </a:extLst>
          </p:cNvPr>
          <p:cNvSpPr>
            <a:spLocks noGrp="1"/>
          </p:cNvSpPr>
          <p:nvPr>
            <p:ph sz="half" idx="1"/>
          </p:nvPr>
        </p:nvSpPr>
        <p:spPr>
          <a:xfrm>
            <a:off x="838200" y="1825625"/>
            <a:ext cx="10515600" cy="4351338"/>
          </a:xfrm>
        </p:spPr>
        <p:txBody>
          <a:bodyPr>
            <a:noAutofit/>
          </a:bodyPr>
          <a:lstStyle/>
          <a:p>
            <a:pPr marL="0" indent="0" algn="l">
              <a:buNone/>
            </a:pPr>
            <a:r>
              <a:rPr lang="de-DE" sz="2000" dirty="0">
                <a:solidFill>
                  <a:srgbClr val="000000"/>
                </a:solidFill>
              </a:rPr>
              <a:t>Diese Vortragsfolien enthalten neben eigenen Inhalten ferner amtliche Gesetzestexte und zum Teil auch - entsprechend gekennzeichnete         – unter einer Open-Content-Lizenz stehende Inhalte von dritten Expertinnen &amp; Experten, insbesondere von</a:t>
            </a:r>
            <a:endParaRPr lang="de-DE" sz="2000" i="0" u="none" strike="noStrike" baseline="0" dirty="0">
              <a:solidFill>
                <a:srgbClr val="000000"/>
              </a:solidFill>
              <a:latin typeface="Roboto" panose="02000000000000000000" pitchFamily="2" charset="0"/>
            </a:endParaRPr>
          </a:p>
          <a:p>
            <a:pPr lvl="1"/>
            <a:r>
              <a:rPr lang="de-DE" sz="2000" b="1" dirty="0" err="1">
                <a:solidFill>
                  <a:srgbClr val="000000"/>
                </a:solidFill>
              </a:rPr>
              <a:t>RA´in</a:t>
            </a:r>
            <a:r>
              <a:rPr lang="de-DE" sz="2000" b="1" dirty="0">
                <a:solidFill>
                  <a:srgbClr val="000000"/>
                </a:solidFill>
              </a:rPr>
              <a:t> Andrea Schlotfeld </a:t>
            </a:r>
            <a:r>
              <a:rPr lang="de-DE" sz="2000" dirty="0">
                <a:solidFill>
                  <a:srgbClr val="000000"/>
                </a:solidFill>
              </a:rPr>
              <a:t>(HOOU@HAW Hamburg)</a:t>
            </a:r>
          </a:p>
          <a:p>
            <a:pPr lvl="1"/>
            <a:r>
              <a:rPr lang="de-DE" sz="2000" b="1" dirty="0">
                <a:solidFill>
                  <a:srgbClr val="000000"/>
                </a:solidFill>
              </a:rPr>
              <a:t>Dr. Janine Horn </a:t>
            </a:r>
            <a:r>
              <a:rPr lang="de-DE" sz="2000" dirty="0">
                <a:solidFill>
                  <a:srgbClr val="000000"/>
                </a:solidFill>
              </a:rPr>
              <a:t>(</a:t>
            </a:r>
            <a:r>
              <a:rPr lang="de-DE" sz="2000" i="0" u="none" strike="noStrike" baseline="0" dirty="0">
                <a:solidFill>
                  <a:srgbClr val="000000"/>
                </a:solidFill>
                <a:latin typeface="Roboto" panose="02000000000000000000" pitchFamily="2" charset="0"/>
              </a:rPr>
              <a:t>Stiftung Innovation Hochschullehre, </a:t>
            </a:r>
            <a:r>
              <a:rPr lang="de-DE" sz="2000" i="0" u="none" strike="noStrike" baseline="0" dirty="0" err="1">
                <a:solidFill>
                  <a:srgbClr val="000000"/>
                </a:solidFill>
                <a:latin typeface="Roboto" panose="02000000000000000000" pitchFamily="2" charset="0"/>
              </a:rPr>
              <a:t>Souver@n</a:t>
            </a:r>
            <a:r>
              <a:rPr lang="de-DE" sz="2000" i="0" u="none" strike="noStrike" baseline="0" dirty="0">
                <a:solidFill>
                  <a:srgbClr val="000000"/>
                </a:solidFill>
                <a:latin typeface="Roboto" panose="02000000000000000000" pitchFamily="2" charset="0"/>
              </a:rPr>
              <a:t> &amp; ELAN e.V.)</a:t>
            </a:r>
          </a:p>
          <a:p>
            <a:pPr lvl="1"/>
            <a:endParaRPr lang="de-DE" sz="2000" dirty="0">
              <a:solidFill>
                <a:srgbClr val="000000"/>
              </a:solidFill>
            </a:endParaRPr>
          </a:p>
          <a:p>
            <a:pPr marL="0" indent="0">
              <a:buNone/>
            </a:pPr>
            <a:r>
              <a:rPr lang="de-DE" sz="2000" i="0" u="none" strike="noStrike" baseline="0" dirty="0">
                <a:solidFill>
                  <a:srgbClr val="000000"/>
                </a:solidFill>
                <a:latin typeface="Roboto" panose="02000000000000000000" pitchFamily="2" charset="0"/>
              </a:rPr>
              <a:t>Die finale Version des Entwurfstext zur KI-VO vom 21.01.2024 wurde von </a:t>
            </a:r>
            <a:r>
              <a:rPr lang="de-DE" sz="2000" b="1" i="0" u="none" strike="noStrike" baseline="0" dirty="0">
                <a:solidFill>
                  <a:srgbClr val="000000"/>
                </a:solidFill>
                <a:latin typeface="Roboto" panose="02000000000000000000" pitchFamily="2" charset="0"/>
              </a:rPr>
              <a:t>Prof. Dr. Thomas Hoeren </a:t>
            </a:r>
            <a:r>
              <a:rPr lang="de-DE" sz="2000" i="0" u="none" strike="noStrike" baseline="0" dirty="0">
                <a:solidFill>
                  <a:srgbClr val="000000"/>
                </a:solidFill>
                <a:latin typeface="Roboto" panose="02000000000000000000" pitchFamily="2" charset="0"/>
              </a:rPr>
              <a:t>zugänglich gemacht.</a:t>
            </a:r>
            <a:endParaRPr lang="de-DE" sz="2000" dirty="0">
              <a:solidFill>
                <a:srgbClr val="000000"/>
              </a:solidFill>
            </a:endParaRPr>
          </a:p>
          <a:p>
            <a:pPr marL="0" indent="0" algn="l">
              <a:buNone/>
            </a:pPr>
            <a:r>
              <a:rPr lang="de-DE" sz="2000" dirty="0">
                <a:solidFill>
                  <a:srgbClr val="000000"/>
                </a:solidFill>
              </a:rPr>
              <a:t>Die DSGVO-Checkliste für den Einsatz von KI basiert auf den Ideen &amp; Vorschlägen des Kollegen </a:t>
            </a:r>
            <a:r>
              <a:rPr lang="de-DE" sz="2000" b="1" dirty="0">
                <a:solidFill>
                  <a:srgbClr val="000000"/>
                </a:solidFill>
              </a:rPr>
              <a:t>Dr. Thomas Schwenke </a:t>
            </a:r>
            <a:r>
              <a:rPr lang="de-DE" sz="2000" dirty="0">
                <a:solidFill>
                  <a:srgbClr val="000000"/>
                </a:solidFill>
              </a:rPr>
              <a:t>(Rechtsanwalt und Initiator Datenschutz-Generator.de).</a:t>
            </a:r>
          </a:p>
          <a:p>
            <a:pPr marL="0" indent="0" algn="l">
              <a:buNone/>
            </a:pPr>
            <a:endParaRPr lang="de-DE" sz="2000" dirty="0">
              <a:solidFill>
                <a:srgbClr val="000000"/>
              </a:solidFill>
            </a:endParaRPr>
          </a:p>
          <a:p>
            <a:pPr algn="l">
              <a:buFont typeface="Wingdings" panose="05000000000000000000" pitchFamily="2" charset="2"/>
              <a:buChar char="è"/>
            </a:pPr>
            <a:r>
              <a:rPr lang="de-DE" sz="2000" dirty="0">
                <a:solidFill>
                  <a:srgbClr val="000000"/>
                </a:solidFill>
              </a:rPr>
              <a:t>Vielen Dank für das Teilen &amp; Zugänglichmachen der Inhalte und vor allem die Inspiration!</a:t>
            </a:r>
          </a:p>
        </p:txBody>
      </p:sp>
      <p:pic>
        <p:nvPicPr>
          <p:cNvPr id="7" name="Grafik 6">
            <a:extLst>
              <a:ext uri="{FF2B5EF4-FFF2-40B4-BE49-F238E27FC236}">
                <a16:creationId xmlns:a16="http://schemas.microsoft.com/office/drawing/2014/main" id="{99FF9054-76C2-F075-6384-7A0CEEC15380}"/>
              </a:ext>
            </a:extLst>
          </p:cNvPr>
          <p:cNvPicPr>
            <a:picLocks noChangeAspect="1"/>
          </p:cNvPicPr>
          <p:nvPr/>
        </p:nvPicPr>
        <p:blipFill>
          <a:blip r:embed="rId3"/>
          <a:stretch>
            <a:fillRect/>
          </a:stretch>
        </p:blipFill>
        <p:spPr>
          <a:xfrm>
            <a:off x="6306417" y="2178472"/>
            <a:ext cx="566977" cy="317019"/>
          </a:xfrm>
          <a:prstGeom prst="rect">
            <a:avLst/>
          </a:prstGeom>
        </p:spPr>
      </p:pic>
    </p:spTree>
    <p:extLst>
      <p:ext uri="{BB962C8B-B14F-4D97-AF65-F5344CB8AC3E}">
        <p14:creationId xmlns:p14="http://schemas.microsoft.com/office/powerpoint/2010/main" val="38957418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7A76-5AF0-4A98-4847-89DC984FB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ED109-D4A0-68BC-A53F-1EBE2765F17B}"/>
              </a:ext>
            </a:extLst>
          </p:cNvPr>
          <p:cNvSpPr>
            <a:spLocks noGrp="1"/>
          </p:cNvSpPr>
          <p:nvPr>
            <p:ph type="title"/>
          </p:nvPr>
        </p:nvSpPr>
        <p:spPr/>
        <p:txBody>
          <a:bodyPr>
            <a:normAutofit/>
          </a:bodyPr>
          <a:lstStyle/>
          <a:p>
            <a:pPr algn="ctr"/>
            <a:r>
              <a:rPr lang="de-DE" sz="2800" dirty="0">
                <a:latin typeface="Roboto"/>
                <a:ea typeface="Roboto"/>
              </a:rPr>
              <a:t>Linksammlung &amp; Vertiefungstipps</a:t>
            </a:r>
            <a:endParaRPr lang="en-US" sz="2800" dirty="0"/>
          </a:p>
        </p:txBody>
      </p:sp>
      <p:sp>
        <p:nvSpPr>
          <p:cNvPr id="5" name="Footer Placeholder 4">
            <a:extLst>
              <a:ext uri="{FF2B5EF4-FFF2-40B4-BE49-F238E27FC236}">
                <a16:creationId xmlns:a16="http://schemas.microsoft.com/office/drawing/2014/main" id="{B89957C6-B11C-F723-41DB-A4872247D83E}"/>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DED8DF55-3B0F-5D2A-D4C9-35E1896F52F1}"/>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E293412A-383E-4E3C-54CC-2B8590B45E5D}"/>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88D99DF2-8D1D-25FB-1413-B84A5E73A7BB}"/>
              </a:ext>
            </a:extLst>
          </p:cNvPr>
          <p:cNvSpPr>
            <a:spLocks noGrp="1"/>
          </p:cNvSpPr>
          <p:nvPr>
            <p:ph sz="half" idx="1"/>
          </p:nvPr>
        </p:nvSpPr>
        <p:spPr>
          <a:xfrm>
            <a:off x="838200" y="1825625"/>
            <a:ext cx="10515600" cy="4351338"/>
          </a:xfrm>
        </p:spPr>
        <p:txBody>
          <a:bodyPr>
            <a:noAutofit/>
          </a:bodyPr>
          <a:lstStyle/>
          <a:p>
            <a:pPr marL="0" indent="0">
              <a:buNone/>
            </a:pPr>
            <a:r>
              <a:rPr lang="de-DE" sz="2000" dirty="0">
                <a:solidFill>
                  <a:srgbClr val="000000"/>
                </a:solidFill>
              </a:rPr>
              <a:t>Beitrag zur</a:t>
            </a:r>
            <a:r>
              <a:rPr lang="de-DE" sz="2000" i="0" u="none" strike="noStrike" baseline="0" dirty="0">
                <a:solidFill>
                  <a:srgbClr val="000000"/>
                </a:solidFill>
                <a:latin typeface="Roboto" panose="02000000000000000000" pitchFamily="2" charset="0"/>
              </a:rPr>
              <a:t> Online-Veranstaltung "KI-Generatoren in der </a:t>
            </a:r>
            <a:r>
              <a:rPr lang="de-DE" sz="2000" i="0" u="none" strike="noStrike" baseline="0" dirty="0" err="1">
                <a:solidFill>
                  <a:srgbClr val="000000"/>
                </a:solidFill>
                <a:latin typeface="Roboto" panose="02000000000000000000" pitchFamily="2" charset="0"/>
              </a:rPr>
              <a:t>Hochschul</a:t>
            </a:r>
            <a:r>
              <a:rPr lang="de-DE" sz="2000" i="0" u="none" strike="noStrike" baseline="0" dirty="0">
                <a:solidFill>
                  <a:srgbClr val="000000"/>
                </a:solidFill>
                <a:latin typeface="Roboto" panose="02000000000000000000" pitchFamily="2" charset="0"/>
              </a:rPr>
              <a:t>(lehr)e – Potenziale und rechtliche Implikationen von </a:t>
            </a:r>
            <a:r>
              <a:rPr lang="de-DE" sz="2000" i="0" u="none" strike="noStrike" baseline="0" dirty="0" err="1">
                <a:solidFill>
                  <a:srgbClr val="000000"/>
                </a:solidFill>
                <a:latin typeface="Roboto" panose="02000000000000000000" pitchFamily="2" charset="0"/>
              </a:rPr>
              <a:t>ChatGPT</a:t>
            </a:r>
            <a:r>
              <a:rPr lang="de-DE" sz="2000" i="0" u="none" strike="noStrike" baseline="0" dirty="0">
                <a:solidFill>
                  <a:srgbClr val="000000"/>
                </a:solidFill>
                <a:latin typeface="Roboto" panose="02000000000000000000" pitchFamily="2" charset="0"/>
              </a:rPr>
              <a:t>, DALL-E &amp; Co." am 14. März 2023 zum Thema </a:t>
            </a:r>
            <a:r>
              <a:rPr lang="de-DE" sz="2000" b="1" i="0" u="none" strike="noStrike" baseline="0" dirty="0">
                <a:solidFill>
                  <a:srgbClr val="000000"/>
                </a:solidFill>
                <a:latin typeface="Roboto" panose="02000000000000000000" pitchFamily="2" charset="0"/>
              </a:rPr>
              <a:t>„</a:t>
            </a:r>
            <a:r>
              <a:rPr lang="de-DE" sz="2000" b="1" dirty="0">
                <a:solidFill>
                  <a:srgbClr val="000000"/>
                </a:solidFill>
              </a:rPr>
              <a:t>Weiterverwendung des Outputs“ von </a:t>
            </a:r>
            <a:r>
              <a:rPr lang="de-DE" sz="2000" b="1" i="0" u="none" strike="noStrike" baseline="0" dirty="0">
                <a:solidFill>
                  <a:srgbClr val="000000"/>
                </a:solidFill>
                <a:latin typeface="Roboto" panose="02000000000000000000" pitchFamily="2" charset="0"/>
              </a:rPr>
              <a:t>Dr. Janine Horn </a:t>
            </a:r>
            <a:r>
              <a:rPr lang="de-DE" sz="2000" i="0" u="none" strike="noStrike" baseline="0" dirty="0">
                <a:solidFill>
                  <a:srgbClr val="000000"/>
                </a:solidFill>
                <a:latin typeface="Roboto" panose="02000000000000000000" pitchFamily="2" charset="0"/>
              </a:rPr>
              <a:t>(Stiftung Innovation Hochschullehre, </a:t>
            </a:r>
            <a:r>
              <a:rPr lang="de-DE" sz="2000" i="0" u="none" strike="noStrike" baseline="0" dirty="0" err="1">
                <a:solidFill>
                  <a:srgbClr val="000000"/>
                </a:solidFill>
                <a:latin typeface="Roboto" panose="02000000000000000000" pitchFamily="2" charset="0"/>
              </a:rPr>
              <a:t>Souver@n</a:t>
            </a:r>
            <a:r>
              <a:rPr lang="de-DE" sz="2000" i="0" u="none" strike="noStrike" baseline="0" dirty="0">
                <a:solidFill>
                  <a:srgbClr val="000000"/>
                </a:solidFill>
                <a:latin typeface="Roboto" panose="02000000000000000000" pitchFamily="2" charset="0"/>
              </a:rPr>
              <a:t> &amp; ELAN e.V.)</a:t>
            </a:r>
            <a:endParaRPr lang="de-DE" sz="2000" b="1" i="0" u="none" strike="noStrike" baseline="0" dirty="0">
              <a:solidFill>
                <a:srgbClr val="000000"/>
              </a:solidFill>
              <a:latin typeface="Roboto" panose="02000000000000000000" pitchFamily="2" charset="0"/>
            </a:endParaRPr>
          </a:p>
          <a:p>
            <a:pPr marL="0" indent="0">
              <a:buNone/>
            </a:pPr>
            <a:r>
              <a:rPr lang="de-DE" sz="2000" i="0" u="none" strike="noStrike" baseline="0" dirty="0">
                <a:solidFill>
                  <a:srgbClr val="000000"/>
                </a:solidFill>
                <a:latin typeface="Roboto" panose="02000000000000000000" pitchFamily="2" charset="0"/>
                <a:hlinkClick r:id="rId2"/>
              </a:rPr>
              <a:t>https://www.mmkh.de/fileadmin/veranstaltungen/netzwerk_landesinitiativen/KI-Generatoren/2023-03-14_KI-Generatoren_UrhR_Horn.pdf</a:t>
            </a:r>
            <a:r>
              <a:rPr lang="de-DE" sz="2000" i="0" u="none" strike="noStrike" baseline="0" dirty="0">
                <a:solidFill>
                  <a:srgbClr val="000000"/>
                </a:solidFill>
                <a:latin typeface="Roboto" panose="02000000000000000000" pitchFamily="2" charset="0"/>
              </a:rPr>
              <a:t> </a:t>
            </a:r>
          </a:p>
          <a:p>
            <a:pPr marL="0" indent="0">
              <a:buNone/>
            </a:pPr>
            <a:endParaRPr lang="de-DE" sz="2000" i="0" u="none" strike="noStrike" baseline="0" dirty="0">
              <a:solidFill>
                <a:srgbClr val="000000"/>
              </a:solidFill>
              <a:latin typeface="Roboto" panose="02000000000000000000" pitchFamily="2" charset="0"/>
            </a:endParaRPr>
          </a:p>
          <a:p>
            <a:pPr marL="0" indent="0">
              <a:buNone/>
            </a:pP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3431800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3A551-EE84-F13D-AEA1-A8C7785E5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D6C77-72A5-6188-38B4-D916367D2137}"/>
              </a:ext>
            </a:extLst>
          </p:cNvPr>
          <p:cNvSpPr>
            <a:spLocks noGrp="1"/>
          </p:cNvSpPr>
          <p:nvPr>
            <p:ph type="title"/>
          </p:nvPr>
        </p:nvSpPr>
        <p:spPr/>
        <p:txBody>
          <a:bodyPr>
            <a:normAutofit/>
          </a:bodyPr>
          <a:lstStyle/>
          <a:p>
            <a:pPr algn="ctr"/>
            <a:r>
              <a:rPr lang="de-DE" sz="2800" dirty="0">
                <a:latin typeface="Roboto"/>
                <a:ea typeface="Roboto"/>
              </a:rPr>
              <a:t>Linksammlung &amp; Vertiefungstipps</a:t>
            </a:r>
            <a:endParaRPr lang="en-US" sz="2800" dirty="0"/>
          </a:p>
        </p:txBody>
      </p:sp>
      <p:sp>
        <p:nvSpPr>
          <p:cNvPr id="5" name="Footer Placeholder 4">
            <a:extLst>
              <a:ext uri="{FF2B5EF4-FFF2-40B4-BE49-F238E27FC236}">
                <a16:creationId xmlns:a16="http://schemas.microsoft.com/office/drawing/2014/main" id="{225B8738-C024-5E6C-8A66-44A7B7A8B2D6}"/>
              </a:ext>
            </a:extLst>
          </p:cNvPr>
          <p:cNvSpPr>
            <a:spLocks noGrp="1"/>
          </p:cNvSpPr>
          <p:nvPr>
            <p:ph type="ftr" sz="quarter" idx="11"/>
          </p:nvPr>
        </p:nvSpPr>
        <p:spPr>
          <a:xfrm>
            <a:off x="4038599" y="6356350"/>
            <a:ext cx="4883331" cy="365125"/>
          </a:xfrm>
        </p:spPr>
        <p:txBody>
          <a:bodyPr/>
          <a:lstStyle/>
          <a:p>
            <a:endParaRPr lang="de-DE"/>
          </a:p>
        </p:txBody>
      </p:sp>
      <p:sp>
        <p:nvSpPr>
          <p:cNvPr id="6" name="Slide Number Placeholder 5">
            <a:extLst>
              <a:ext uri="{FF2B5EF4-FFF2-40B4-BE49-F238E27FC236}">
                <a16:creationId xmlns:a16="http://schemas.microsoft.com/office/drawing/2014/main" id="{CFD5C8AD-B9A4-4E13-F690-18298F23B30A}"/>
              </a:ext>
            </a:extLst>
          </p:cNvPr>
          <p:cNvSpPr>
            <a:spLocks noGrp="1"/>
          </p:cNvSpPr>
          <p:nvPr>
            <p:ph type="sldNum" sz="quarter" idx="12"/>
          </p:nvPr>
        </p:nvSpPr>
        <p:spPr/>
        <p:txBody>
          <a:bodyPr/>
          <a:lstStyle/>
          <a:p>
            <a:endParaRPr lang="de-DE"/>
          </a:p>
        </p:txBody>
      </p:sp>
      <p:sp>
        <p:nvSpPr>
          <p:cNvPr id="3" name="Datumsplatzhalter 2">
            <a:extLst>
              <a:ext uri="{FF2B5EF4-FFF2-40B4-BE49-F238E27FC236}">
                <a16:creationId xmlns:a16="http://schemas.microsoft.com/office/drawing/2014/main" id="{E984C682-C1D8-104D-E597-74088B0E2D98}"/>
              </a:ext>
            </a:extLst>
          </p:cNvPr>
          <p:cNvSpPr>
            <a:spLocks noGrp="1"/>
          </p:cNvSpPr>
          <p:nvPr>
            <p:ph type="dt" sz="half" idx="10"/>
          </p:nvPr>
        </p:nvSpPr>
        <p:spPr/>
        <p:txBody>
          <a:bodyPr/>
          <a:lstStyle/>
          <a:p>
            <a:endParaRPr lang="de-DE"/>
          </a:p>
        </p:txBody>
      </p:sp>
      <p:sp>
        <p:nvSpPr>
          <p:cNvPr id="9" name="Inhaltsplatzhalter 8">
            <a:extLst>
              <a:ext uri="{FF2B5EF4-FFF2-40B4-BE49-F238E27FC236}">
                <a16:creationId xmlns:a16="http://schemas.microsoft.com/office/drawing/2014/main" id="{AFE31D4C-E020-50BC-3003-04FF3F417355}"/>
              </a:ext>
            </a:extLst>
          </p:cNvPr>
          <p:cNvSpPr>
            <a:spLocks noGrp="1"/>
          </p:cNvSpPr>
          <p:nvPr>
            <p:ph sz="half" idx="1"/>
          </p:nvPr>
        </p:nvSpPr>
        <p:spPr>
          <a:xfrm>
            <a:off x="838200" y="1825625"/>
            <a:ext cx="10515600" cy="4351338"/>
          </a:xfrm>
        </p:spPr>
        <p:txBody>
          <a:bodyPr>
            <a:noAutofit/>
          </a:bodyPr>
          <a:lstStyle/>
          <a:p>
            <a:pPr marL="0" indent="0">
              <a:buNone/>
            </a:pPr>
            <a:r>
              <a:rPr lang="de-DE" sz="2000" dirty="0">
                <a:solidFill>
                  <a:srgbClr val="000000"/>
                </a:solidFill>
              </a:rPr>
              <a:t>Beiträge zur</a:t>
            </a:r>
            <a:r>
              <a:rPr lang="de-DE" sz="2000" i="0" u="none" strike="noStrike" baseline="0" dirty="0">
                <a:solidFill>
                  <a:srgbClr val="000000"/>
                </a:solidFill>
                <a:latin typeface="Roboto" panose="02000000000000000000" pitchFamily="2" charset="0"/>
              </a:rPr>
              <a:t> Online-Veranstaltung </a:t>
            </a:r>
            <a:r>
              <a:rPr lang="de-DE" sz="2000" b="1" i="0" u="none" strike="noStrike" baseline="0" dirty="0">
                <a:solidFill>
                  <a:srgbClr val="000000"/>
                </a:solidFill>
                <a:latin typeface="Roboto" panose="02000000000000000000" pitchFamily="2" charset="0"/>
              </a:rPr>
              <a:t>"KI-Detektoren und digitale Prüfungen – Möglichkeiten und prüfungsrechtliche Grenzen</a:t>
            </a:r>
            <a:r>
              <a:rPr lang="de-DE" sz="2000" i="0" u="none" strike="noStrike" baseline="0" dirty="0">
                <a:solidFill>
                  <a:srgbClr val="000000"/>
                </a:solidFill>
                <a:latin typeface="Roboto" panose="02000000000000000000" pitchFamily="2" charset="0"/>
              </a:rPr>
              <a:t>“ vom 17.01.2024</a:t>
            </a:r>
          </a:p>
          <a:p>
            <a:pPr marL="0" indent="0">
              <a:buNone/>
            </a:pPr>
            <a:r>
              <a:rPr lang="de-DE" sz="2000" b="1" i="0" u="none" strike="noStrike" baseline="0" dirty="0">
                <a:solidFill>
                  <a:srgbClr val="000000"/>
                </a:solidFill>
                <a:latin typeface="Roboto" panose="02000000000000000000" pitchFamily="2" charset="0"/>
              </a:rPr>
              <a:t>Veranstaltungsdokumentation:</a:t>
            </a:r>
          </a:p>
          <a:p>
            <a:pPr marL="0" indent="0">
              <a:buNone/>
            </a:pPr>
            <a:r>
              <a:rPr lang="de-DE" sz="2000" i="0" u="none" strike="noStrike" baseline="0" dirty="0">
                <a:solidFill>
                  <a:srgbClr val="000000"/>
                </a:solidFill>
                <a:latin typeface="Roboto" panose="02000000000000000000" pitchFamily="2" charset="0"/>
                <a:hlinkClick r:id="rId2"/>
              </a:rPr>
              <a:t>https://www.mmkh.de/fileadmin/veranstaltungen/netzwerk_landesinitiativen/KI-Generatoren/2023-03-14_KI-Generatoren_UrhR_Horn.pdf</a:t>
            </a:r>
            <a:r>
              <a:rPr lang="de-DE" sz="2000" i="0" u="none" strike="noStrike" baseline="0" dirty="0">
                <a:solidFill>
                  <a:srgbClr val="000000"/>
                </a:solidFill>
                <a:latin typeface="Roboto" panose="02000000000000000000" pitchFamily="2" charset="0"/>
              </a:rPr>
              <a:t> </a:t>
            </a:r>
          </a:p>
          <a:p>
            <a:pPr marL="0" indent="0">
              <a:buNone/>
            </a:pPr>
            <a:endParaRPr lang="de-DE" sz="2000" dirty="0">
              <a:solidFill>
                <a:srgbClr val="000000"/>
              </a:solidFill>
            </a:endParaRPr>
          </a:p>
          <a:p>
            <a:pPr marL="0" indent="0">
              <a:buNone/>
            </a:pPr>
            <a:r>
              <a:rPr lang="de-DE" sz="2000" dirty="0">
                <a:solidFill>
                  <a:srgbClr val="000000"/>
                </a:solidFill>
              </a:rPr>
              <a:t>Die </a:t>
            </a:r>
            <a:r>
              <a:rPr lang="de-DE" sz="2000" b="0" i="0" dirty="0">
                <a:solidFill>
                  <a:srgbClr val="000000"/>
                </a:solidFill>
                <a:effectLst/>
                <a:latin typeface="Roboto" panose="02000000000000000000" pitchFamily="2" charset="0"/>
              </a:rPr>
              <a:t>Veranstaltung wurde in enger Zusammenarbeit des Multimedia Kontor Hamburg (MMKH) mit dem ELAN e.V. und dem Virtuellen Campus Rheinland-Pfalz (VCRP) organisiert und durchgeführt. Die Veranstaltung fand im Rahmen des bundesweiten Projekts "Konzertierte Weiterbildungen zu künstlicher Intelligenz in der Hochschullehre" des </a:t>
            </a:r>
            <a:r>
              <a:rPr lang="de-DE" sz="2000" b="0" i="0" u="sng" dirty="0">
                <a:solidFill>
                  <a:srgbClr val="2E5266"/>
                </a:solidFill>
                <a:effectLst/>
                <a:latin typeface="Roboto" panose="02000000000000000000" pitchFamily="2" charset="0"/>
                <a:hlinkClick r:id="rId3"/>
              </a:rPr>
              <a:t>Netzwerks Landeseinrichtungen für digitale Hochschullehre (</a:t>
            </a:r>
            <a:r>
              <a:rPr lang="de-DE" sz="2000" b="0" i="0" u="sng" dirty="0" err="1">
                <a:solidFill>
                  <a:srgbClr val="2E5266"/>
                </a:solidFill>
                <a:effectLst/>
                <a:latin typeface="Roboto" panose="02000000000000000000" pitchFamily="2" charset="0"/>
                <a:hlinkClick r:id="rId3"/>
              </a:rPr>
              <a:t>NeL</a:t>
            </a:r>
            <a:r>
              <a:rPr lang="de-DE" sz="2000" b="0" i="0" u="sng" dirty="0">
                <a:solidFill>
                  <a:srgbClr val="2E5266"/>
                </a:solidFill>
                <a:effectLst/>
                <a:latin typeface="Roboto" panose="02000000000000000000" pitchFamily="2" charset="0"/>
                <a:hlinkClick r:id="rId3"/>
              </a:rPr>
              <a:t>)</a:t>
            </a:r>
            <a:r>
              <a:rPr lang="de-DE" sz="2000" b="0" i="0" dirty="0">
                <a:solidFill>
                  <a:srgbClr val="000000"/>
                </a:solidFill>
                <a:effectLst/>
                <a:latin typeface="Roboto" panose="02000000000000000000" pitchFamily="2" charset="0"/>
              </a:rPr>
              <a:t> statt und wurde von der </a:t>
            </a:r>
            <a:r>
              <a:rPr lang="de-DE" sz="2000" b="0" i="0" u="sng" dirty="0">
                <a:solidFill>
                  <a:srgbClr val="2E5266"/>
                </a:solidFill>
                <a:effectLst/>
                <a:latin typeface="Roboto" panose="02000000000000000000" pitchFamily="2" charset="0"/>
                <a:hlinkClick r:id="rId4"/>
              </a:rPr>
              <a:t>Stiftung Innovation in der Hochschullehre</a:t>
            </a:r>
            <a:r>
              <a:rPr lang="de-DE" sz="2000" b="0" i="0" dirty="0">
                <a:solidFill>
                  <a:srgbClr val="000000"/>
                </a:solidFill>
                <a:effectLst/>
                <a:latin typeface="Roboto" panose="02000000000000000000" pitchFamily="2" charset="0"/>
              </a:rPr>
              <a:t> gefördert.</a:t>
            </a:r>
            <a:endParaRPr lang="de-DE" sz="2000" i="0" u="none" strike="noStrike" baseline="0" dirty="0">
              <a:solidFill>
                <a:srgbClr val="000000"/>
              </a:solidFill>
              <a:latin typeface="Roboto" panose="02000000000000000000" pitchFamily="2" charset="0"/>
            </a:endParaRPr>
          </a:p>
          <a:p>
            <a:pPr marL="0" indent="0">
              <a:buNone/>
            </a:pPr>
            <a:endParaRPr lang="de-DE" sz="2000" i="0" u="none" strike="noStrike" baseline="0" dirty="0">
              <a:solidFill>
                <a:srgbClr val="000000"/>
              </a:solidFill>
              <a:latin typeface="Roboto" panose="02000000000000000000" pitchFamily="2" charset="0"/>
            </a:endParaRPr>
          </a:p>
          <a:p>
            <a:pPr marL="0" indent="0">
              <a:buNone/>
            </a:pPr>
            <a:endParaRPr lang="de-DE" sz="2000" i="0" u="none" strike="noStrike" baseline="0" dirty="0">
              <a:solidFill>
                <a:srgbClr val="000000"/>
              </a:solidFill>
              <a:latin typeface="Roboto" panose="02000000000000000000" pitchFamily="2" charset="0"/>
            </a:endParaRPr>
          </a:p>
        </p:txBody>
      </p:sp>
    </p:spTree>
    <p:extLst>
      <p:ext uri="{BB962C8B-B14F-4D97-AF65-F5344CB8AC3E}">
        <p14:creationId xmlns:p14="http://schemas.microsoft.com/office/powerpoint/2010/main" val="35085873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E99F-F635-4969-88E9-EAB0B3E3C0AB}"/>
              </a:ext>
            </a:extLst>
          </p:cNvPr>
          <p:cNvSpPr>
            <a:spLocks noGrp="1"/>
          </p:cNvSpPr>
          <p:nvPr>
            <p:ph type="title"/>
          </p:nvPr>
        </p:nvSpPr>
        <p:spPr/>
        <p:txBody>
          <a:bodyPr>
            <a:normAutofit/>
          </a:bodyPr>
          <a:lstStyle/>
          <a:p>
            <a:pPr marL="0" indent="0" algn="ctr" eaLnBrk="1" hangingPunct="1">
              <a:buFontTx/>
              <a:buNone/>
            </a:pPr>
            <a:r>
              <a:rPr lang="de-DE" altLang="de-DE" sz="2800" dirty="0"/>
              <a:t>Nutzungsbedingungen</a:t>
            </a:r>
            <a:br>
              <a:rPr lang="de-DE" altLang="de-DE" sz="2800" dirty="0"/>
            </a:br>
            <a:r>
              <a:rPr lang="de-DE" altLang="de-DE" sz="2800" dirty="0"/>
              <a:t/>
            </a:r>
            <a:br>
              <a:rPr lang="de-DE" altLang="de-DE" sz="2800" dirty="0"/>
            </a:br>
            <a:endParaRPr lang="de-DE" altLang="de-DE" sz="2800" dirty="0"/>
          </a:p>
        </p:txBody>
      </p:sp>
      <p:sp>
        <p:nvSpPr>
          <p:cNvPr id="3" name="Content Placeholder 2">
            <a:extLst>
              <a:ext uri="{FF2B5EF4-FFF2-40B4-BE49-F238E27FC236}">
                <a16:creationId xmlns:a16="http://schemas.microsoft.com/office/drawing/2014/main" id="{0E26A20F-14F4-4C0D-82FB-F134393001FF}"/>
              </a:ext>
            </a:extLst>
          </p:cNvPr>
          <p:cNvSpPr>
            <a:spLocks noGrp="1"/>
          </p:cNvSpPr>
          <p:nvPr>
            <p:ph idx="1"/>
          </p:nvPr>
        </p:nvSpPr>
        <p:spPr>
          <a:xfrm>
            <a:off x="838200" y="1825625"/>
            <a:ext cx="10515600" cy="4265893"/>
          </a:xfrm>
        </p:spPr>
        <p:txBody>
          <a:bodyPr vert="horz" lIns="91440" tIns="45720" rIns="91440" bIns="45720" rtlCol="0" anchor="t">
            <a:noAutofit/>
          </a:bodyPr>
          <a:lstStyle/>
          <a:p>
            <a:pPr marL="0" indent="0" eaLnBrk="1" hangingPunct="1">
              <a:buFontTx/>
              <a:buNone/>
            </a:pPr>
            <a:r>
              <a:rPr lang="de-DE" altLang="de-DE" sz="2000" dirty="0"/>
              <a:t>Die Inhalte dieses Dokumentes stehen unter folgender Creative Commons-Lizenz: </a:t>
            </a:r>
          </a:p>
          <a:p>
            <a:pPr marL="0" indent="0" eaLnBrk="1" hangingPunct="1">
              <a:buFontTx/>
              <a:buNone/>
            </a:pPr>
            <a:r>
              <a:rPr lang="de-DE" altLang="de-DE" sz="2000" dirty="0"/>
              <a:t>CC-BY-SA 3.0 Deutschland </a:t>
            </a:r>
          </a:p>
          <a:p>
            <a:pPr marL="0" indent="0" eaLnBrk="1" hangingPunct="1">
              <a:buFontTx/>
              <a:buNone/>
            </a:pPr>
            <a:r>
              <a:rPr lang="de-DE" altLang="de-DE" sz="2000" dirty="0">
                <a:hlinkClick r:id="rId2"/>
              </a:rPr>
              <a:t>http://creativecommons.org/licenses/by-sa/3.0/de/deed</a:t>
            </a:r>
            <a:r>
              <a:rPr lang="de-DE" altLang="de-DE" sz="2000" dirty="0"/>
              <a:t>  </a:t>
            </a:r>
          </a:p>
          <a:p>
            <a:pPr marL="0" indent="0" eaLnBrk="1" hangingPunct="1">
              <a:buFontTx/>
              <a:buNone/>
            </a:pPr>
            <a:r>
              <a:rPr lang="de-DE" altLang="de-DE" sz="2000" dirty="0"/>
              <a:t>Autor: Jens O. Brelle @MMKH</a:t>
            </a:r>
          </a:p>
          <a:p>
            <a:pPr marL="0" indent="0" eaLnBrk="1" hangingPunct="1">
              <a:buFontTx/>
              <a:buNone/>
            </a:pPr>
            <a:r>
              <a:rPr lang="de-DE" altLang="de-DE" sz="2000" dirty="0"/>
              <a:t>Sie dürfen das Werk bzw. den Inhalt vervielfältigen, verbreiten und öffentlich zugänglich machen sowie Abwandlungen und Bearbeitungen des Werkes bzw. Inhaltes anfertigen, solange sie den Namen des Autors/Rechteinhabers und die daraufhin neu entstandenen Werke bzw. Inhalte nur unter Verwendung von Lizenzbedingungen weitergeben, die mit denen dieses Lizenzvertrags identisch, vergleichbar oder kompatibel sind. </a:t>
            </a:r>
          </a:p>
        </p:txBody>
      </p:sp>
      <p:sp>
        <p:nvSpPr>
          <p:cNvPr id="4" name="Footer Placeholder 3">
            <a:extLst>
              <a:ext uri="{FF2B5EF4-FFF2-40B4-BE49-F238E27FC236}">
                <a16:creationId xmlns:a16="http://schemas.microsoft.com/office/drawing/2014/main" id="{AFC0DF7C-3452-43BF-A872-9FDD233B0F4B}"/>
              </a:ext>
            </a:extLst>
          </p:cNvPr>
          <p:cNvSpPr>
            <a:spLocks noGrp="1"/>
          </p:cNvSpPr>
          <p:nvPr>
            <p:ph type="ftr" sz="quarter" idx="11"/>
          </p:nvPr>
        </p:nvSpPr>
        <p:spPr>
          <a:xfrm>
            <a:off x="3803650" y="6356350"/>
            <a:ext cx="4114800" cy="365125"/>
          </a:xfrm>
        </p:spPr>
        <p:txBody>
          <a:bodyPr/>
          <a:lstStyle/>
          <a:p>
            <a:endParaRPr lang="de-DE" dirty="0"/>
          </a:p>
        </p:txBody>
      </p:sp>
      <p:sp>
        <p:nvSpPr>
          <p:cNvPr id="5" name="Slide Number Placeholder 4">
            <a:extLst>
              <a:ext uri="{FF2B5EF4-FFF2-40B4-BE49-F238E27FC236}">
                <a16:creationId xmlns:a16="http://schemas.microsoft.com/office/drawing/2014/main" id="{C8CCCF1E-B2D1-4702-ADB6-9E79A131D87F}"/>
              </a:ext>
            </a:extLst>
          </p:cNvPr>
          <p:cNvSpPr>
            <a:spLocks noGrp="1"/>
          </p:cNvSpPr>
          <p:nvPr>
            <p:ph type="sldNum" sz="quarter" idx="12"/>
          </p:nvPr>
        </p:nvSpPr>
        <p:spPr/>
        <p:txBody>
          <a:bodyPr/>
          <a:lstStyle/>
          <a:p>
            <a:fld id="{DD1C39D4-CB9A-D744-BE46-0188F5F64F38}" type="slidenum">
              <a:rPr lang="de-DE" smtClean="0"/>
              <a:t>96</a:t>
            </a:fld>
            <a:endParaRPr lang="en-US"/>
          </a:p>
        </p:txBody>
      </p:sp>
      <p:sp>
        <p:nvSpPr>
          <p:cNvPr id="6" name="Datumsplatzhalter 5">
            <a:extLst>
              <a:ext uri="{FF2B5EF4-FFF2-40B4-BE49-F238E27FC236}">
                <a16:creationId xmlns:a16="http://schemas.microsoft.com/office/drawing/2014/main" id="{15B72D52-58BD-634A-AFAD-4B16341AA6E6}"/>
              </a:ext>
            </a:extLst>
          </p:cNvPr>
          <p:cNvSpPr>
            <a:spLocks noGrp="1"/>
          </p:cNvSpPr>
          <p:nvPr>
            <p:ph type="dt" sz="half" idx="10"/>
          </p:nvPr>
        </p:nvSpPr>
        <p:spPr/>
        <p:txBody>
          <a:bodyPr/>
          <a:lstStyle/>
          <a:p>
            <a:endParaRPr lang="de-DE" dirty="0"/>
          </a:p>
        </p:txBody>
      </p:sp>
      <p:pic>
        <p:nvPicPr>
          <p:cNvPr id="10" name="Picture 4" descr="https://upload.wikimedia.org/wikipedia/commons/thumb/d/d0/CC-BY-SA_icon.svg/1000px-CC-BY-SA_icon.svg.png">
            <a:extLst>
              <a:ext uri="{FF2B5EF4-FFF2-40B4-BE49-F238E27FC236}">
                <a16:creationId xmlns:a16="http://schemas.microsoft.com/office/drawing/2014/main" id="{11772C3F-164F-4441-89BE-32CD7E734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65311"/>
            <a:ext cx="831850" cy="2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610577"/>
      </p:ext>
    </p:extLst>
  </p:cSld>
  <p:clrMapOvr>
    <a:masterClrMapping/>
  </p:clrMapOvr>
</p:sld>
</file>

<file path=ppt/theme/theme1.xml><?xml version="1.0" encoding="utf-8"?>
<a:theme xmlns:a="http://schemas.openxmlformats.org/drawingml/2006/main" name="MMKH">
  <a:themeElements>
    <a:clrScheme name="MMKH 1">
      <a:dk1>
        <a:srgbClr val="000000"/>
      </a:dk1>
      <a:lt1>
        <a:srgbClr val="FFFFFF"/>
      </a:lt1>
      <a:dk2>
        <a:srgbClr val="2F5266"/>
      </a:dk2>
      <a:lt2>
        <a:srgbClr val="EFEFEF"/>
      </a:lt2>
      <a:accent1>
        <a:srgbClr val="6E8898"/>
      </a:accent1>
      <a:accent2>
        <a:srgbClr val="E2836E"/>
      </a:accent2>
      <a:accent3>
        <a:srgbClr val="A5A5A5"/>
      </a:accent3>
      <a:accent4>
        <a:srgbClr val="FFC000"/>
      </a:accent4>
      <a:accent5>
        <a:srgbClr val="5B9BD5"/>
      </a:accent5>
      <a:accent6>
        <a:srgbClr val="70AD47"/>
      </a:accent6>
      <a:hlink>
        <a:srgbClr val="E1836D"/>
      </a:hlink>
      <a:folHlink>
        <a:srgbClr val="954F72"/>
      </a:folHlink>
    </a:clrScheme>
    <a:fontScheme name="MMKH">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MKH_Master_Präsentationen" id="{CEA8993E-EBAC-D246-8D7B-1C3CAE7BD32E}" vid="{B887CB0A-684C-3746-BE46-8AD3C09976A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B52864538D96A4BAF18ED5C89907BC9" ma:contentTypeVersion="17" ma:contentTypeDescription="Ein neues Dokument erstellen." ma:contentTypeScope="" ma:versionID="f10ecfdfd52da1ee70a3ce997960c01b">
  <xsd:schema xmlns:xsd="http://www.w3.org/2001/XMLSchema" xmlns:xs="http://www.w3.org/2001/XMLSchema" xmlns:p="http://schemas.microsoft.com/office/2006/metadata/properties" xmlns:ns3="74023f30-45f9-41e1-9618-b313ecf7aa38" xmlns:ns4="d8f132f6-fbb9-4c51-b5b0-44a670148b91" targetNamespace="http://schemas.microsoft.com/office/2006/metadata/properties" ma:root="true" ma:fieldsID="e54934c52fbe61ca0c6843508183594a" ns3:_="" ns4:_="">
    <xsd:import namespace="74023f30-45f9-41e1-9618-b313ecf7aa38"/>
    <xsd:import namespace="d8f132f6-fbb9-4c51-b5b0-44a670148b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23f30-45f9-41e1-9618-b313ecf7aa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f132f6-fbb9-4c51-b5b0-44a670148b91"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SharingHintHash" ma:index="16"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4023f30-45f9-41e1-9618-b313ecf7aa38" xsi:nil="true"/>
  </documentManagement>
</p:properties>
</file>

<file path=customXml/itemProps1.xml><?xml version="1.0" encoding="utf-8"?>
<ds:datastoreItem xmlns:ds="http://schemas.openxmlformats.org/officeDocument/2006/customXml" ds:itemID="{8F6B721B-F2BD-4555-84A5-85BD54F9D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023f30-45f9-41e1-9618-b313ecf7aa38"/>
    <ds:schemaRef ds:uri="d8f132f6-fbb9-4c51-b5b0-44a670148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5E5F69-7720-48DC-A396-4C6C481B2372}">
  <ds:schemaRefs>
    <ds:schemaRef ds:uri="http://schemas.microsoft.com/sharepoint/v3/contenttype/forms"/>
  </ds:schemaRefs>
</ds:datastoreItem>
</file>

<file path=customXml/itemProps3.xml><?xml version="1.0" encoding="utf-8"?>
<ds:datastoreItem xmlns:ds="http://schemas.openxmlformats.org/officeDocument/2006/customXml" ds:itemID="{C9AE909C-1EEA-4C2F-BC95-3F4220F3284D}">
  <ds:schemaRefs>
    <ds:schemaRef ds:uri="http://schemas.microsoft.com/office/2006/documentManagement/types"/>
    <ds:schemaRef ds:uri="http://purl.org/dc/dcmitype/"/>
    <ds:schemaRef ds:uri="74023f30-45f9-41e1-9618-b313ecf7aa38"/>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d8f132f6-fbb9-4c51-b5b0-44a670148b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MMKH_Master_Präsentationen</Template>
  <TotalTime>0</TotalTime>
  <Words>8194</Words>
  <Application>Microsoft Office PowerPoint</Application>
  <PresentationFormat>Breitbild</PresentationFormat>
  <Paragraphs>748</Paragraphs>
  <Slides>96</Slides>
  <Notes>2</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96</vt:i4>
      </vt:variant>
    </vt:vector>
  </HeadingPairs>
  <TitlesOfParts>
    <vt:vector size="101" baseType="lpstr">
      <vt:lpstr>Arial</vt:lpstr>
      <vt:lpstr>Calibri</vt:lpstr>
      <vt:lpstr>Wingdings</vt:lpstr>
      <vt:lpstr>Roboto</vt:lpstr>
      <vt:lpstr>MMKH</vt:lpstr>
      <vt:lpstr>Die neue KI-Verordnung der EU und ihre Bedeutung für Lehrende inkl.  Urheberrecht, Datenschutz &amp; Prüfungsrecht</vt:lpstr>
      <vt:lpstr>PowerPoint-Präsentation</vt:lpstr>
      <vt:lpstr>Inhaltsübersicht </vt:lpstr>
      <vt:lpstr>Inhaltsübersicht </vt:lpstr>
      <vt:lpstr>Transparenzhinweis </vt:lpstr>
      <vt:lpstr>Worum geht es? Zum Beispiel?</vt:lpstr>
      <vt:lpstr>Worum geht es? Zum Beispiel?</vt:lpstr>
      <vt:lpstr>Charta der Grundrechte der Europäischen Union</vt:lpstr>
      <vt:lpstr>Charta der Grundrechte der Europäischen Union</vt:lpstr>
      <vt:lpstr>Charta der Grundrechte der Europäischen Union</vt:lpstr>
      <vt:lpstr>Die europäische Datenstrategie</vt:lpstr>
      <vt:lpstr> Übersicht EU-Digitalgesetzgebung</vt:lpstr>
      <vt:lpstr> Übersicht EU-Digitalgesetzgebung</vt:lpstr>
      <vt:lpstr>Die europäische Datenstrategie</vt:lpstr>
      <vt:lpstr>KI &amp; Lehre: Wichtigste relevante Regelungen</vt:lpstr>
      <vt:lpstr>Weitere relevante Regelungen + Vorgaben</vt:lpstr>
      <vt:lpstr> Verordnung zur Festlegung harmonisierter Vorschriften über künstliche Intelligenz (AI-Act)</vt:lpstr>
      <vt:lpstr> Verordnung zur Festlegung harmonisierter Vorschriften über künstliche Intelligenz (AI-Act)</vt:lpstr>
      <vt:lpstr> Verordnung zur Festlegung harmonisierter Vorschriften über künstliche Intelligenz (AI-Act)</vt:lpstr>
      <vt:lpstr>AI Act / KI-VO: Stand Gesetzgebungsverfahren</vt:lpstr>
      <vt:lpstr> Verordnung zur Festlegung harmonisierter Vorschriften über künstliche Intelligenz (AI-Act)</vt:lpstr>
      <vt:lpstr> Verordnung zur Festlegung harmonisierter Vorschriften über künstliche Intelligenz (AI-Act)</vt:lpstr>
      <vt:lpstr> Verordnung zur Festlegung harmonisierter Vorschriften über künstliche Intelligenz (AI-Act)</vt:lpstr>
      <vt:lpstr> Verordnung zur Festlegung harmonisierter Vorschriften über künstliche Intelligenz (AI-Act)</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AI Act / KI-VO: Einführung von KI-Risikoklassen</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Entwurf KI-Verordnung = Verordnung zur Festlegung harmonisierter Vorschriften für künstliche Intelligenz</vt:lpstr>
      <vt:lpstr>Haftung von Anbietenden von KI-Generatoren </vt:lpstr>
      <vt:lpstr>Datenschutz</vt:lpstr>
      <vt:lpstr>Datenschutz</vt:lpstr>
      <vt:lpstr>Datenschutz: Personenbezogene Daten bei KI-Einsatz </vt:lpstr>
      <vt:lpstr>Datenschutz</vt:lpstr>
      <vt:lpstr>Datenschutz</vt:lpstr>
      <vt:lpstr>Datenschutz: Mögliche Rechtsgrundlagen?</vt:lpstr>
      <vt:lpstr>Datenschutz</vt:lpstr>
      <vt:lpstr>Datenschutz</vt:lpstr>
      <vt:lpstr>Datenschutz</vt:lpstr>
      <vt:lpstr>Datenschutz</vt:lpstr>
      <vt:lpstr>Datenschutz &amp; Urheberrecht</vt:lpstr>
      <vt:lpstr>Datenschutz</vt:lpstr>
      <vt:lpstr>Urheberrecht</vt:lpstr>
      <vt:lpstr>Urheberrecht: Training von KI-Systemen </vt:lpstr>
      <vt:lpstr>Urheberrecht</vt:lpstr>
      <vt:lpstr>Urheberrecht</vt:lpstr>
      <vt:lpstr>Urheberrecht</vt:lpstr>
      <vt:lpstr>Nutzungsvorbehalt i. S. v. § 44b UrhG</vt:lpstr>
      <vt:lpstr>Nutzungsvorbehalt i. S. v. § 44b UrhG: Anleitungen</vt:lpstr>
      <vt:lpstr>Urheberrecht</vt:lpstr>
      <vt:lpstr>Urheberrecht</vt:lpstr>
      <vt:lpstr>Urheberrecht</vt:lpstr>
      <vt:lpstr>Urheberrecht</vt:lpstr>
      <vt:lpstr>Urheberrecht</vt:lpstr>
      <vt:lpstr>Urheberrecht</vt:lpstr>
      <vt:lpstr>Urheberrecht: Schutz von KI-Output </vt:lpstr>
      <vt:lpstr>Urheberrecht</vt:lpstr>
      <vt:lpstr>Urheberrecht</vt:lpstr>
      <vt:lpstr>KI-Output/CC-Lizenzierung</vt:lpstr>
      <vt:lpstr>KI-Output/CC-Lizenzierung: Hilfreiche Quellen</vt:lpstr>
      <vt:lpstr>Urheberrecht</vt:lpstr>
      <vt:lpstr>Urheberrecht</vt:lpstr>
      <vt:lpstr>Urheberrecht</vt:lpstr>
      <vt:lpstr>Urheberrecht</vt:lpstr>
      <vt:lpstr>Urheberrecht</vt:lpstr>
      <vt:lpstr>Urheberrecht: Haftung</vt:lpstr>
      <vt:lpstr>Haftungsübernahme/-freistellung</vt:lpstr>
      <vt:lpstr>Urheberrecht</vt:lpstr>
      <vt:lpstr>Urheberrecht</vt:lpstr>
      <vt:lpstr>Urheberrecht</vt:lpstr>
      <vt:lpstr>Prüfungsrecht: KI-Einsatz in Prüfungen</vt:lpstr>
      <vt:lpstr>Prüfungsrecht: Rahmenbedingungen bei KI</vt:lpstr>
      <vt:lpstr>Prüfungsrecht: Eigenständigkeit der Leistung</vt:lpstr>
      <vt:lpstr>Prüfungsrecht: Beweisbarkeit KI-Einsatz</vt:lpstr>
      <vt:lpstr>Prüfungsrecht: Überprüfung durch KI-Systeme</vt:lpstr>
      <vt:lpstr>Prüfungsrecht: Vertiefende Quellen</vt:lpstr>
      <vt:lpstr>Eigenständigkeitserklärung &amp; KI: Muster</vt:lpstr>
      <vt:lpstr>Kennzeichnung KI-generierter Inhalte </vt:lpstr>
      <vt:lpstr>Kennzeichnung KI-generierter Inhalte </vt:lpstr>
      <vt:lpstr>Kennzeichnung KI-generierter Inhalte (Bsp.)</vt:lpstr>
      <vt:lpstr>DFG-Leitlinien zur Sicherung guter wissenschaftlicher Praxis - Kodex</vt:lpstr>
      <vt:lpstr>DFG-Leitlinien zur Sicherung guter wissenschaftlicher Praxis - Kodex</vt:lpstr>
      <vt:lpstr>Ethische Leitlinien zur Nutzung von KI</vt:lpstr>
      <vt:lpstr>Ethische Leitlinien zur Nutzung von KI</vt:lpstr>
      <vt:lpstr>Ethische Leitlinien zur Nutzung von KI</vt:lpstr>
      <vt:lpstr>Transparenzhinweis </vt:lpstr>
      <vt:lpstr>Linksammlung &amp; Vertiefungstipps</vt:lpstr>
      <vt:lpstr>Linksammlung &amp; Vertiefungstipps</vt:lpstr>
      <vt:lpstr>Nutzungsbedingungen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Jens O.  Brelle</dc:creator>
  <cp:lastModifiedBy>JLU-SU</cp:lastModifiedBy>
  <cp:revision>11</cp:revision>
  <dcterms:created xsi:type="dcterms:W3CDTF">2021-03-22T16:49:04Z</dcterms:created>
  <dcterms:modified xsi:type="dcterms:W3CDTF">2024-02-27T13:38:15Z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0x010100AB52864538D96A4BAF18ED5C89907BC9</vt:lpwstr>
  </property>
</Properties>
</file>