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85" r:id="rId4"/>
    <p:sldId id="259" r:id="rId5"/>
    <p:sldId id="292" r:id="rId6"/>
    <p:sldId id="260" r:id="rId7"/>
    <p:sldId id="286" r:id="rId8"/>
    <p:sldId id="289" r:id="rId9"/>
    <p:sldId id="287" r:id="rId10"/>
    <p:sldId id="288" r:id="rId11"/>
    <p:sldId id="262" r:id="rId12"/>
    <p:sldId id="263" r:id="rId13"/>
    <p:sldId id="290" r:id="rId14"/>
    <p:sldId id="264" r:id="rId15"/>
    <p:sldId id="265" r:id="rId16"/>
    <p:sldId id="266" r:id="rId17"/>
    <p:sldId id="267" r:id="rId18"/>
    <p:sldId id="291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1"/>
    <p:restoredTop sz="93157"/>
  </p:normalViewPr>
  <p:slideViewPr>
    <p:cSldViewPr snapToGrid="0">
      <p:cViewPr>
        <p:scale>
          <a:sx n="88" d="100"/>
          <a:sy n="88" d="100"/>
        </p:scale>
        <p:origin x="1104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16AA9-3ECC-3D45-A58D-87DD3CACCD94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4E69B-7DED-AD4A-A5AF-20385E2EB1F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lienbildplatzhalt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izenplatzhalt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Aktualisieren und korrigieren </a:t>
            </a:r>
            <a:endParaRPr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11BD1-2E56-4BE9-AA80-707B22A6E521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38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21593-E40C-C341-6D6C-5767554C1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8C33703-A428-6CC1-B0EF-50EBDF18C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253256-C010-773E-59C1-BE85078D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ED7A7-16F4-3763-6C4C-257FCB6E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CF9DCD-7700-C058-2FAD-CBB62860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61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0F284-E233-0EF8-5DB0-A212609A0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6F628A3-AFF1-C7F9-D2D7-BFBB40F6B0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1FAA051-6A89-4746-263C-2C71F16B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A95564-6BF8-8596-EDDF-A37439D6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F8F5F-DD46-CED0-B5AD-BF4A9258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82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4C28BED-B949-01D7-403B-196BEEF6D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2BAF06-9934-1FDF-96E3-576702344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F48E24-CD9C-973D-1D86-023DB29D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0053D0B-3C34-F695-1FF9-92EE79D2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ED0F1-A43C-0605-0394-8BF90320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8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2B0E7-0BC3-43D0-6246-9928D5795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A21B13-07FD-66BB-E6B9-2DDC3A6E9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9CFCA0-E2EF-4BB0-27EE-C9135DF16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38ADC9-4B47-6B1C-F3DF-4718366F7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A78C35-171E-F08F-E1E0-9846D20B8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141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4CC66-FBC1-5C1A-0D04-1B1043B98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372BBE9-D461-F8B0-AA10-C443E3C2B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D325F3-6B8E-B9FE-2F96-A6FDF9C2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EE26E8-760B-2609-A87B-467BCA20B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8073B7-A282-08A3-E8C0-0CC9709F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7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F4C8B3-1793-DFB9-F113-78E060CAC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9F3ABE-75BA-C09A-FBA2-CCFEBDDA7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CE01B0-2AA5-D096-F995-9C75E5868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C88AA8-6647-1A98-C6FB-EB9DB3C6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E6BCB9-FB61-E126-F2F9-2B060C68A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A6C93-FCB6-0779-5253-AAF9AC5B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870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9223A9-5BBF-9CF4-5229-A28253F44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777E2E-87C2-FAA5-B55E-118F3BE76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1A37DEE-6B81-0CD9-4D09-8C17D9C5CB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362283-02BB-C449-7491-E8197ECF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BE7EBB-6C35-0D98-0A6C-5F18779F1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2E8398B-D403-07E6-2375-B2964812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E3B1877-8219-4F52-C4DB-9CF46119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B895AF3-7B6B-B758-DF38-D2BCE817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58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CFCB5-43A8-4D0E-72FA-27AF983A8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C2E030-1E6E-D5B8-6193-A63295100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853B9D-47B7-2F22-A7C7-5BA1E2D9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40A4ED-049D-279D-10C8-C52C8576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990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4FFDDAD-7460-D440-82B0-D979A713F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EB2769-D93C-AD2E-371C-94537E75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40D093-F4C9-89DB-F316-B6B1AF1F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66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7C470-41DC-B0B8-F7F2-8D4E398F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4A55B00-2A59-A29A-1C31-50A78C9FC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2F42F4-5C86-90B4-DFA9-4A3909A5C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1AFC89-80E0-A363-04AB-2F626751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B428A8-E702-C4D4-B50C-16903CE9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D47806-3DC2-20D3-52C3-875F21CD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094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E8EA0-7784-F8AD-9F29-766236B5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6B21831-9BD1-3EE4-EDFF-B010C0B1B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1B7FC7-460F-66CF-5D03-90A32E953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DCD87D3-5454-59E0-B0C8-FECDDCF4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C1EFD-5278-6943-9F7D-106EDB8681F3}" type="datetimeFigureOut">
              <a:rPr lang="de-DE" smtClean="0"/>
              <a:t>30.09.24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628211A-78EF-7587-E65B-34E1B394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2861F3-9DF4-FB19-57F9-F111D09D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2F8-05F5-F042-8EEA-0B267171D0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65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5FF3EB-C955-E1E8-4133-CC2538125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72BE68-90AC-78BA-249F-7870B9A9A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92E962-34CB-5A62-8F20-E56F516C9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7BBC1EFD-5278-6943-9F7D-106EDB8681F3}" type="datetimeFigureOut">
              <a:rPr lang="de-DE" smtClean="0"/>
              <a:pPr/>
              <a:t>30.09.24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E56834-7A7E-DD09-8E51-DB9C6CF9A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964C10-0539-9E5F-A4F2-DB347DC8E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</a:defRPr>
            </a:lvl1pPr>
          </a:lstStyle>
          <a:p>
            <a:fld id="{6F1202F8-05F5-F042-8EEA-0B267171D03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301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hello-hand-shake-handshake-greeting-1546041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noculars-search-see-to-find-1015265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question-mark-question-help-231411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question-mark-question-help-231411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question-mark-question-help-231411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t/illustrations/homem-branco-o-homem-3d-isolado-3d-1871436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t/illustrations/homem-branco-o-homem-3d-isolado-3d-1871436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pixabay.com/de/illustrations/wei%C3%9Fe-m%C3%A4nnchen-3d-model-freigestellt-1816203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etterhumans.coach.me/the-simple-truth-about-how-to-be-likeable-is-listening-3138f3953d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idea-response-enlightenment-wisdom-1019753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ixabay.com/de/illustrations/wei%C3%9Fe-m%C3%A4nnchen-3d-model-freigestellt-1992582/" TargetMode="Externa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wei%C3%9Fe-m%C3%A4nnchen-3d-model-freigestellt-1992593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Monika.C.Rox-Helmer@geschichte.uni-giessen.de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besprechung-meeting-gespr%C3%A4ch-1019995/" TargetMode="External"/><Relationship Id="rId5" Type="http://schemas.openxmlformats.org/officeDocument/2006/relationships/image" Target="../media/image29.jpg"/><Relationship Id="rId4" Type="http://schemas.openxmlformats.org/officeDocument/2006/relationships/hyperlink" Target="mailto:sandra.hammamy@dekanat.fb04.uni-giessen.d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-giessen.de/fbz/fb04/institute/geschichte/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ko/illustrations/%EC%9D%B8%ED%84%B0%EB%84%B7-%EB%85%B8%ED%8A%B8%EB%B6%81-%EC%BB%B4%ED%93%A8%ED%84%B0-%EB%AA%A8%EB%8B%88%ED%84%B0-1026473/" TargetMode="External"/><Relationship Id="rId5" Type="http://schemas.openxmlformats.org/officeDocument/2006/relationships/image" Target="../media/image30.jpg"/><Relationship Id="rId4" Type="http://schemas.openxmlformats.org/officeDocument/2006/relationships/hyperlink" Target="http://www.uni-giessen.de/cms/fbz/fb04/institute/geschichte/didaktik/Information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pixabay.com/en/target-white-male-3d-model-isolated-187479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de/diskussion-sitzung-wei%C3%9Fe-m%C3%A4nnchen-1874792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ixabay.com/de/wei%C3%9Fe-m%C3%A4nnchen-3d-model-freigestellt-1992573/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pixabay.com/de/m%C3%A4nnchen-3d-model-freigestellt-3d-2506813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13" Type="http://schemas.openxmlformats.org/officeDocument/2006/relationships/image" Target="../media/image18.jpe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12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jpg"/><Relationship Id="rId5" Type="http://schemas.openxmlformats.org/officeDocument/2006/relationships/image" Target="../media/image10.png"/><Relationship Id="rId15" Type="http://schemas.openxmlformats.org/officeDocument/2006/relationships/hyperlink" Target="https://pixabay.com/en/teacher-professor-grandpa-know-1015307/" TargetMode="External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Relationship Id="rId1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de/bildung-pr%C3%A4sentation-lehrer-153726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binoculars-search-see-to-find-101526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inoculars-search-see-to-find-1015265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binoculars-search-see-to-find-101526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33763"/>
            <a:chOff x="142844" y="338741"/>
            <a:chExt cx="8858312" cy="732805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08" y="602079"/>
              <a:ext cx="2428893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214439"/>
            <a:ext cx="5334000" cy="343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tabLst>
                <a:tab pos="457200" algn="l"/>
              </a:tabLst>
            </a:pPr>
            <a:endParaRPr lang="de-DE" sz="2800" dirty="0">
              <a:latin typeface="Garamond" panose="02020404030301010803" pitchFamily="18" charset="0"/>
            </a:endParaRPr>
          </a:p>
          <a:p>
            <a:pPr algn="ctr">
              <a:tabLst>
                <a:tab pos="457200" algn="l"/>
              </a:tabLst>
            </a:pPr>
            <a:endParaRPr lang="de-DE" sz="2800" dirty="0">
              <a:latin typeface="Garamond" panose="02020404030301010803" pitchFamily="18" charset="0"/>
            </a:endParaRPr>
          </a:p>
          <a:p>
            <a:pPr algn="ctr">
              <a:tabLst>
                <a:tab pos="457200" algn="l"/>
              </a:tabLst>
            </a:pPr>
            <a:r>
              <a:rPr lang="de-DE" sz="3600" dirty="0">
                <a:latin typeface="+mj-lt"/>
              </a:rPr>
              <a:t>Herzlich willkommen</a:t>
            </a:r>
          </a:p>
          <a:p>
            <a:pPr algn="ctr">
              <a:tabLst>
                <a:tab pos="457200" algn="l"/>
              </a:tabLst>
            </a:pPr>
            <a:r>
              <a:rPr lang="de-DE" sz="3600" dirty="0">
                <a:latin typeface="+mj-lt"/>
              </a:rPr>
              <a:t>am </a:t>
            </a:r>
          </a:p>
          <a:p>
            <a:pPr algn="ctr">
              <a:tabLst>
                <a:tab pos="457200" algn="l"/>
              </a:tabLst>
            </a:pPr>
            <a:r>
              <a:rPr lang="de-DE" sz="3600" dirty="0">
                <a:latin typeface="+mj-lt"/>
              </a:rPr>
              <a:t>Historischen Institut!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8EA754-EBC9-FF0D-9015-649321EA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119" y="2099187"/>
            <a:ext cx="4385840" cy="292389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EBDF125-A948-B8BB-AF0B-549D0433AA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795013" y="114823"/>
            <a:ext cx="2492238" cy="1822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A2D5452-2416-8BC9-ED3F-7D8F546F0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65175"/>
              </p:ext>
            </p:extLst>
          </p:nvPr>
        </p:nvGraphicFramePr>
        <p:xfrm>
          <a:off x="23277" y="1"/>
          <a:ext cx="11320994" cy="686189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1963">
                  <a:extLst>
                    <a:ext uri="{9D8B030D-6E8A-4147-A177-3AD203B41FA5}">
                      <a16:colId xmlns:a16="http://schemas.microsoft.com/office/drawing/2014/main" val="3767235132"/>
                    </a:ext>
                  </a:extLst>
                </a:gridCol>
                <a:gridCol w="3583000">
                  <a:extLst>
                    <a:ext uri="{9D8B030D-6E8A-4147-A177-3AD203B41FA5}">
                      <a16:colId xmlns:a16="http://schemas.microsoft.com/office/drawing/2014/main" val="2934340780"/>
                    </a:ext>
                  </a:extLst>
                </a:gridCol>
                <a:gridCol w="905429">
                  <a:extLst>
                    <a:ext uri="{9D8B030D-6E8A-4147-A177-3AD203B41FA5}">
                      <a16:colId xmlns:a16="http://schemas.microsoft.com/office/drawing/2014/main" val="3925034695"/>
                    </a:ext>
                  </a:extLst>
                </a:gridCol>
                <a:gridCol w="603623">
                  <a:extLst>
                    <a:ext uri="{9D8B030D-6E8A-4147-A177-3AD203B41FA5}">
                      <a16:colId xmlns:a16="http://schemas.microsoft.com/office/drawing/2014/main" val="2241908791"/>
                    </a:ext>
                  </a:extLst>
                </a:gridCol>
                <a:gridCol w="603623">
                  <a:extLst>
                    <a:ext uri="{9D8B030D-6E8A-4147-A177-3AD203B41FA5}">
                      <a16:colId xmlns:a16="http://schemas.microsoft.com/office/drawing/2014/main" val="2901014560"/>
                    </a:ext>
                  </a:extLst>
                </a:gridCol>
                <a:gridCol w="603623">
                  <a:extLst>
                    <a:ext uri="{9D8B030D-6E8A-4147-A177-3AD203B41FA5}">
                      <a16:colId xmlns:a16="http://schemas.microsoft.com/office/drawing/2014/main" val="331759387"/>
                    </a:ext>
                  </a:extLst>
                </a:gridCol>
                <a:gridCol w="603623">
                  <a:extLst>
                    <a:ext uri="{9D8B030D-6E8A-4147-A177-3AD203B41FA5}">
                      <a16:colId xmlns:a16="http://schemas.microsoft.com/office/drawing/2014/main" val="162035952"/>
                    </a:ext>
                  </a:extLst>
                </a:gridCol>
                <a:gridCol w="603623">
                  <a:extLst>
                    <a:ext uri="{9D8B030D-6E8A-4147-A177-3AD203B41FA5}">
                      <a16:colId xmlns:a16="http://schemas.microsoft.com/office/drawing/2014/main" val="1354927576"/>
                    </a:ext>
                  </a:extLst>
                </a:gridCol>
                <a:gridCol w="603623">
                  <a:extLst>
                    <a:ext uri="{9D8B030D-6E8A-4147-A177-3AD203B41FA5}">
                      <a16:colId xmlns:a16="http://schemas.microsoft.com/office/drawing/2014/main" val="3311505813"/>
                    </a:ext>
                  </a:extLst>
                </a:gridCol>
                <a:gridCol w="459471">
                  <a:extLst>
                    <a:ext uri="{9D8B030D-6E8A-4147-A177-3AD203B41FA5}">
                      <a16:colId xmlns:a16="http://schemas.microsoft.com/office/drawing/2014/main" val="1554845624"/>
                    </a:ext>
                  </a:extLst>
                </a:gridCol>
                <a:gridCol w="59393">
                  <a:extLst>
                    <a:ext uri="{9D8B030D-6E8A-4147-A177-3AD203B41FA5}">
                      <a16:colId xmlns:a16="http://schemas.microsoft.com/office/drawing/2014/main" val="1134170873"/>
                    </a:ext>
                  </a:extLst>
                </a:gridCol>
              </a:tblGrid>
              <a:tr h="149650">
                <a:tc rowSpan="2"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350"/>
                        </a:lnSpc>
                      </a:pPr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Modulbezeichnung</a:t>
                      </a: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/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Modulcode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LP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Semester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44093"/>
                  </a:ext>
                </a:extLst>
              </a:tr>
              <a:tr h="20157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7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80"/>
                        </a:lnSpc>
                      </a:pP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8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6823413"/>
                  </a:ext>
                </a:extLst>
              </a:tr>
              <a:tr h="174279">
                <a:tc rowSpan="6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Pflichtmodule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100" b="0" i="0" spc="-5" dirty="0" err="1">
                          <a:effectLst/>
                          <a:latin typeface="Garamond" panose="02020404030301010803" pitchFamily="18" charset="0"/>
                        </a:rPr>
                        <a:t>Grundlagenmodul</a:t>
                      </a:r>
                      <a:r>
                        <a:rPr lang="en-US" sz="1100" b="0" i="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Alte</a:t>
                      </a:r>
                      <a:r>
                        <a:rPr lang="en-US" sz="110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6208667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0091549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Grundlagenmodul</a:t>
                      </a:r>
                      <a:b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Mittelalterliche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1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84827784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Ü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6836470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</a:pPr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Grundlagenmodul</a:t>
                      </a: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Mittelalterliche</a:t>
                      </a:r>
                      <a:b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2 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3308645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Ü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4535529"/>
                  </a:ext>
                </a:extLst>
              </a:tr>
              <a:tr h="174279">
                <a:tc rowSpan="4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Wahlpflichtmodul</a:t>
                      </a: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 (A) 1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aus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2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100" b="0" i="0" spc="-5" dirty="0" err="1">
                          <a:effectLst/>
                          <a:latin typeface="Garamond" panose="02020404030301010803" pitchFamily="18" charset="0"/>
                        </a:rPr>
                        <a:t>Grundlagenmodul</a:t>
                      </a:r>
                      <a:br>
                        <a:rPr lang="en-US" sz="1100" b="0" i="0" spc="-5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100" b="0" i="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Frühe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Neuzeit</a:t>
                      </a:r>
                      <a:r>
                        <a:rPr lang="en-US" sz="110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9374831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Ü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8782987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Grundlagenmodul Neuere und Neueste Geschichte 1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21978086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Ü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10708958"/>
                  </a:ext>
                </a:extLst>
              </a:tr>
              <a:tr h="174279">
                <a:tc rowSpan="4">
                  <a:txBody>
                    <a:bodyPr/>
                    <a:lstStyle/>
                    <a:p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Wahlpflichtmodul: Wenn in (A) L3-04 gewählt wurde, muss L3-07 gewählt werden, wenn in (A) L3-05 gewählt wurde, muss L3-06 gewählt werden.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100" b="0" i="0" spc="-5" dirty="0" err="1">
                          <a:effectLst/>
                          <a:latin typeface="Garamond" panose="02020404030301010803" pitchFamily="18" charset="0"/>
                        </a:rPr>
                        <a:t>Grundlagenmodul</a:t>
                      </a:r>
                      <a:r>
                        <a:rPr lang="en-US" sz="1100" b="0" i="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Frühe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Neuzeit</a:t>
                      </a:r>
                      <a:r>
                        <a:rPr lang="en-US" sz="110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0867479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Ü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59313112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Grundlagenmodul Neuere und Neueste</a:t>
                      </a:r>
                      <a:b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Geschichte 2 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8415082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Ü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46040135"/>
                  </a:ext>
                </a:extLst>
              </a:tr>
              <a:tr h="174279">
                <a:tc rowSpan="2"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</a:pPr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Pflichtmodul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Grundlagenmodul</a:t>
                      </a: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endParaRPr lang="de-DE" sz="11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Theorie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I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Didaktik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3873810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4473665"/>
                  </a:ext>
                </a:extLst>
              </a:tr>
              <a:tr h="174279">
                <a:tc rowSpan="2">
                  <a:txBody>
                    <a:bodyPr/>
                    <a:lstStyle/>
                    <a:p>
                      <a:pPr>
                        <a:lnSpc>
                          <a:spcPts val="1340"/>
                        </a:lnSpc>
                      </a:pPr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Pflichtmodul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Pragmatik</a:t>
                      </a: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 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Didaktik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und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Fachwissenschaft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66449645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5707514"/>
                  </a:ext>
                </a:extLst>
              </a:tr>
              <a:tr h="174279">
                <a:tc rowSpan="4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Wahlpflichtmodul</a:t>
                      </a: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 1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aus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2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de-DE" sz="1100" b="0" i="0" spc="-5" dirty="0">
                          <a:effectLst/>
                          <a:latin typeface="Garamond" panose="02020404030301010803" pitchFamily="18" charset="0"/>
                        </a:rPr>
                        <a:t>Vertiefungsmodul</a:t>
                      </a:r>
                      <a:br>
                        <a:rPr lang="de-DE" sz="1100" b="0" i="0" spc="-5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Theorie des historischen Lehrens und Lernens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33276799"/>
                  </a:ext>
                </a:extLst>
              </a:tr>
              <a:tr h="2327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OS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91389634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Geschichtskultur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4559848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OS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2061481"/>
                  </a:ext>
                </a:extLst>
              </a:tr>
              <a:tr h="174279">
                <a:tc rowSpan="4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Wahlpflichtmodul</a:t>
                      </a: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 1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aus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2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100" b="0" i="0" spc="-5" dirty="0" err="1">
                          <a:effectLst/>
                          <a:latin typeface="Garamond" panose="02020404030301010803" pitchFamily="18" charset="0"/>
                        </a:rPr>
                        <a:t>Vertiefungsmodul</a:t>
                      </a:r>
                      <a:br>
                        <a:rPr lang="en-US" sz="1100" b="0" i="0" spc="-5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Alte</a:t>
                      </a:r>
                      <a:r>
                        <a:rPr lang="en-US" sz="110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8069958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99194278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98000"/>
                        </a:lnSpc>
                      </a:pPr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Vertiefungsmodul</a:t>
                      </a:r>
                      <a:b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Mittelalterliche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4309429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8015563"/>
                  </a:ext>
                </a:extLst>
              </a:tr>
              <a:tr h="174279">
                <a:tc rowSpan="2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Pflichtmodul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Vertiefungsmodul</a:t>
                      </a:r>
                      <a:b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Neuere und Neueste Geschichte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70501962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97037965"/>
                  </a:ext>
                </a:extLst>
              </a:tr>
              <a:tr h="174279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100" b="0" i="0" kern="800" dirty="0" err="1">
                          <a:effectLst/>
                          <a:latin typeface="Garamond" panose="02020404030301010803" pitchFamily="18" charset="0"/>
                        </a:rPr>
                        <a:t>Wahlpflichtmodul</a:t>
                      </a:r>
                      <a:r>
                        <a:rPr lang="en-US" sz="1100" b="0" i="0" kern="800" dirty="0">
                          <a:effectLst/>
                          <a:latin typeface="Garamond" panose="02020404030301010803" pitchFamily="18" charset="0"/>
                        </a:rPr>
                        <a:t> 1 </a:t>
                      </a:r>
                      <a:r>
                        <a:rPr lang="en-US" sz="1100" b="0" i="0" kern="800" dirty="0" err="1">
                          <a:effectLst/>
                          <a:latin typeface="Garamond" panose="02020404030301010803" pitchFamily="18" charset="0"/>
                        </a:rPr>
                        <a:t>aus</a:t>
                      </a:r>
                      <a:r>
                        <a:rPr lang="en-US" sz="1100" b="0" i="0" kern="800" dirty="0">
                          <a:effectLst/>
                          <a:latin typeface="Garamond" panose="02020404030301010803" pitchFamily="18" charset="0"/>
                        </a:rPr>
                        <a:t> 3</a:t>
                      </a:r>
                      <a:endParaRPr lang="de-DE" sz="11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Vertiefungsmodul</a:t>
                      </a: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  </a:t>
                      </a:r>
                      <a:b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Alte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3978626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7989478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Vertiefungsmodul</a:t>
                      </a:r>
                      <a:b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Mittelalterliche</a:t>
                      </a:r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100" dirty="0" err="1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3459057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0973750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Vertiefungsmodul </a:t>
                      </a:r>
                      <a:b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100" b="0" i="0" dirty="0">
                          <a:effectLst/>
                          <a:latin typeface="Garamond" panose="02020404030301010803" pitchFamily="18" charset="0"/>
                        </a:rPr>
                        <a:t>Neuere und  Neueste Geschichte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2524835"/>
                  </a:ext>
                </a:extLst>
              </a:tr>
              <a:tr h="17427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7200190"/>
                  </a:ext>
                </a:extLst>
              </a:tr>
              <a:tr h="348558"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Praxissemester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04-Gesch- L 3-P 18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18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PrSe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V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 err="1">
                          <a:effectLst/>
                          <a:latin typeface="Garamond" panose="02020404030301010803" pitchFamily="18" charset="0"/>
                        </a:rPr>
                        <a:t>PrSe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r>
                        <a:rPr lang="en-US" sz="1100" dirty="0">
                          <a:effectLst/>
                          <a:latin typeface="Garamond" panose="02020404030301010803" pitchFamily="18" charset="0"/>
                        </a:rPr>
                        <a:t>D/A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6697490"/>
                  </a:ext>
                </a:extLst>
              </a:tr>
              <a:tr h="174279"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S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100" b="0" i="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100" b="0" i="0" dirty="0">
                        <a:effectLst/>
                        <a:latin typeface="Garamond" panose="02020404030301010803" pitchFamily="18" charset="0"/>
                        <a:ea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220851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044CE0BC-4AEF-492E-9183-B6052A6A07FB}"/>
              </a:ext>
            </a:extLst>
          </p:cNvPr>
          <p:cNvSpPr/>
          <p:nvPr/>
        </p:nvSpPr>
        <p:spPr>
          <a:xfrm>
            <a:off x="10758488" y="1414463"/>
            <a:ext cx="1433512" cy="11715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Garamond" panose="02020404030301010803" pitchFamily="18" charset="0"/>
              </a:rPr>
              <a:t>Nur ein kurzer Blick auf alles…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95BF37-4DF5-18F5-8B1D-F6107F313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08273" y="0"/>
            <a:ext cx="1060450" cy="10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678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828087"/>
            <a:chOff x="142844" y="338741"/>
            <a:chExt cx="8858312" cy="827006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4" y="704684"/>
              <a:ext cx="2413017" cy="4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497011"/>
            <a:ext cx="9553575" cy="386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800" b="1" dirty="0">
                <a:latin typeface="Garamond" panose="02020404030301010803" pitchFamily="18" charset="0"/>
              </a:rPr>
              <a:t>Individuelle Bedürfnisse</a:t>
            </a:r>
            <a:r>
              <a:rPr lang="de-DE" sz="2800" dirty="0">
                <a:latin typeface="Garamond" panose="02020404030301010803" pitchFamily="18" charset="0"/>
              </a:rPr>
              <a:t> im </a:t>
            </a:r>
            <a:r>
              <a:rPr lang="de-DE" sz="2800" b="1" dirty="0">
                <a:latin typeface="Garamond" panose="02020404030301010803" pitchFamily="18" charset="0"/>
              </a:rPr>
              <a:t>Rahmen der Modulordnung </a:t>
            </a:r>
            <a:r>
              <a:rPr lang="de-DE" sz="2800" dirty="0">
                <a:latin typeface="Garamond" panose="02020404030301010803" pitchFamily="18" charset="0"/>
              </a:rPr>
              <a:t>auslohten!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800" dirty="0">
                <a:latin typeface="Garamond" panose="02020404030301010803" pitchFamily="18" charset="0"/>
              </a:rPr>
              <a:t>Lassen Sie sich dabei von den Kommentaren im </a:t>
            </a:r>
            <a:r>
              <a:rPr lang="de-DE" sz="2800" dirty="0" err="1">
                <a:latin typeface="Garamond" panose="02020404030301010803" pitchFamily="18" charset="0"/>
              </a:rPr>
              <a:t>eVV</a:t>
            </a:r>
            <a:r>
              <a:rPr lang="de-DE" sz="2800" dirty="0">
                <a:latin typeface="Garamond" panose="02020404030301010803" pitchFamily="18" charset="0"/>
              </a:rPr>
              <a:t> und ihren </a:t>
            </a:r>
            <a:r>
              <a:rPr lang="de-DE" sz="2800" b="1" dirty="0">
                <a:latin typeface="Garamond" panose="02020404030301010803" pitchFamily="18" charset="0"/>
              </a:rPr>
              <a:t>Interessen</a:t>
            </a:r>
            <a:r>
              <a:rPr lang="de-DE" sz="2800" dirty="0">
                <a:latin typeface="Garamond" panose="02020404030301010803" pitchFamily="18" charset="0"/>
              </a:rPr>
              <a:t> leiten!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800" dirty="0">
                <a:latin typeface="Garamond" panose="02020404030301010803" pitchFamily="18" charset="0"/>
              </a:rPr>
              <a:t>Beachten Sie die </a:t>
            </a:r>
            <a:r>
              <a:rPr lang="de-DE" sz="2800" b="1" dirty="0">
                <a:latin typeface="Garamond" panose="02020404030301010803" pitchFamily="18" charset="0"/>
              </a:rPr>
              <a:t>Prüfungsformen</a:t>
            </a:r>
            <a:r>
              <a:rPr lang="de-DE" sz="2800" dirty="0">
                <a:latin typeface="Garamond" panose="02020404030301010803" pitchFamily="18" charset="0"/>
              </a:rPr>
              <a:t>, die in den Modulen vorgesehen sind!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de-DE" sz="2800" dirty="0">
                <a:latin typeface="Garamond" panose="02020404030301010803" pitchFamily="18" charset="0"/>
              </a:rPr>
              <a:t>Nehmen Sie </a:t>
            </a:r>
            <a:r>
              <a:rPr lang="de-DE" sz="2800" b="1" dirty="0">
                <a:latin typeface="Garamond" panose="02020404030301010803" pitchFamily="18" charset="0"/>
              </a:rPr>
              <a:t>nicht </a:t>
            </a:r>
            <a:r>
              <a:rPr lang="de-DE" sz="2800" dirty="0">
                <a:latin typeface="Garamond" panose="02020404030301010803" pitchFamily="18" charset="0"/>
              </a:rPr>
              <a:t>den gegenwärtigen Lehrplan für die Schule als einziges Auswahlkriterium für Veranstaltungen! </a:t>
            </a:r>
            <a:endParaRPr lang="de-DE" sz="2800" u="sng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5D5A4D-FCCD-E732-FDC7-C83E59F9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wähle ich meine Veranstaltungen aus? 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CA3FCC5-55B6-2D23-85BC-60B6C4B8F7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44212" y="149224"/>
            <a:ext cx="1347787" cy="1347787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26DC773-2746-B694-E269-1FB805E57C39}"/>
              </a:ext>
            </a:extLst>
          </p:cNvPr>
          <p:cNvSpPr/>
          <p:nvPr/>
        </p:nvSpPr>
        <p:spPr>
          <a:xfrm>
            <a:off x="10175966" y="1813286"/>
            <a:ext cx="2129245" cy="16141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latin typeface="Garamond" panose="02020404030301010803" pitchFamily="18" charset="0"/>
              </a:rPr>
              <a:t>eVV</a:t>
            </a:r>
            <a:r>
              <a:rPr lang="de-DE" dirty="0">
                <a:latin typeface="Garamond" panose="02020404030301010803" pitchFamily="18" charset="0"/>
              </a:rPr>
              <a:t> (elektronisches Vorlesungs-verzeichnis) </a:t>
            </a:r>
          </a:p>
        </p:txBody>
      </p:sp>
    </p:spTree>
    <p:extLst>
      <p:ext uri="{BB962C8B-B14F-4D97-AF65-F5344CB8AC3E}">
        <p14:creationId xmlns:p14="http://schemas.microsoft.com/office/powerpoint/2010/main" val="311043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828087"/>
            <a:chOff x="142844" y="338741"/>
            <a:chExt cx="8858312" cy="827006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4" y="704684"/>
              <a:ext cx="2413017" cy="4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015D00-CFDE-DD7B-214E-63C4DED4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erste Studienjahr im Kontext der ersten drei Semester L2/L5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61CA5B-B3C7-BC4B-B057-B931B6D9D7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Fachwissenschaft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2F3098E-446C-DFE3-33FA-35266ADBD9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Garamond" panose="02020404030301010803" pitchFamily="18" charset="0"/>
              </a:rPr>
              <a:t>Grundlagenmodule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800" dirty="0">
                <a:latin typeface="Garamond" panose="02020404030301010803" pitchFamily="18" charset="0"/>
              </a:rPr>
              <a:t>Alte Geschichte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800" dirty="0">
                <a:latin typeface="Garamond" panose="02020404030301010803" pitchFamily="18" charset="0"/>
              </a:rPr>
              <a:t>Mittelalterliche Geschichte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2800" dirty="0">
                <a:latin typeface="Garamond" panose="02020404030301010803" pitchFamily="18" charset="0"/>
              </a:rPr>
              <a:t>Neuere und Neueste Geschichte A </a:t>
            </a:r>
            <a:r>
              <a:rPr lang="de-DE" sz="2800" i="1" dirty="0">
                <a:latin typeface="Garamond" panose="02020404030301010803" pitchFamily="18" charset="0"/>
              </a:rPr>
              <a:t>oder</a:t>
            </a:r>
            <a:r>
              <a:rPr lang="de-DE" sz="2800" dirty="0">
                <a:latin typeface="Garamond" panose="02020404030301010803" pitchFamily="18" charset="0"/>
              </a:rPr>
              <a:t> B (WP)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F053DBD-8891-41CF-F040-181584427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/>
              <a:t>Fachdidaktik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AE90187-8FA3-73B8-A38D-990523EA53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800" dirty="0">
                <a:latin typeface="Garamond" panose="02020404030301010803" pitchFamily="18" charset="0"/>
              </a:rPr>
              <a:t>Theorie I: Didaktik (P)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>
                <a:latin typeface="Garamond" panose="02020404030301010803" pitchFamily="18" charset="0"/>
              </a:rPr>
              <a:t>Pragmatik: Didaktik und Fachwissenschaft (P)</a:t>
            </a:r>
          </a:p>
          <a:p>
            <a:endParaRPr lang="de-DE" dirty="0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7717FEB1-DDB4-211C-595A-42F33EC6F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44212" y="149224"/>
            <a:ext cx="1347787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2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828087"/>
            <a:chOff x="142844" y="338741"/>
            <a:chExt cx="8858312" cy="827006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4" y="704684"/>
              <a:ext cx="2413017" cy="4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015D00-CFDE-DD7B-214E-63C4DED4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erste Studienjahr im Kontext der ersten vier Semester L3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DBEE11-A828-F7A2-6702-29B5943B5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075" y="1411292"/>
            <a:ext cx="5143500" cy="699925"/>
          </a:xfrm>
        </p:spPr>
        <p:txBody>
          <a:bodyPr/>
          <a:lstStyle/>
          <a:p>
            <a:r>
              <a:rPr lang="de-DE" dirty="0"/>
              <a:t>Fachwissenschaft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A2F5D97-321A-10F1-4479-0CEC56CD9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112805"/>
            <a:ext cx="5183189" cy="4076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latin typeface="Garamond" panose="02020404030301010803" pitchFamily="18" charset="0"/>
              </a:rPr>
              <a:t>Grundlagenmodule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>
                <a:latin typeface="Garamond" panose="02020404030301010803" pitchFamily="18" charset="0"/>
              </a:rPr>
              <a:t>Alte Geschichte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>
                <a:latin typeface="Garamond" panose="02020404030301010803" pitchFamily="18" charset="0"/>
              </a:rPr>
              <a:t>Mittelalterliche Geschichte 1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dirty="0">
                <a:latin typeface="Garamond" panose="02020404030301010803" pitchFamily="18" charset="0"/>
              </a:rPr>
              <a:t>Mittelalterliche Geschichte 2 (P)</a:t>
            </a:r>
          </a:p>
          <a:p>
            <a:pPr marL="981075" lvl="1" indent="-523875">
              <a:buNone/>
            </a:pPr>
            <a:r>
              <a:rPr lang="de-DE" dirty="0">
                <a:latin typeface="Garamond" panose="02020404030301010803" pitchFamily="18" charset="0"/>
              </a:rPr>
              <a:t>4a.	Frühe Neuzeit </a:t>
            </a:r>
            <a:r>
              <a:rPr lang="de-DE" i="1" dirty="0">
                <a:latin typeface="Garamond" panose="02020404030301010803" pitchFamily="18" charset="0"/>
              </a:rPr>
              <a:t>oder</a:t>
            </a:r>
            <a:r>
              <a:rPr lang="de-DE" dirty="0">
                <a:latin typeface="Garamond" panose="02020404030301010803" pitchFamily="18" charset="0"/>
              </a:rPr>
              <a:t> Neuere und Neueste Geschichte A oder B (WP)</a:t>
            </a:r>
          </a:p>
          <a:p>
            <a:pPr marL="981075" lvl="1" indent="-523875">
              <a:buNone/>
            </a:pPr>
            <a:r>
              <a:rPr lang="de-DE" dirty="0">
                <a:latin typeface="Garamond" panose="02020404030301010803" pitchFamily="18" charset="0"/>
              </a:rPr>
              <a:t>4b. 	Frühe Neuzeit </a:t>
            </a:r>
            <a:r>
              <a:rPr lang="de-DE" i="1" dirty="0">
                <a:latin typeface="Garamond" panose="02020404030301010803" pitchFamily="18" charset="0"/>
              </a:rPr>
              <a:t>oder</a:t>
            </a:r>
            <a:r>
              <a:rPr lang="de-DE" dirty="0">
                <a:latin typeface="Garamond" panose="02020404030301010803" pitchFamily="18" charset="0"/>
              </a:rPr>
              <a:t> Neuere und Neueste Geschichte (WP)</a:t>
            </a:r>
          </a:p>
          <a:p>
            <a:endParaRPr lang="de-DE" sz="2400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502CAB6-16AB-1228-7865-3835800C4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1887" y="1497013"/>
            <a:ext cx="5143500" cy="560316"/>
          </a:xfrm>
        </p:spPr>
        <p:txBody>
          <a:bodyPr/>
          <a:lstStyle/>
          <a:p>
            <a:r>
              <a:rPr lang="de-DE" dirty="0"/>
              <a:t>Fachdidaktik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04E721C-3CA8-F546-EB17-037D779EB8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1888" y="2188799"/>
            <a:ext cx="5143500" cy="400086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Garamond" panose="02020404030301010803" pitchFamily="18" charset="0"/>
              </a:rPr>
              <a:t>Theorie I: Didaktik (P)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latin typeface="Garamond" panose="02020404030301010803" pitchFamily="18" charset="0"/>
              </a:rPr>
              <a:t>Pragmatik: Didaktik und Fachwissenschaft (P)</a:t>
            </a:r>
          </a:p>
          <a:p>
            <a:endParaRPr lang="de-DE" sz="2400" dirty="0"/>
          </a:p>
        </p:txBody>
      </p:sp>
      <p:pic>
        <p:nvPicPr>
          <p:cNvPr id="8" name="Inhaltsplatzhalter 4">
            <a:extLst>
              <a:ext uri="{FF2B5EF4-FFF2-40B4-BE49-F238E27FC236}">
                <a16:creationId xmlns:a16="http://schemas.microsoft.com/office/drawing/2014/main" id="{8AC7078D-7E19-F2F3-2E39-0AF74A897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844212" y="149224"/>
            <a:ext cx="1347787" cy="134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6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828087"/>
            <a:chOff x="142844" y="338741"/>
            <a:chExt cx="8858312" cy="827006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4" y="704684"/>
              <a:ext cx="2413017" cy="4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2DC63-2229-7C37-FEFB-DE32BDD45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Fachwissenschaftliche Grundlagenmodule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299EE3-6A90-F7BE-7435-7C9A8C7C8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0130" y="1325405"/>
            <a:ext cx="10313669" cy="4851558"/>
          </a:xfrm>
        </p:spPr>
        <p:txBody>
          <a:bodyPr>
            <a:normAutofit/>
          </a:bodyPr>
          <a:lstStyle/>
          <a:p>
            <a:r>
              <a:rPr lang="de-DE" sz="2000" dirty="0"/>
              <a:t>Ein Modul besteht in der Regel aus einer Vorlesung und einer Übung/einem Proseminar</a:t>
            </a:r>
          </a:p>
          <a:p>
            <a:r>
              <a:rPr lang="de-DE" sz="2000" dirty="0"/>
              <a:t>Prüfungsleistungen: </a:t>
            </a:r>
          </a:p>
          <a:p>
            <a:pPr lvl="1"/>
            <a:r>
              <a:rPr lang="de-DE" sz="1900" dirty="0"/>
              <a:t>Vorlesungen: Klausur (60 Minuten) oder mündliche Prüfung (15 Minuten) (unbenotet)</a:t>
            </a:r>
          </a:p>
          <a:p>
            <a:pPr lvl="1"/>
            <a:r>
              <a:rPr lang="de-DE" sz="1900" dirty="0"/>
              <a:t>Proseminare: Hausarbeit (Modulnote) </a:t>
            </a:r>
          </a:p>
          <a:p>
            <a:r>
              <a:rPr lang="de-DE" sz="2000" dirty="0"/>
              <a:t>Inhalte und Kompetenzvermittlung</a:t>
            </a:r>
          </a:p>
          <a:p>
            <a:pPr lvl="1"/>
            <a:r>
              <a:rPr lang="de-DE" sz="1900" dirty="0"/>
              <a:t>inhaltliche Themenfelder der jeweiligen Epoche; zentrale Fragestellungen der jeweiligen Epoche</a:t>
            </a:r>
          </a:p>
          <a:p>
            <a:pPr lvl="1"/>
            <a:r>
              <a:rPr lang="de-DE" sz="1900" dirty="0"/>
              <a:t>Erwerb von Arbeitstechniken im Rahmen der historischen Methode für unterschiedliche Quellengattungen </a:t>
            </a:r>
          </a:p>
          <a:p>
            <a:pPr lvl="1"/>
            <a:r>
              <a:rPr lang="de-DE" sz="1900" dirty="0"/>
              <a:t>Kenntnisse von Hilfsmitteln und Umgang mit Grundlagenliteratur sowie Einarbeitung in den jeweiligen Forschungsstand </a:t>
            </a:r>
          </a:p>
          <a:p>
            <a:pPr lvl="1"/>
            <a:r>
              <a:rPr lang="de-DE" sz="1900" dirty="0"/>
              <a:t>Erarbeitung von Präsentationstechniken für Arbeitsergebnisse </a:t>
            </a:r>
          </a:p>
          <a:p>
            <a:pPr lvl="1"/>
            <a:r>
              <a:rPr lang="de-DE" sz="1900" dirty="0"/>
              <a:t>Orientierung in Forschungskontroversen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54128D6-713F-DC5E-8387-51A99DA2E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29863" y="52387"/>
            <a:ext cx="1781176" cy="17811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E256C0-73FE-2D19-FF5F-1A4057C89B2A}"/>
              </a:ext>
            </a:extLst>
          </p:cNvPr>
          <p:cNvSpPr/>
          <p:nvPr/>
        </p:nvSpPr>
        <p:spPr>
          <a:xfrm>
            <a:off x="9829800" y="1611313"/>
            <a:ext cx="2362200" cy="91971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Garamond" panose="02020404030301010803" pitchFamily="18" charset="0"/>
              </a:rPr>
              <a:t>Für Details siehe Modulordnung </a:t>
            </a:r>
          </a:p>
        </p:txBody>
      </p:sp>
    </p:spTree>
    <p:extLst>
      <p:ext uri="{BB962C8B-B14F-4D97-AF65-F5344CB8AC3E}">
        <p14:creationId xmlns:p14="http://schemas.microsoft.com/office/powerpoint/2010/main" val="1431326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3B127DF-77CB-1425-F438-7B5DFCA9A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329863" y="52387"/>
            <a:ext cx="1781176" cy="1781176"/>
          </a:xfrm>
          <a:prstGeom prst="rect">
            <a:avLst/>
          </a:prstGeom>
        </p:spPr>
      </p:pic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828087"/>
            <a:chOff x="142844" y="338741"/>
            <a:chExt cx="8858312" cy="827006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4" y="704684"/>
              <a:ext cx="2413017" cy="4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B34677-8B72-5525-E9F2-61D69C67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6" y="365125"/>
            <a:ext cx="10410824" cy="907373"/>
          </a:xfrm>
        </p:spPr>
        <p:txBody>
          <a:bodyPr/>
          <a:lstStyle/>
          <a:p>
            <a:r>
              <a:rPr lang="de-DE" dirty="0"/>
              <a:t>Fachdidaktische Module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9AF5BB-55B6-AEAE-2CA9-08B5BFC99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1214439"/>
            <a:ext cx="11187113" cy="4962524"/>
          </a:xfrm>
        </p:spPr>
        <p:txBody>
          <a:bodyPr>
            <a:normAutofit/>
          </a:bodyPr>
          <a:lstStyle/>
          <a:p>
            <a:r>
              <a:rPr lang="de-DE" sz="2400" b="1" dirty="0"/>
              <a:t>Theorie I: Didaktik</a:t>
            </a:r>
            <a:r>
              <a:rPr lang="de-DE" sz="2400" dirty="0"/>
              <a:t>: Vorlesung und Proseminar</a:t>
            </a:r>
          </a:p>
          <a:p>
            <a:pPr lvl="1"/>
            <a:r>
              <a:rPr lang="de-DE" dirty="0"/>
              <a:t>Prüfungsleistungen: </a:t>
            </a:r>
          </a:p>
          <a:p>
            <a:pPr lvl="2"/>
            <a:r>
              <a:rPr lang="de-DE" dirty="0"/>
              <a:t>Vorlesung: einzelne Aufgaben (als Essay zusammengefasst) oder Klausur </a:t>
            </a:r>
          </a:p>
          <a:p>
            <a:pPr lvl="2"/>
            <a:r>
              <a:rPr lang="de-DE" dirty="0"/>
              <a:t>Proseminar: Klausur (Modulnote) </a:t>
            </a:r>
          </a:p>
          <a:p>
            <a:pPr lvl="1"/>
            <a:r>
              <a:rPr lang="de-DE" dirty="0"/>
              <a:t>Inhalte und Kompetenzen: </a:t>
            </a:r>
          </a:p>
          <a:p>
            <a:pPr lvl="2"/>
            <a:r>
              <a:rPr lang="de-DE" dirty="0"/>
              <a:t>Grundlegende Theorien und Arbeitsweisen der Geschichtsvermittlung </a:t>
            </a:r>
          </a:p>
          <a:p>
            <a:pPr lvl="2"/>
            <a:r>
              <a:rPr lang="de-DE" dirty="0"/>
              <a:t>Reflexion von Zielsetzungen des historischen Lehrens und Lernens</a:t>
            </a:r>
          </a:p>
          <a:p>
            <a:pPr lvl="2"/>
            <a:r>
              <a:rPr lang="de-DE" dirty="0"/>
              <a:t>Medien und Methoden für den Geschichtsunterricht</a:t>
            </a:r>
          </a:p>
          <a:p>
            <a:r>
              <a:rPr lang="de-DE" sz="2400" b="1" dirty="0"/>
              <a:t>Pragmatik I:</a:t>
            </a:r>
            <a:r>
              <a:rPr lang="de-DE" sz="2400" dirty="0"/>
              <a:t> zwei Seminare</a:t>
            </a:r>
          </a:p>
          <a:p>
            <a:pPr lvl="1"/>
            <a:r>
              <a:rPr lang="de-DE" sz="2000" dirty="0"/>
              <a:t>Seminar zum Projektunterricht oder zu fächerverbindendem Lernen </a:t>
            </a:r>
          </a:p>
          <a:p>
            <a:pPr lvl="1"/>
            <a:r>
              <a:rPr lang="de-DE" sz="2000" dirty="0"/>
              <a:t>Exkursionsseminar </a:t>
            </a:r>
          </a:p>
          <a:p>
            <a:pPr lvl="1"/>
            <a:r>
              <a:rPr lang="de-DE" sz="2000" dirty="0"/>
              <a:t>Prüfungsleistungen: Ausarbeitung von Lehr-/Lernszenarien oder Portfolio (Modulnote 50-50)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D85F1D7-2662-4597-20F5-BBBB8510F23C}"/>
              </a:ext>
            </a:extLst>
          </p:cNvPr>
          <p:cNvSpPr/>
          <p:nvPr/>
        </p:nvSpPr>
        <p:spPr>
          <a:xfrm>
            <a:off x="10029824" y="1690687"/>
            <a:ext cx="2162175" cy="127793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Garamond" panose="02020404030301010803" pitchFamily="18" charset="0"/>
              </a:rPr>
              <a:t>Für Details siehe Modulordnung </a:t>
            </a:r>
          </a:p>
        </p:txBody>
      </p:sp>
    </p:spTree>
    <p:extLst>
      <p:ext uri="{BB962C8B-B14F-4D97-AF65-F5344CB8AC3E}">
        <p14:creationId xmlns:p14="http://schemas.microsoft.com/office/powerpoint/2010/main" val="376889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828087"/>
            <a:chOff x="142844" y="338741"/>
            <a:chExt cx="8858312" cy="827006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4" y="704684"/>
              <a:ext cx="2413017" cy="4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94C6E8-6CCA-7C46-3098-C06F52173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und wie melde ich mich für die Veranstaltungen an?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9C1E89-48D3-2CE6-85B5-008235CB9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Tx/>
              <a:buChar char="•"/>
              <a:tabLst>
                <a:tab pos="457200" algn="l"/>
              </a:tabLst>
            </a:pPr>
            <a:r>
              <a:rPr lang="de-DE" sz="2200" b="1" dirty="0" err="1">
                <a:latin typeface="Garamond" panose="02020404030301010803" pitchFamily="18" charset="0"/>
              </a:rPr>
              <a:t>FlexNow</a:t>
            </a:r>
            <a:r>
              <a:rPr lang="de-DE" sz="2200" b="1" dirty="0">
                <a:latin typeface="Garamond" panose="02020404030301010803" pitchFamily="18" charset="0"/>
              </a:rPr>
              <a:t>: </a:t>
            </a:r>
            <a:r>
              <a:rPr lang="de-DE" sz="2200" dirty="0">
                <a:latin typeface="Garamond" panose="02020404030301010803" pitchFamily="18" charset="0"/>
              </a:rPr>
              <a:t>prüfungsrechtlich verbindliche Anmeldung</a:t>
            </a:r>
          </a:p>
          <a:p>
            <a:pPr marL="342900" indent="-342900">
              <a:buFontTx/>
              <a:buChar char="•"/>
              <a:tabLst>
                <a:tab pos="457200" algn="l"/>
              </a:tabLst>
            </a:pPr>
            <a:r>
              <a:rPr lang="de-DE" sz="2200" b="1" dirty="0" err="1">
                <a:latin typeface="Garamond" panose="02020404030301010803" pitchFamily="18" charset="0"/>
              </a:rPr>
              <a:t>Stud.IP</a:t>
            </a:r>
            <a:r>
              <a:rPr lang="de-DE" sz="2200" b="1" dirty="0">
                <a:latin typeface="Garamond" panose="02020404030301010803" pitchFamily="18" charset="0"/>
              </a:rPr>
              <a:t>: </a:t>
            </a:r>
            <a:r>
              <a:rPr lang="de-DE" sz="2200" dirty="0">
                <a:latin typeface="Garamond" panose="02020404030301010803" pitchFamily="18" charset="0"/>
              </a:rPr>
              <a:t>Kommunikationsplattform für die Arbeit während des Semesters; Anmeldung dringend erforderlich!</a:t>
            </a:r>
          </a:p>
          <a:p>
            <a:pPr marL="342900" indent="-342900">
              <a:buFontTx/>
              <a:buChar char="•"/>
              <a:tabLst>
                <a:tab pos="457200" algn="l"/>
              </a:tabLst>
            </a:pPr>
            <a:r>
              <a:rPr lang="de-DE" sz="2200" dirty="0">
                <a:latin typeface="Garamond" panose="02020404030301010803" pitchFamily="18" charset="0"/>
              </a:rPr>
              <a:t>WICHTIG: </a:t>
            </a:r>
          </a:p>
          <a:p>
            <a:pPr marL="800100" lvl="1" indent="-342900">
              <a:tabLst>
                <a:tab pos="457200" algn="l"/>
              </a:tabLst>
            </a:pPr>
            <a:r>
              <a:rPr lang="de-DE" sz="2200" dirty="0">
                <a:latin typeface="Garamond" panose="02020404030301010803" pitchFamily="18" charset="0"/>
              </a:rPr>
              <a:t>Die Anmeldung in </a:t>
            </a:r>
            <a:r>
              <a:rPr lang="de-DE" sz="2200" dirty="0" err="1">
                <a:latin typeface="Garamond" panose="02020404030301010803" pitchFamily="18" charset="0"/>
              </a:rPr>
              <a:t>FlexNow</a:t>
            </a:r>
            <a:r>
              <a:rPr lang="de-DE" sz="2200" dirty="0">
                <a:latin typeface="Garamond" panose="02020404030301010803" pitchFamily="18" charset="0"/>
              </a:rPr>
              <a:t> ist eine Anmeldung zur Prüfung!</a:t>
            </a:r>
          </a:p>
          <a:p>
            <a:pPr marL="800100" lvl="1" indent="-342900">
              <a:buFont typeface="Wingdings" charset="2"/>
              <a:buChar char="Ø"/>
              <a:tabLst>
                <a:tab pos="457200" algn="l"/>
              </a:tabLst>
            </a:pPr>
            <a:r>
              <a:rPr lang="de-DE" sz="2200" dirty="0">
                <a:latin typeface="Garamond" panose="02020404030301010803" pitchFamily="18" charset="0"/>
              </a:rPr>
              <a:t>Wenn Sie nicht in </a:t>
            </a:r>
            <a:r>
              <a:rPr lang="de-DE" sz="2200" dirty="0" err="1">
                <a:latin typeface="Garamond" panose="02020404030301010803" pitchFamily="18" charset="0"/>
              </a:rPr>
              <a:t>FlexNow</a:t>
            </a:r>
            <a:r>
              <a:rPr lang="de-DE" sz="2200" dirty="0">
                <a:latin typeface="Garamond" panose="02020404030301010803" pitchFamily="18" charset="0"/>
              </a:rPr>
              <a:t> angemeldet sind, können Sie die Veranstaltung nicht mit einem Leistungsnachweis abschließen. </a:t>
            </a:r>
          </a:p>
          <a:p>
            <a:pPr marL="800100" lvl="1" indent="-342900">
              <a:buFont typeface="Wingdings" charset="2"/>
              <a:buChar char="Ø"/>
              <a:tabLst>
                <a:tab pos="457200" algn="l"/>
              </a:tabLst>
            </a:pPr>
            <a:r>
              <a:rPr lang="de-DE" sz="2200" dirty="0">
                <a:latin typeface="Garamond" panose="02020404030301010803" pitchFamily="18" charset="0"/>
              </a:rPr>
              <a:t>Wenn Sie ein Seminar im Verlauf des Semesters aufgeben, unbedingt abmelden, sonst sind Sie durchgefallen! </a:t>
            </a:r>
          </a:p>
          <a:p>
            <a:endParaRPr lang="de-DE" sz="2200" dirty="0">
              <a:latin typeface="Garamond" panose="02020404030301010803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83B6F7-AB2E-5B22-CC3E-3F92816D5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21923" y="92867"/>
            <a:ext cx="1870077" cy="187007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1EF6545-EC39-69FC-13B4-699D42915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871324" y="2786062"/>
            <a:ext cx="964951" cy="8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6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33763"/>
            <a:chOff x="142844" y="338741"/>
            <a:chExt cx="8858312" cy="732805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3" y="602079"/>
              <a:ext cx="2413018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9A1878-00B5-5DF8-F407-ACB5290D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Sprachanforderungen L2/L5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A4424-0111-B0A8-BC19-D811226B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  <a:defRPr/>
            </a:pPr>
            <a:r>
              <a:rPr lang="de-DE" b="1" dirty="0"/>
              <a:t>Grundsätzlich sind alle formalen Sprachanforderungen durch das Abitur abgedeckt </a:t>
            </a:r>
            <a:endParaRPr lang="de-DE" dirty="0"/>
          </a:p>
          <a:p>
            <a:pPr marL="1257300" lvl="2" indent="-342900">
              <a:buFontTx/>
              <a:buChar char="•"/>
              <a:defRPr/>
            </a:pPr>
            <a:endParaRPr lang="de-DE" dirty="0"/>
          </a:p>
          <a:p>
            <a:pPr marL="1257300" lvl="2" indent="-342900">
              <a:buFontTx/>
              <a:buChar char="•"/>
              <a:defRPr/>
            </a:pPr>
            <a:r>
              <a:rPr lang="de-DE" dirty="0"/>
              <a:t>In allen Seminaren können englischsprachige Texte vorkommen, je nach Thema auch französischsprachige</a:t>
            </a:r>
          </a:p>
          <a:p>
            <a:pPr marL="1257300" lvl="2" indent="-342900">
              <a:buFontTx/>
              <a:buChar char="•"/>
              <a:defRPr/>
            </a:pPr>
            <a:r>
              <a:rPr lang="de-DE" dirty="0"/>
              <a:t>In den Seminaren zur osteuropäischen Geschichte sind Kenntnisse in den slawischen Sprachen gern gesehen, aber keine Teilnahmevoraussetzung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413051-3330-A779-E715-62D9F7DBB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91813" y="-1"/>
            <a:ext cx="1500187" cy="150018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150180-AFB7-AB8F-EBD7-62CD9ADE44C7}"/>
              </a:ext>
            </a:extLst>
          </p:cNvPr>
          <p:cNvSpPr/>
          <p:nvPr/>
        </p:nvSpPr>
        <p:spPr>
          <a:xfrm>
            <a:off x="6438900" y="4435476"/>
            <a:ext cx="5867400" cy="13567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defRPr/>
            </a:pPr>
            <a:r>
              <a:rPr lang="de-DE" dirty="0">
                <a:latin typeface="Garamond" panose="02020404030301010803" pitchFamily="18" charset="0"/>
              </a:rPr>
              <a:t>Sollten Sie ohne Abitur den Hochschulzugang bekommen haben, wenden Sie sich bitte an einen der Studien-Fachberater </a:t>
            </a:r>
          </a:p>
        </p:txBody>
      </p:sp>
    </p:spTree>
    <p:extLst>
      <p:ext uri="{BB962C8B-B14F-4D97-AF65-F5344CB8AC3E}">
        <p14:creationId xmlns:p14="http://schemas.microsoft.com/office/powerpoint/2010/main" val="312979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33763"/>
            <a:chOff x="142844" y="338741"/>
            <a:chExt cx="8858312" cy="732805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08" y="609849"/>
              <a:ext cx="2428893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9A1878-00B5-5DF8-F407-ACB5290D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Sprachanforderungen L3/BBB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9A4424-0111-B0A8-BC19-D811226B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•"/>
              <a:defRPr/>
            </a:pPr>
            <a:r>
              <a:rPr lang="de-DE" b="1" dirty="0"/>
              <a:t>zwei Fremdsprachen </a:t>
            </a:r>
            <a:r>
              <a:rPr lang="de-DE" dirty="0"/>
              <a:t>(ist mit dem Abitur abgedeckt) </a:t>
            </a:r>
            <a:endParaRPr lang="de-DE" b="1" dirty="0"/>
          </a:p>
          <a:p>
            <a:pPr marL="342900" indent="-342900">
              <a:buFontTx/>
              <a:buChar char="•"/>
              <a:defRPr/>
            </a:pPr>
            <a:r>
              <a:rPr lang="de-DE" b="1" dirty="0"/>
              <a:t>Latinum </a:t>
            </a:r>
            <a:r>
              <a:rPr lang="de-DE" dirty="0"/>
              <a:t>(Nachweis durch das Abiturzeugnis oder eine Zusatzprüfung) </a:t>
            </a:r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F5FB92-BDEB-C60F-5C95-924197445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656463" y="48286"/>
            <a:ext cx="1495350" cy="14953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7F43EF9-3EB9-95F0-0372-3F38600C41D8}"/>
              </a:ext>
            </a:extLst>
          </p:cNvPr>
          <p:cNvSpPr/>
          <p:nvPr/>
        </p:nvSpPr>
        <p:spPr>
          <a:xfrm>
            <a:off x="6438900" y="4435476"/>
            <a:ext cx="5867400" cy="135676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defRPr/>
            </a:pPr>
            <a:r>
              <a:rPr lang="de-DE" dirty="0">
                <a:latin typeface="Garamond" panose="02020404030301010803" pitchFamily="18" charset="0"/>
              </a:rPr>
              <a:t>Sollten Sie ohne Abitur den Hochschulzugang bekommen haben, wenden Sie sich bitte an einen der Studien-Fachberater </a:t>
            </a:r>
          </a:p>
        </p:txBody>
      </p:sp>
    </p:spTree>
    <p:extLst>
      <p:ext uri="{BB962C8B-B14F-4D97-AF65-F5344CB8AC3E}">
        <p14:creationId xmlns:p14="http://schemas.microsoft.com/office/powerpoint/2010/main" val="2652544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33763"/>
            <a:chOff x="142844" y="338741"/>
            <a:chExt cx="8858312" cy="732805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08" y="602079"/>
              <a:ext cx="2428893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842386-2B36-FCCE-908A-0C4F34ED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Für diejenigen L3/BBB-Studierenden, die bislang kein Latinum erworben haben, gilt: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381D52-34A1-E2BB-7FC2-D96EE094A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6964"/>
            <a:ext cx="10720388" cy="8697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de-DE" dirty="0"/>
              <a:t>Sie </a:t>
            </a:r>
            <a:r>
              <a:rPr lang="de-DE" b="1" dirty="0"/>
              <a:t>müssen</a:t>
            </a:r>
            <a:r>
              <a:rPr lang="de-DE" dirty="0"/>
              <a:t> Lateinkenntnisse im Umfang der Lateinkurse der JLU erwerben:</a:t>
            </a:r>
          </a:p>
          <a:p>
            <a:pPr marL="1257300" lvl="2" indent="-342900">
              <a:buFontTx/>
              <a:buChar char="•"/>
              <a:defRPr/>
            </a:pPr>
            <a:r>
              <a:rPr lang="de-DE" dirty="0"/>
              <a:t>„Latein I“ bis zum Ende des 2. Semesters  </a:t>
            </a:r>
          </a:p>
          <a:p>
            <a:pPr marL="1257300" lvl="2" indent="-342900">
              <a:buFontTx/>
              <a:buChar char="•"/>
              <a:defRPr/>
            </a:pPr>
            <a:r>
              <a:rPr lang="de-DE" dirty="0"/>
              <a:t>„Latein II“ spätestens bis zu den Vertiefungsmodulen Alte oder Mittelalterliche Geschichte</a:t>
            </a:r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BF015F-8732-8401-8E9A-80A3AC101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439" y="3376764"/>
            <a:ext cx="9429613" cy="1360821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de-DE" dirty="0"/>
              <a:t>Lateinkenntnisse gelten als </a:t>
            </a:r>
            <a:r>
              <a:rPr lang="de-DE" b="1" i="1" dirty="0"/>
              <a:t>Studienvoraussetzun</a:t>
            </a:r>
            <a:r>
              <a:rPr lang="de-DE" b="1" dirty="0"/>
              <a:t>g</a:t>
            </a:r>
            <a:r>
              <a:rPr lang="de-DE" dirty="0"/>
              <a:t>. </a:t>
            </a:r>
          </a:p>
          <a:p>
            <a:pPr marL="800100" lvl="1" indent="-342900">
              <a:buFontTx/>
              <a:buChar char="•"/>
              <a:defRPr/>
            </a:pPr>
            <a:r>
              <a:rPr lang="de-DE" dirty="0"/>
              <a:t>Deshalb:  zu Beginn des Studiums auf das Nachholen dieser Sprachkenntnisse konzentrieren!  </a:t>
            </a:r>
          </a:p>
          <a:p>
            <a:pPr marL="800100" lvl="1" indent="-342900">
              <a:buFontTx/>
              <a:buChar char="•"/>
              <a:defRPr/>
            </a:pPr>
            <a:r>
              <a:rPr lang="de-DE" dirty="0"/>
              <a:t>Tipp: Gehen Sie dennoch in eine oder zwei Veranstaltungen in Geschichte, um die Motivation nicht zu verlieren und zu prüfen, ob das Ihr Fach ist! 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B1BD93-DD3A-1FD8-2B81-4CA0B465B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2674" y="3498572"/>
            <a:ext cx="1151052" cy="10081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42ADCAD-787A-467A-060C-C59B8FEBE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831942" y="199661"/>
            <a:ext cx="1185433" cy="118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1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47934"/>
            <a:chOff x="142844" y="338741"/>
            <a:chExt cx="8858312" cy="746958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3" y="624637"/>
              <a:ext cx="2413018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D10DD3-D96B-1187-C152-62BC14663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Ablauf und Inhalte des Kurzvortrags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3CEE1-A6B5-4B93-2E6B-1EA3C999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79844" cy="3683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  <a:tabLst>
                <a:tab pos="358775" algn="l"/>
                <a:tab pos="536575" algn="l"/>
              </a:tabLst>
            </a:pPr>
            <a:endParaRPr lang="de-DE" b="1" dirty="0"/>
          </a:p>
          <a:p>
            <a:pPr marL="1143000" indent="-1143000">
              <a:buFont typeface="+mj-lt"/>
              <a:buAutoNum type="arabicPeriod"/>
              <a:tabLst>
                <a:tab pos="358775" algn="l"/>
                <a:tab pos="536575" algn="l"/>
              </a:tabLst>
            </a:pPr>
            <a:r>
              <a:rPr lang="de-DE" sz="7200" dirty="0">
                <a:latin typeface="Garamond" panose="02020404030301010803" pitchFamily="18" charset="0"/>
              </a:rPr>
              <a:t>Das Historische Institut</a:t>
            </a:r>
          </a:p>
          <a:p>
            <a:pPr marL="1143000" indent="-1143000">
              <a:buFont typeface="+mj-lt"/>
              <a:buAutoNum type="arabicPeriod"/>
              <a:tabLst>
                <a:tab pos="358775" algn="l"/>
                <a:tab pos="536575" algn="l"/>
              </a:tabLst>
            </a:pPr>
            <a:r>
              <a:rPr lang="de-DE" sz="7200" dirty="0">
                <a:latin typeface="Garamond" panose="02020404030301010803" pitchFamily="18" charset="0"/>
              </a:rPr>
              <a:t>Die zwei Standbeine der Geschichtslehrkraft: Fachwissenschaft und Fachdidaktik: Kurzer Überblick über den Studienverlauf im Lehramtsstudium</a:t>
            </a:r>
          </a:p>
          <a:p>
            <a:pPr marL="1143000" indent="-1143000">
              <a:buFont typeface="+mj-lt"/>
              <a:buAutoNum type="arabicPeriod"/>
              <a:tabLst>
                <a:tab pos="358775" algn="l"/>
                <a:tab pos="536575" algn="l"/>
              </a:tabLst>
            </a:pPr>
            <a:r>
              <a:rPr lang="de-DE" sz="7200" dirty="0">
                <a:latin typeface="Garamond" panose="02020404030301010803" pitchFamily="18" charset="0"/>
              </a:rPr>
              <a:t>Wie wähle ich Veranstaltungen aus? </a:t>
            </a:r>
          </a:p>
          <a:p>
            <a:pPr marL="1143000" indent="-1143000">
              <a:buFont typeface="+mj-lt"/>
              <a:buAutoNum type="arabicPeriod"/>
              <a:tabLst>
                <a:tab pos="358775" algn="l"/>
                <a:tab pos="536575" algn="l"/>
              </a:tabLst>
            </a:pPr>
            <a:r>
              <a:rPr lang="de-DE" sz="7200" dirty="0">
                <a:latin typeface="Garamond" panose="02020404030301010803" pitchFamily="18" charset="0"/>
              </a:rPr>
              <a:t>Planung des ersten Studienjahres im Kontext der ersten drei bis vier Semester </a:t>
            </a:r>
          </a:p>
          <a:p>
            <a:pPr marL="1143000" indent="-1143000">
              <a:buFont typeface="+mj-lt"/>
              <a:buAutoNum type="arabicPeriod"/>
              <a:tabLst>
                <a:tab pos="358775" algn="l"/>
                <a:tab pos="536575" algn="l"/>
              </a:tabLst>
            </a:pPr>
            <a:r>
              <a:rPr lang="de-DE" sz="7200" dirty="0">
                <a:latin typeface="Garamond" panose="02020404030301010803" pitchFamily="18" charset="0"/>
              </a:rPr>
              <a:t>Sprachanforderungen</a:t>
            </a:r>
          </a:p>
          <a:p>
            <a:pPr marL="1143000" indent="-1143000">
              <a:buFont typeface="+mj-lt"/>
              <a:buAutoNum type="arabicPeriod"/>
              <a:tabLst>
                <a:tab pos="358775" algn="l"/>
                <a:tab pos="536575" algn="l"/>
              </a:tabLst>
            </a:pPr>
            <a:r>
              <a:rPr lang="de-DE" sz="7200" dirty="0">
                <a:latin typeface="Garamond" panose="02020404030301010803" pitchFamily="18" charset="0"/>
              </a:rPr>
              <a:t>Weitere Beratungs-, Informationsmöglichkeiten</a:t>
            </a:r>
          </a:p>
          <a:p>
            <a:pPr marL="1143000" indent="-1143000">
              <a:buFont typeface="+mj-lt"/>
              <a:buAutoNum type="arabicPeriod"/>
              <a:tabLst>
                <a:tab pos="358775" algn="l"/>
                <a:tab pos="536575" algn="l"/>
              </a:tabLst>
            </a:pPr>
            <a:r>
              <a:rPr lang="de-DE" sz="7200" dirty="0">
                <a:latin typeface="Garamond" panose="02020404030301010803" pitchFamily="18" charset="0"/>
              </a:rPr>
              <a:t>Fragen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D3482FC-8C47-FE2C-66B9-E85C60AA4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18044" y="312100"/>
            <a:ext cx="1804677" cy="18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9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33763"/>
            <a:chOff x="142844" y="338741"/>
            <a:chExt cx="8858312" cy="732805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08" y="571798"/>
              <a:ext cx="2428893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8EA3EA-63B5-FE27-3C1E-C0B1A6667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Beratungsmöglichkeiten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1407ED-2EF1-C587-1628-CF5BB3C10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838" y="1325405"/>
            <a:ext cx="10367962" cy="4851558"/>
          </a:xfrm>
        </p:spPr>
        <p:txBody>
          <a:bodyPr>
            <a:normAutofit/>
          </a:bodyPr>
          <a:lstStyle/>
          <a:p>
            <a:pPr marL="0" indent="0">
              <a:lnSpc>
                <a:spcPct val="95000"/>
              </a:lnSpc>
              <a:buNone/>
              <a:defRPr/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Im Fach Geschichte: </a:t>
            </a:r>
          </a:p>
          <a:p>
            <a:pPr lvl="1" algn="l">
              <a:lnSpc>
                <a:spcPct val="95000"/>
              </a:lnSpc>
              <a:defRPr/>
            </a:pP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Fachwissenschaft: Prof. Dr. Hans-Jürgen Bömelburg</a:t>
            </a:r>
            <a:endParaRPr lang="de-DE" sz="1600" dirty="0"/>
          </a:p>
          <a:p>
            <a:pPr lvl="2" algn="l">
              <a:lnSpc>
                <a:spcPct val="70000"/>
              </a:lnSpc>
              <a:defRPr/>
            </a:pPr>
            <a:r>
              <a:rPr lang="de-DE" sz="1400" dirty="0"/>
              <a:t>Beratungstermine nach Vereinbarung per Mail</a:t>
            </a:r>
          </a:p>
          <a:p>
            <a:pPr lvl="2" algn="l">
              <a:lnSpc>
                <a:spcPct val="70000"/>
              </a:lnSpc>
              <a:defRPr/>
            </a:pPr>
            <a:r>
              <a:rPr lang="de-DE" sz="1400" dirty="0"/>
              <a:t>Email</a:t>
            </a:r>
            <a:r>
              <a:rPr lang="de-DE" sz="14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de-DE" sz="1400" u="sng" dirty="0" err="1">
                <a:solidFill>
                  <a:schemeClr val="accent1">
                    <a:lumMod val="75000"/>
                  </a:schemeClr>
                </a:solidFill>
              </a:rPr>
              <a:t>Hans-Juergen.Boemelburg@geschichte.uni-giessen.de</a:t>
            </a:r>
            <a:r>
              <a:rPr lang="de-DE" sz="14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 algn="l">
              <a:lnSpc>
                <a:spcPct val="70000"/>
              </a:lnSpc>
              <a:defRPr/>
            </a:pPr>
            <a:endParaRPr lang="de-DE" sz="1600" dirty="0">
              <a:solidFill>
                <a:schemeClr val="accent1">
                  <a:lumMod val="75000"/>
                </a:schemeClr>
              </a:solidFill>
            </a:endParaRPr>
          </a:p>
          <a:p>
            <a:pPr lvl="1" algn="l">
              <a:lnSpc>
                <a:spcPct val="70000"/>
              </a:lnSpc>
              <a:defRPr/>
            </a:pP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Fachdidaktik: Dr. Monika </a:t>
            </a:r>
            <a:r>
              <a:rPr lang="de-DE" sz="1600" b="1" dirty="0" err="1">
                <a:solidFill>
                  <a:schemeClr val="accent2">
                    <a:lumMod val="75000"/>
                  </a:schemeClr>
                </a:solidFill>
              </a:rPr>
              <a:t>Rox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-Helmer</a:t>
            </a:r>
            <a:endParaRPr lang="de-DE" sz="1600" dirty="0"/>
          </a:p>
          <a:p>
            <a:pPr lvl="2" algn="l">
              <a:lnSpc>
                <a:spcPct val="70000"/>
              </a:lnSpc>
              <a:defRPr/>
            </a:pPr>
            <a:r>
              <a:rPr lang="de-DE" sz="1400" dirty="0"/>
              <a:t>Sprechstunde regelmäßig: Mittwoch 13-15.00h; Anmeldung über </a:t>
            </a:r>
            <a:r>
              <a:rPr lang="de-DE" sz="1400" dirty="0" err="1"/>
              <a:t>Stud.IP</a:t>
            </a:r>
            <a:r>
              <a:rPr lang="de-DE" sz="1400" dirty="0"/>
              <a:t> </a:t>
            </a:r>
          </a:p>
          <a:p>
            <a:pPr lvl="2" algn="l">
              <a:lnSpc>
                <a:spcPct val="70000"/>
              </a:lnSpc>
              <a:defRPr/>
            </a:pPr>
            <a:r>
              <a:rPr lang="de-DE" sz="1400" dirty="0"/>
              <a:t>Email: </a:t>
            </a:r>
            <a:r>
              <a:rPr lang="de-DE" sz="1400" u="sng" dirty="0">
                <a:hlinkClick r:id="rId3"/>
              </a:rPr>
              <a:t>Monika.C.Rox-Helmer@geschichte.uni-giessen.de</a:t>
            </a:r>
            <a:endParaRPr lang="de-DE" sz="1400" u="sng" dirty="0"/>
          </a:p>
          <a:p>
            <a:pPr lvl="2" algn="l">
              <a:lnSpc>
                <a:spcPct val="70000"/>
              </a:lnSpc>
              <a:defRPr/>
            </a:pPr>
            <a:endParaRPr lang="de-DE" sz="1400" dirty="0"/>
          </a:p>
          <a:p>
            <a:pPr marL="1371600" lvl="3" indent="0">
              <a:lnSpc>
                <a:spcPct val="70000"/>
              </a:lnSpc>
              <a:buNone/>
              <a:defRPr/>
            </a:pPr>
            <a:r>
              <a:rPr lang="de-DE" sz="1400" b="1" dirty="0">
                <a:solidFill>
                  <a:schemeClr val="accent2">
                    <a:lumMod val="75000"/>
                  </a:schemeClr>
                </a:solidFill>
              </a:rPr>
              <a:t>Spezielle Beratungsmöglichkeiten für Studienanfänger:</a:t>
            </a:r>
          </a:p>
          <a:p>
            <a:pPr marL="1657350" lvl="3" indent="-285750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de-DE" sz="1400" dirty="0"/>
              <a:t>Beratung auf dem Infomarkt der Studieneinführungswoche</a:t>
            </a:r>
          </a:p>
          <a:p>
            <a:pPr marL="1657350" lvl="3" indent="-285750">
              <a:lnSpc>
                <a:spcPct val="70000"/>
              </a:lnSpc>
              <a:buFont typeface="Wingdings" pitchFamily="2" charset="2"/>
              <a:buChar char="Ø"/>
              <a:defRPr/>
            </a:pPr>
            <a:r>
              <a:rPr lang="de-DE" sz="1400" dirty="0"/>
              <a:t>Weitere Beratungstermine nach Vereinbarung per Mail </a:t>
            </a:r>
            <a:endParaRPr lang="de-DE" sz="1200" dirty="0"/>
          </a:p>
          <a:p>
            <a:pPr marL="0" indent="0">
              <a:buNone/>
            </a:pPr>
            <a:r>
              <a:rPr lang="de-DE" sz="2000" b="1" dirty="0">
                <a:solidFill>
                  <a:schemeClr val="accent2">
                    <a:lumMod val="75000"/>
                  </a:schemeClr>
                </a:solidFill>
              </a:rPr>
              <a:t>Weiterer Studienangelegenheiten:</a:t>
            </a:r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de-DE" sz="1600" b="1" dirty="0">
                <a:solidFill>
                  <a:schemeClr val="accent2">
                    <a:lumMod val="75000"/>
                  </a:schemeClr>
                </a:solidFill>
              </a:rPr>
              <a:t>Koordinatorin für Lehr- und Studienangelegenheiten: Sandra </a:t>
            </a:r>
            <a:r>
              <a:rPr lang="de-DE" sz="1600" b="1" dirty="0" err="1">
                <a:solidFill>
                  <a:schemeClr val="accent2">
                    <a:lumMod val="75000"/>
                  </a:schemeClr>
                </a:solidFill>
              </a:rPr>
              <a:t>Hammamy</a:t>
            </a:r>
            <a:endParaRPr lang="de-DE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r>
              <a:rPr lang="de-DE" sz="1600" dirty="0"/>
              <a:t>Tel.: 0641-99-28005</a:t>
            </a:r>
          </a:p>
          <a:p>
            <a:pPr lvl="2"/>
            <a:r>
              <a:rPr lang="de-DE" sz="1600" dirty="0"/>
              <a:t>Email: </a:t>
            </a:r>
            <a:r>
              <a:rPr lang="de-DE" sz="1600" dirty="0">
                <a:hlinkClick r:id="rId4"/>
              </a:rPr>
              <a:t>sandra.hammamy@dekanat.fb04.uni-giessen.de</a:t>
            </a:r>
            <a:endParaRPr lang="de-DE" sz="1600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7442974-F0C4-4C11-641F-3F63C14CEE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158414" y="181883"/>
            <a:ext cx="1804987" cy="1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55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33763"/>
            <a:chOff x="142844" y="338741"/>
            <a:chExt cx="8858312" cy="732805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3" y="571798"/>
              <a:ext cx="2413018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D6FF2D-0E22-2560-1124-B257B72D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Informationsmöglichkeiten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AD3019-8242-D370-6FD5-E5C097FE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405"/>
            <a:ext cx="10515600" cy="4851558"/>
          </a:xfrm>
        </p:spPr>
        <p:txBody>
          <a:bodyPr/>
          <a:lstStyle/>
          <a:p>
            <a:pPr algn="l">
              <a:lnSpc>
                <a:spcPct val="70000"/>
              </a:lnSpc>
              <a:defRPr/>
            </a:pPr>
            <a:r>
              <a:rPr lang="de-DE" sz="2000" dirty="0"/>
              <a:t>Die Homepage des Historischen Instituts:</a:t>
            </a:r>
            <a:r>
              <a:rPr lang="de-DE" sz="1300" dirty="0"/>
              <a:t>  </a:t>
            </a:r>
            <a:r>
              <a:rPr lang="de-DE" sz="1300" i="1" u="sng" dirty="0">
                <a:hlinkClick r:id="rId3"/>
              </a:rPr>
              <a:t>http://www.uni-giessen.de/fbz/fb04/institute/geschichte/</a:t>
            </a:r>
            <a:endParaRPr lang="de-DE" sz="1300" i="1" dirty="0"/>
          </a:p>
          <a:p>
            <a:pPr algn="l">
              <a:lnSpc>
                <a:spcPct val="70000"/>
              </a:lnSpc>
              <a:defRPr/>
            </a:pPr>
            <a:endParaRPr lang="de-DE" sz="1800" i="1" dirty="0"/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r>
              <a:rPr lang="de-DE" sz="1800" dirty="0"/>
              <a:t>Lehrende und ihre Kontaktdaten </a:t>
            </a:r>
            <a:endParaRPr lang="de-DE" sz="1000" dirty="0"/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r>
              <a:rPr lang="de-DE" sz="1800" dirty="0"/>
              <a:t>Aktuelle Termine, Neuigkeiten.... </a:t>
            </a:r>
          </a:p>
          <a:p>
            <a:pPr lvl="2" indent="-342900">
              <a:lnSpc>
                <a:spcPct val="70000"/>
              </a:lnSpc>
              <a:buFont typeface="Symbol"/>
              <a:buChar char=""/>
              <a:defRPr/>
            </a:pPr>
            <a:r>
              <a:rPr lang="de-DE" sz="1800" dirty="0"/>
              <a:t>Informationen zum Studium: Studiengänge, Fachberatung, Bafög</a:t>
            </a:r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endParaRPr lang="de-DE" sz="1000" dirty="0"/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endParaRPr lang="de-DE" sz="1000" dirty="0"/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endParaRPr lang="de-DE" sz="1000" dirty="0"/>
          </a:p>
          <a:p>
            <a:pPr algn="l">
              <a:lnSpc>
                <a:spcPct val="70000"/>
              </a:lnSpc>
              <a:defRPr/>
            </a:pPr>
            <a:r>
              <a:rPr lang="de-DE" sz="2000" dirty="0"/>
              <a:t>Die Homepage der Fachdidaktik Geschichte: </a:t>
            </a:r>
            <a:r>
              <a:rPr lang="de-DE" sz="1200" b="1" i="1" u="sng" dirty="0">
                <a:hlinkClick r:id="rId4"/>
              </a:rPr>
              <a:t>http://www.uni-giessen.de/cms/fbz/fb04/institute/geschichte/didaktik/Informatione</a:t>
            </a:r>
            <a:endParaRPr lang="de-DE" sz="1200" b="1" i="1" dirty="0"/>
          </a:p>
          <a:p>
            <a:pPr marL="571500" lvl="2" indent="0" algn="l">
              <a:lnSpc>
                <a:spcPct val="70000"/>
              </a:lnSpc>
              <a:buNone/>
              <a:defRPr/>
            </a:pPr>
            <a:endParaRPr lang="de-DE" sz="1000" dirty="0"/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r>
              <a:rPr lang="de-DE" sz="1800" dirty="0"/>
              <a:t>Lehrende und ihre Kontaktdaten</a:t>
            </a:r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r>
              <a:rPr lang="de-DE" sz="1800" dirty="0"/>
              <a:t>Aktuelles</a:t>
            </a:r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r>
              <a:rPr lang="de-DE" sz="1800" dirty="0"/>
              <a:t>Informationen zu einzelnen Modulen mit Hinweise auf Grundlagenliteratur oder Prüfungsleistungen</a:t>
            </a:r>
            <a:endParaRPr lang="de-DE" sz="1000" dirty="0"/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r>
              <a:rPr lang="de-DE" sz="1800" dirty="0"/>
              <a:t>Projekte, Forschungsarbeiten, Unterrichtsmaterialien....</a:t>
            </a:r>
          </a:p>
          <a:p>
            <a:pPr lvl="2" indent="-342900" algn="l">
              <a:lnSpc>
                <a:spcPct val="70000"/>
              </a:lnSpc>
              <a:buFont typeface="Symbol"/>
              <a:buChar char=""/>
              <a:defRPr/>
            </a:pPr>
            <a:endParaRPr lang="de-DE" sz="1000" dirty="0"/>
          </a:p>
          <a:p>
            <a:pPr algn="l">
              <a:lnSpc>
                <a:spcPct val="70000"/>
              </a:lnSpc>
              <a:defRPr/>
            </a:pPr>
            <a:endParaRPr lang="de-DE" sz="1300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DDEECEB-08A9-8D7C-60EB-5621E69AF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282737" y="101758"/>
            <a:ext cx="1713501" cy="17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69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47934"/>
            <a:chOff x="142844" y="338741"/>
            <a:chExt cx="8858312" cy="746958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3" y="624637"/>
              <a:ext cx="2413018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93" y="635001"/>
            <a:ext cx="5631366" cy="452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de-DE" sz="3600" dirty="0">
              <a:latin typeface="Garamond" panose="02020404030301010803" pitchFamily="18" charset="0"/>
            </a:endParaRPr>
          </a:p>
          <a:p>
            <a:pPr algn="ctr"/>
            <a:r>
              <a:rPr lang="de-DE" sz="3600" dirty="0">
                <a:latin typeface="+mj-lt"/>
              </a:rPr>
              <a:t>Wir danken Ihnen für Ihre Aufmerksamkeit </a:t>
            </a:r>
          </a:p>
          <a:p>
            <a:pPr algn="ctr"/>
            <a:r>
              <a:rPr lang="de-DE" sz="3600" dirty="0">
                <a:latin typeface="+mj-lt"/>
              </a:rPr>
              <a:t> und </a:t>
            </a:r>
          </a:p>
          <a:p>
            <a:pPr algn="ctr"/>
            <a:r>
              <a:rPr lang="de-DE" sz="3600" dirty="0">
                <a:latin typeface="+mj-lt"/>
              </a:rPr>
              <a:t>wünschen Ihnen</a:t>
            </a:r>
          </a:p>
          <a:p>
            <a:pPr algn="ctr"/>
            <a:r>
              <a:rPr lang="de-DE" sz="3600" dirty="0">
                <a:latin typeface="+mj-lt"/>
              </a:rPr>
              <a:t>einen guten Start </a:t>
            </a:r>
          </a:p>
          <a:p>
            <a:pPr algn="ctr"/>
            <a:r>
              <a:rPr lang="de-DE" sz="3600" dirty="0">
                <a:latin typeface="+mj-lt"/>
              </a:rPr>
              <a:t>in Ihr Geschichtsstudium!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5F9D295-B61F-D82A-8AFC-8A14D2FCD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504488" y="122758"/>
            <a:ext cx="1509948" cy="1509948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9CFA21D-6953-3197-3754-8CE4AA119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743" y="2325072"/>
            <a:ext cx="4550984" cy="303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3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47934"/>
            <a:chOff x="142844" y="338741"/>
            <a:chExt cx="8858312" cy="746958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3" y="624637"/>
              <a:ext cx="2413018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59D7DD-710D-BF8F-F232-60A55541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Historische Institut - Studiengänge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4A352A-B3D9-02B3-47E3-31CB02DBC9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de-DE" b="1" dirty="0">
                <a:latin typeface="Garamond" panose="02020404030301010803" pitchFamily="18" charset="0"/>
              </a:rPr>
              <a:t>Lehramt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Lehramt an Grundschulen (L1) im Rahmen ‚Sachunterricht‘</a:t>
            </a:r>
          </a:p>
          <a:p>
            <a:pPr marL="285750" indent="-285750">
              <a:buFont typeface="Arial"/>
              <a:buChar char="•"/>
              <a:tabLst>
                <a:tab pos="179388" algn="l"/>
              </a:tabLst>
            </a:pPr>
            <a:r>
              <a:rPr lang="de-DE" dirty="0">
                <a:latin typeface="Garamond" panose="02020404030301010803" pitchFamily="18" charset="0"/>
              </a:rPr>
              <a:t>Lehramt an Haupt- und Realschulen (L2); auch im Rahmen des Lehramtes an Förderschulen (L5)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Lehramt an Gymnasien (L3); auch im Rahmen von BBB</a:t>
            </a:r>
          </a:p>
          <a:p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E0D6ED-1595-555D-FE25-B40F4B1F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05312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457200" algn="l"/>
              </a:tabLst>
            </a:pPr>
            <a:r>
              <a:rPr lang="de-DE" b="1" dirty="0" err="1">
                <a:latin typeface="Garamond" panose="02020404030301010803" pitchFamily="18" charset="0"/>
              </a:rPr>
              <a:t>Bachlor</a:t>
            </a:r>
            <a:endParaRPr lang="de-DE" b="1" dirty="0">
              <a:latin typeface="Garamond" panose="02020404030301010803" pitchFamily="18" charset="0"/>
            </a:endParaRP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BA Geschichte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BA Fachjournalistik Geschichte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BA Osteuropäische Geschichte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de-DE" b="1" dirty="0">
                <a:latin typeface="Garamond" panose="02020404030301010803" pitchFamily="18" charset="0"/>
              </a:rPr>
              <a:t>Master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MA Geschichte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MA Geschichts- und Kulturwissenschaften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MA Fachjournalistik Geschichte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MA Osteuropäische Geschichte</a:t>
            </a:r>
          </a:p>
          <a:p>
            <a:pPr marL="285750" indent="-285750">
              <a:buFont typeface="Arial"/>
              <a:buChar char="•"/>
              <a:tabLst>
                <a:tab pos="457200" algn="l"/>
              </a:tabLst>
            </a:pPr>
            <a:r>
              <a:rPr lang="de-DE" dirty="0">
                <a:latin typeface="Garamond" panose="02020404030301010803" pitchFamily="18" charset="0"/>
              </a:rPr>
              <a:t>MA Interdisziplinäre Studien zum östlichen Europa 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688348-6F11-A89A-02E7-CF06234D4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71483" y="681037"/>
            <a:ext cx="1506028" cy="150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1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47934"/>
            <a:chOff x="142844" y="338741"/>
            <a:chExt cx="8858312" cy="746958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108" y="624637"/>
              <a:ext cx="2428893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59D7DD-710D-BF8F-F232-60A55541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Historische Institut - Professuren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45090A3-89E6-8216-8799-E3784047F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70408"/>
          </a:xfrm>
        </p:spPr>
        <p:txBody>
          <a:bodyPr/>
          <a:lstStyle/>
          <a:p>
            <a:r>
              <a:rPr lang="de-DE" sz="2400" dirty="0"/>
              <a:t>Epochenprofessuren: 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4A352A-B3D9-02B3-47E3-31CB02DBC94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49275" indent="-285750">
              <a:buFont typeface="Arial"/>
              <a:buChar char="•"/>
              <a:tabLst>
                <a:tab pos="180975" algn="l"/>
                <a:tab pos="457200" algn="l"/>
              </a:tabLst>
            </a:pPr>
            <a:r>
              <a:rPr lang="de-DE" sz="2400" dirty="0"/>
              <a:t>Alte Geschichte </a:t>
            </a:r>
          </a:p>
          <a:p>
            <a:pPr marL="549275" indent="-285750">
              <a:buFont typeface="Arial"/>
              <a:buChar char="•"/>
              <a:tabLst>
                <a:tab pos="180975" algn="l"/>
                <a:tab pos="457200" algn="l"/>
              </a:tabLst>
            </a:pPr>
            <a:r>
              <a:rPr lang="de-DE" sz="2400" dirty="0"/>
              <a:t>Mittelalterliche Geschichte </a:t>
            </a:r>
          </a:p>
          <a:p>
            <a:pPr marL="549275" indent="-285750">
              <a:buFont typeface="Arial"/>
              <a:buChar char="•"/>
              <a:tabLst>
                <a:tab pos="180975" algn="l"/>
                <a:tab pos="457200" algn="l"/>
              </a:tabLst>
            </a:pPr>
            <a:r>
              <a:rPr lang="de-DE" sz="2400" dirty="0"/>
              <a:t>Geschichte der Frühen Neuzeit</a:t>
            </a:r>
          </a:p>
          <a:p>
            <a:pPr marL="549275" indent="-285750">
              <a:buFont typeface="Arial"/>
              <a:buChar char="•"/>
              <a:tabLst>
                <a:tab pos="180975" algn="l"/>
                <a:tab pos="457200" algn="l"/>
              </a:tabLst>
            </a:pPr>
            <a:r>
              <a:rPr lang="de-DE" sz="2400" dirty="0"/>
              <a:t>Neuere Geschichte des 19. und 20. Jahrhunderts</a:t>
            </a:r>
          </a:p>
          <a:p>
            <a:pPr marL="549275" indent="-285750">
              <a:buFont typeface="Arial"/>
              <a:buChar char="•"/>
              <a:tabLst>
                <a:tab pos="180975" algn="l"/>
                <a:tab pos="457200" algn="l"/>
              </a:tabLst>
            </a:pPr>
            <a:r>
              <a:rPr lang="de-DE" sz="2400" dirty="0"/>
              <a:t>Zeitgeschichte</a:t>
            </a:r>
          </a:p>
          <a:p>
            <a:pPr marL="720725" lvl="1">
              <a:tabLst>
                <a:tab pos="180975" algn="l"/>
                <a:tab pos="457200" algn="l"/>
              </a:tabLst>
            </a:pPr>
            <a:endParaRPr lang="de-DE" sz="2000" dirty="0"/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161D639-D3DE-0DAA-D4D0-1A52589AF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z="2400" dirty="0"/>
              <a:t>Professuren mit systematischer bzw. regionaler Ausrichtung: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E1CE692-C3C7-D7AC-39AE-AF79AD341E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06425" indent="-342900">
              <a:tabLst>
                <a:tab pos="180975" algn="l"/>
                <a:tab pos="457200" algn="l"/>
              </a:tabLst>
            </a:pPr>
            <a:r>
              <a:rPr lang="de-DE" sz="2400" dirty="0"/>
              <a:t>Deutsche Landesgeschichte/Geschichte des Spätmittelalters</a:t>
            </a:r>
          </a:p>
          <a:p>
            <a:pPr marL="606425" indent="-342900">
              <a:tabLst>
                <a:tab pos="180975" algn="l"/>
                <a:tab pos="457200" algn="l"/>
              </a:tabLst>
            </a:pPr>
            <a:r>
              <a:rPr lang="de-DE" sz="2400" dirty="0"/>
              <a:t>Osteuropäische Geschichte, Ostmitteleuropäische Geschichte, Südosteuropäische Geschichte </a:t>
            </a:r>
          </a:p>
          <a:p>
            <a:pPr marL="606425" indent="-342900">
              <a:tabLst>
                <a:tab pos="180975" algn="l"/>
                <a:tab pos="457200" algn="l"/>
              </a:tabLst>
            </a:pPr>
            <a:r>
              <a:rPr lang="de-DE" sz="2400" dirty="0"/>
              <a:t>Fachjournalistik Geschichte </a:t>
            </a:r>
          </a:p>
          <a:p>
            <a:pPr marL="606425" indent="-342900">
              <a:tabLst>
                <a:tab pos="180975" algn="l"/>
                <a:tab pos="457200" algn="l"/>
              </a:tabLst>
            </a:pPr>
            <a:r>
              <a:rPr lang="de-DE" sz="2400" dirty="0"/>
              <a:t>Didaktik der Geschichte 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07C8371-7AD1-0B90-B16D-3CEE6DF94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715" y="5365476"/>
            <a:ext cx="1366044" cy="136604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DD32C58-6A11-94C4-CF7B-37CD300A6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68000" y="112870"/>
            <a:ext cx="1567655" cy="15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66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KarenPiepenbrink_02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114308" y="846100"/>
            <a:ext cx="1916832" cy="12770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5" name="Picture 4" descr="StefanTebruck_02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675748" y="2589131"/>
            <a:ext cx="1916831" cy="12770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6" name="Grafik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05437" y="4574404"/>
            <a:ext cx="1920110" cy="128400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8" descr="Bild neu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4665822" y="856354"/>
            <a:ext cx="1946018" cy="127624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9" name="Picture 12" descr="271117190042Portraitquersw.jpg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3698579" y="4573504"/>
            <a:ext cx="1936285" cy="12849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0" name="Textfeld 10"/>
          <p:cNvSpPr/>
          <p:nvPr/>
        </p:nvSpPr>
        <p:spPr bwMode="auto">
          <a:xfrm>
            <a:off x="2114308" y="2099898"/>
            <a:ext cx="18167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Karen </a:t>
            </a:r>
            <a:r>
              <a:rPr lang="de-DE" sz="1050" dirty="0" err="1">
                <a:solidFill>
                  <a:prstClr val="black"/>
                </a:solidFill>
                <a:latin typeface="Calibri"/>
              </a:rPr>
              <a:t>Piepenbrink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Alte Geschichte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sp>
        <p:nvSpPr>
          <p:cNvPr id="11" name="Textfeld 28"/>
          <p:cNvSpPr/>
          <p:nvPr/>
        </p:nvSpPr>
        <p:spPr bwMode="auto">
          <a:xfrm>
            <a:off x="1675747" y="3885572"/>
            <a:ext cx="17698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Stefan </a:t>
            </a:r>
            <a:r>
              <a:rPr lang="de-DE" sz="1050" dirty="0" err="1">
                <a:solidFill>
                  <a:prstClr val="black"/>
                </a:solidFill>
                <a:latin typeface="Calibri"/>
              </a:rPr>
              <a:t>Tebruck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Mittelalter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sp>
        <p:nvSpPr>
          <p:cNvPr id="12" name="Textfeld 29"/>
          <p:cNvSpPr/>
          <p:nvPr/>
        </p:nvSpPr>
        <p:spPr bwMode="auto">
          <a:xfrm>
            <a:off x="1605437" y="5869557"/>
            <a:ext cx="19449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Christine Reinle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Deutsche Landesgeschichte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pic>
        <p:nvPicPr>
          <p:cNvPr id="13" name="Picture 14" descr="HansJuergenBoemelburg_1948_zA.jpg"/>
          <p:cNvPicPr>
            <a:picLocks noChangeAspect="1" noChangeArrowheads="1"/>
          </p:cNvPicPr>
          <p:nvPr/>
        </p:nvPicPr>
        <p:blipFill>
          <a:blip r:embed="rId8"/>
          <a:stretch/>
        </p:blipFill>
        <p:spPr bwMode="auto">
          <a:xfrm>
            <a:off x="6001891" y="4544328"/>
            <a:ext cx="1911825" cy="12737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4" name="Picture 16" descr="Bild neu"/>
          <p:cNvPicPr>
            <a:picLocks noChangeAspect="1" noChangeArrowheads="1"/>
          </p:cNvPicPr>
          <p:nvPr/>
        </p:nvPicPr>
        <p:blipFill>
          <a:blip r:embed="rId9"/>
          <a:stretch/>
        </p:blipFill>
        <p:spPr bwMode="auto">
          <a:xfrm>
            <a:off x="5921189" y="2599572"/>
            <a:ext cx="1911825" cy="12737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16" name="Textfeld 34"/>
          <p:cNvSpPr/>
          <p:nvPr/>
        </p:nvSpPr>
        <p:spPr bwMode="auto">
          <a:xfrm>
            <a:off x="3710442" y="5869557"/>
            <a:ext cx="1798268" cy="41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Hannah Ahlheim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Zeitgeschichte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sp>
        <p:nvSpPr>
          <p:cNvPr id="17" name="Textfeld 35"/>
          <p:cNvSpPr/>
          <p:nvPr/>
        </p:nvSpPr>
        <p:spPr bwMode="auto">
          <a:xfrm>
            <a:off x="4665822" y="2099898"/>
            <a:ext cx="12553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Horst Carl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Frühe Neuzeit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sp>
        <p:nvSpPr>
          <p:cNvPr id="18" name="Textfeld 36"/>
          <p:cNvSpPr/>
          <p:nvPr/>
        </p:nvSpPr>
        <p:spPr bwMode="auto">
          <a:xfrm>
            <a:off x="3696784" y="3873325"/>
            <a:ext cx="1938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Bettina Brockmeyer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Neuere Geschichte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pic>
        <p:nvPicPr>
          <p:cNvPr id="21" name="Picture 24" descr="UlrikeWeckel_02.jpg"/>
          <p:cNvPicPr>
            <a:picLocks noChangeAspect="1" noChangeArrowheads="1"/>
          </p:cNvPicPr>
          <p:nvPr/>
        </p:nvPicPr>
        <p:blipFill>
          <a:blip r:embed="rId10"/>
          <a:stretch/>
        </p:blipFill>
        <p:spPr bwMode="auto">
          <a:xfrm>
            <a:off x="8280744" y="4547039"/>
            <a:ext cx="1906533" cy="12820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sp>
        <p:nvSpPr>
          <p:cNvPr id="22" name="Textfeld 42"/>
          <p:cNvSpPr/>
          <p:nvPr/>
        </p:nvSpPr>
        <p:spPr bwMode="auto">
          <a:xfrm>
            <a:off x="6001891" y="5869556"/>
            <a:ext cx="20170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Hans-Jürgen </a:t>
            </a:r>
            <a:r>
              <a:rPr lang="de-DE" sz="1050" dirty="0" err="1">
                <a:solidFill>
                  <a:prstClr val="black"/>
                </a:solidFill>
                <a:latin typeface="Calibri"/>
              </a:rPr>
              <a:t>Bömelburg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Osteuropäische Geschichte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sp>
        <p:nvSpPr>
          <p:cNvPr id="23" name="Textfeld 43"/>
          <p:cNvSpPr/>
          <p:nvPr/>
        </p:nvSpPr>
        <p:spPr bwMode="auto">
          <a:xfrm>
            <a:off x="5921189" y="3924799"/>
            <a:ext cx="19118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Thomas M. Bohn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Osteuropäische Geschichte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sp>
        <p:nvSpPr>
          <p:cNvPr id="24" name="Textfeld 44"/>
          <p:cNvSpPr/>
          <p:nvPr/>
        </p:nvSpPr>
        <p:spPr bwMode="auto">
          <a:xfrm>
            <a:off x="8275451" y="4005830"/>
            <a:ext cx="19118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Christian Heuer 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Didaktik der Geschichte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sp>
        <p:nvSpPr>
          <p:cNvPr id="25" name="Textfeld 45"/>
          <p:cNvSpPr/>
          <p:nvPr/>
        </p:nvSpPr>
        <p:spPr bwMode="auto">
          <a:xfrm>
            <a:off x="8280744" y="5869556"/>
            <a:ext cx="185590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Ulrike Weckel</a:t>
            </a:r>
            <a:endParaRPr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Fachjournalistik Geschichte</a:t>
            </a:r>
            <a:endParaRPr lang="it-IT" sz="1050" dirty="0">
              <a:solidFill>
                <a:srgbClr val="53606B"/>
              </a:solidFill>
              <a:latin typeface="Calibri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/>
          <a:stretch/>
        </p:blipFill>
        <p:spPr bwMode="auto">
          <a:xfrm>
            <a:off x="7246523" y="848882"/>
            <a:ext cx="1159929" cy="12725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1" name="Textfeld 5"/>
          <p:cNvSpPr/>
          <p:nvPr/>
        </p:nvSpPr>
        <p:spPr bwMode="auto">
          <a:xfrm>
            <a:off x="7097806" y="2132600"/>
            <a:ext cx="20775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de-DE" sz="1050" dirty="0">
                <a:solidFill>
                  <a:prstClr val="black"/>
                </a:solidFill>
                <a:latin typeface="Calibri"/>
              </a:rPr>
              <a:t>Prof. Dr. Nicole </a:t>
            </a:r>
            <a:r>
              <a:rPr lang="de-DE" sz="1050" dirty="0" err="1">
                <a:solidFill>
                  <a:prstClr val="black"/>
                </a:solidFill>
                <a:latin typeface="Calibri"/>
              </a:rPr>
              <a:t>Immig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  <a:p>
            <a:pPr defTabSz="457200">
              <a:defRPr/>
            </a:pPr>
            <a:r>
              <a:rPr lang="de-DE" sz="1050" dirty="0">
                <a:solidFill>
                  <a:srgbClr val="53606B"/>
                </a:solidFill>
                <a:latin typeface="Calibri"/>
              </a:rPr>
              <a:t>Südosteuropäische Geschichte</a:t>
            </a:r>
            <a:endParaRPr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0DA669-6923-4C4B-81FB-751FFD5AD0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443" y="2595514"/>
            <a:ext cx="1957945" cy="129005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BD22CA6-610F-5675-E4D4-04DC72EB0D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36591" y="2629129"/>
            <a:ext cx="2000056" cy="129567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6D6F8C4-7061-1753-9010-7E0CA42FD96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695214" y="107961"/>
            <a:ext cx="1496786" cy="149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1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733763"/>
            <a:chOff x="142844" y="338741"/>
            <a:chExt cx="8858312" cy="732805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3" y="602079"/>
              <a:ext cx="2413018" cy="46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0C554F-9E3F-AB39-5556-438027BC5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79613"/>
          </a:xfrm>
        </p:spPr>
        <p:txBody>
          <a:bodyPr/>
          <a:lstStyle/>
          <a:p>
            <a:r>
              <a:rPr lang="de-DE" sz="6000" dirty="0"/>
              <a:t>Die zwei Standbeine einer Geschichtslehrkraft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CF6611C-83C1-EB8C-F1F8-A4BF895D9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44850"/>
            <a:ext cx="9144000" cy="1703544"/>
          </a:xfrm>
        </p:spPr>
        <p:txBody>
          <a:bodyPr/>
          <a:lstStyle/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Fachwissenschaft und Fachdidaktik</a:t>
            </a:r>
          </a:p>
          <a:p>
            <a:r>
              <a:rPr lang="de-DE" dirty="0">
                <a:solidFill>
                  <a:schemeClr val="tx1"/>
                </a:solidFill>
              </a:rPr>
              <a:t>als Bestandteile des Lehramtsstudiums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6390AB-B564-1993-A42A-4E37E791B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24877" y="2457819"/>
            <a:ext cx="3145914" cy="321627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5491DA85-99AD-D6DC-FB5C-830E0555067E}"/>
              </a:ext>
            </a:extLst>
          </p:cNvPr>
          <p:cNvSpPr txBox="1"/>
          <p:nvPr/>
        </p:nvSpPr>
        <p:spPr>
          <a:xfrm>
            <a:off x="10202091" y="2492533"/>
            <a:ext cx="15088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Mistral" panose="03090702030407020403" pitchFamily="66" charset="0"/>
              </a:rPr>
              <a:t>Was und wie kann man mit, aus oder an der Geschichte lernen? </a:t>
            </a:r>
            <a:r>
              <a:rPr lang="de-DE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916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828087"/>
            <a:chOff x="142844" y="338741"/>
            <a:chExt cx="8858312" cy="827006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4" y="704684"/>
              <a:ext cx="2413017" cy="4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477DA0-42AF-0147-7DF3-822DE128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365125"/>
            <a:ext cx="10541000" cy="1325563"/>
          </a:xfrm>
        </p:spPr>
        <p:txBody>
          <a:bodyPr/>
          <a:lstStyle/>
          <a:p>
            <a:r>
              <a:rPr lang="de-DE" dirty="0"/>
              <a:t>Geschichte L2 und L5: alle Module 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D44ED2D-EF8D-6704-B395-A6BB0BCF2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8" y="1411111"/>
            <a:ext cx="5183188" cy="540994"/>
          </a:xfrm>
        </p:spPr>
        <p:txBody>
          <a:bodyPr>
            <a:normAutofit/>
          </a:bodyPr>
          <a:lstStyle/>
          <a:p>
            <a:r>
              <a:rPr lang="de-DE" dirty="0"/>
              <a:t>Fachwissenschaft </a:t>
            </a:r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7942CFBE-7E75-8B51-48E8-2862DD8FB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083576"/>
            <a:ext cx="5160963" cy="4106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>
                <a:latin typeface="Garamond" panose="02020404030301010803" pitchFamily="18" charset="0"/>
              </a:rPr>
              <a:t>Grundlagenmodule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800" dirty="0">
                <a:latin typeface="Garamond" panose="02020404030301010803" pitchFamily="18" charset="0"/>
              </a:rPr>
              <a:t>Alte Geschichte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800" dirty="0">
                <a:latin typeface="Garamond" panose="02020404030301010803" pitchFamily="18" charset="0"/>
              </a:rPr>
              <a:t>Mittelalterliche Geschichte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800" dirty="0">
                <a:latin typeface="Garamond" panose="02020404030301010803" pitchFamily="18" charset="0"/>
              </a:rPr>
              <a:t>Neuere und Neueste Geschichte A </a:t>
            </a:r>
            <a:r>
              <a:rPr lang="de-DE" sz="1800" i="1" dirty="0">
                <a:latin typeface="Garamond" panose="02020404030301010803" pitchFamily="18" charset="0"/>
              </a:rPr>
              <a:t>oder</a:t>
            </a:r>
            <a:r>
              <a:rPr lang="de-DE" sz="1800" dirty="0">
                <a:latin typeface="Garamond" panose="02020404030301010803" pitchFamily="18" charset="0"/>
              </a:rPr>
              <a:t> B (WP)</a:t>
            </a:r>
          </a:p>
          <a:p>
            <a:pPr marL="0" indent="0">
              <a:buNone/>
            </a:pPr>
            <a:r>
              <a:rPr lang="de-DE" sz="1800" dirty="0">
                <a:latin typeface="Garamond" panose="02020404030301010803" pitchFamily="18" charset="0"/>
              </a:rPr>
              <a:t>Vertiefungsmodule (WP)</a:t>
            </a:r>
          </a:p>
          <a:p>
            <a:pPr marL="457200" lvl="1" indent="0">
              <a:buNone/>
            </a:pPr>
            <a:r>
              <a:rPr lang="de-DE" sz="1800" dirty="0">
                <a:latin typeface="Garamond" panose="02020404030301010803" pitchFamily="18" charset="0"/>
              </a:rPr>
              <a:t>Alte Geschichte </a:t>
            </a:r>
            <a:r>
              <a:rPr lang="de-DE" sz="1800" i="1" dirty="0">
                <a:latin typeface="Garamond" panose="02020404030301010803" pitchFamily="18" charset="0"/>
              </a:rPr>
              <a:t>oder</a:t>
            </a:r>
            <a:r>
              <a:rPr lang="de-DE" sz="1800" dirty="0">
                <a:latin typeface="Garamond" panose="02020404030301010803" pitchFamily="18" charset="0"/>
              </a:rPr>
              <a:t> Mittelalterliche Geschichte </a:t>
            </a:r>
            <a:r>
              <a:rPr lang="de-DE" sz="1800" i="1" dirty="0">
                <a:latin typeface="Garamond" panose="02020404030301010803" pitchFamily="18" charset="0"/>
              </a:rPr>
              <a:t>oder</a:t>
            </a:r>
            <a:r>
              <a:rPr lang="de-DE" sz="1800" dirty="0">
                <a:latin typeface="Garamond" panose="02020404030301010803" pitchFamily="18" charset="0"/>
              </a:rPr>
              <a:t> Neuere/Neueste Geschichte </a:t>
            </a:r>
          </a:p>
          <a:p>
            <a:pPr marL="0" indent="0">
              <a:buNone/>
            </a:pPr>
            <a:endParaRPr lang="de-DE" sz="1800" dirty="0">
              <a:latin typeface="Garamond" panose="02020404030301010803" pitchFamily="18" charset="0"/>
            </a:endParaRPr>
          </a:p>
          <a:p>
            <a:endParaRPr lang="de-DE" sz="1800" dirty="0">
              <a:latin typeface="Garamond" panose="02020404030301010803" pitchFamily="18" charset="0"/>
            </a:endParaRP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67EFDD9-BABA-826A-CCC5-C0F14367C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500187"/>
            <a:ext cx="5160962" cy="484187"/>
          </a:xfrm>
        </p:spPr>
        <p:txBody>
          <a:bodyPr>
            <a:normAutofit/>
          </a:bodyPr>
          <a:lstStyle/>
          <a:p>
            <a:r>
              <a:rPr lang="de-DE" dirty="0"/>
              <a:t>Fachdidaktik </a:t>
            </a:r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C5C68EDE-CB15-900F-3C45-32952F304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11877" y="2035694"/>
            <a:ext cx="5243511" cy="415396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1800" dirty="0">
                <a:latin typeface="Garamond" panose="02020404030301010803" pitchFamily="18" charset="0"/>
              </a:rPr>
              <a:t>Theorie I: Didaktik (P)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800" dirty="0">
                <a:latin typeface="Garamond" panose="02020404030301010803" pitchFamily="18" charset="0"/>
              </a:rPr>
              <a:t>Pragmatik: Didaktik und Fachwissenschaft (P)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800" dirty="0">
                <a:latin typeface="Garamond" panose="02020404030301010803" pitchFamily="18" charset="0"/>
              </a:rPr>
              <a:t>Theorie des Historischen Lehrens und Lernens oder Geschichtskultur (WP)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800" dirty="0">
                <a:latin typeface="Garamond" panose="02020404030301010803" pitchFamily="18" charset="0"/>
              </a:rPr>
              <a:t>Praxissemester</a:t>
            </a:r>
          </a:p>
          <a:p>
            <a:pPr marL="0" indent="0">
              <a:buNone/>
            </a:pPr>
            <a:endParaRPr lang="de-DE" sz="1800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sz="1800" dirty="0">
              <a:latin typeface="Garamond" panose="02020404030301010803" pitchFamily="18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A927DB-6983-0EBA-F38A-0A667D798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81293" y="182421"/>
            <a:ext cx="1547458" cy="15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0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546B02D4-8B40-3137-C864-25A9BE0F6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390399"/>
              </p:ext>
            </p:extLst>
          </p:nvPr>
        </p:nvGraphicFramePr>
        <p:xfrm>
          <a:off x="825191" y="401444"/>
          <a:ext cx="9108232" cy="59747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49566">
                  <a:extLst>
                    <a:ext uri="{9D8B030D-6E8A-4147-A177-3AD203B41FA5}">
                      <a16:colId xmlns:a16="http://schemas.microsoft.com/office/drawing/2014/main" val="1902985874"/>
                    </a:ext>
                  </a:extLst>
                </a:gridCol>
                <a:gridCol w="2913049">
                  <a:extLst>
                    <a:ext uri="{9D8B030D-6E8A-4147-A177-3AD203B41FA5}">
                      <a16:colId xmlns:a16="http://schemas.microsoft.com/office/drawing/2014/main" val="1923112057"/>
                    </a:ext>
                  </a:extLst>
                </a:gridCol>
                <a:gridCol w="624925">
                  <a:extLst>
                    <a:ext uri="{9D8B030D-6E8A-4147-A177-3AD203B41FA5}">
                      <a16:colId xmlns:a16="http://schemas.microsoft.com/office/drawing/2014/main" val="934829784"/>
                    </a:ext>
                  </a:extLst>
                </a:gridCol>
                <a:gridCol w="625904">
                  <a:extLst>
                    <a:ext uri="{9D8B030D-6E8A-4147-A177-3AD203B41FA5}">
                      <a16:colId xmlns:a16="http://schemas.microsoft.com/office/drawing/2014/main" val="1695333444"/>
                    </a:ext>
                  </a:extLst>
                </a:gridCol>
                <a:gridCol w="625904">
                  <a:extLst>
                    <a:ext uri="{9D8B030D-6E8A-4147-A177-3AD203B41FA5}">
                      <a16:colId xmlns:a16="http://schemas.microsoft.com/office/drawing/2014/main" val="2145164219"/>
                    </a:ext>
                  </a:extLst>
                </a:gridCol>
                <a:gridCol w="625904">
                  <a:extLst>
                    <a:ext uri="{9D8B030D-6E8A-4147-A177-3AD203B41FA5}">
                      <a16:colId xmlns:a16="http://schemas.microsoft.com/office/drawing/2014/main" val="3930654419"/>
                    </a:ext>
                  </a:extLst>
                </a:gridCol>
                <a:gridCol w="675858">
                  <a:extLst>
                    <a:ext uri="{9D8B030D-6E8A-4147-A177-3AD203B41FA5}">
                      <a16:colId xmlns:a16="http://schemas.microsoft.com/office/drawing/2014/main" val="2411125990"/>
                    </a:ext>
                  </a:extLst>
                </a:gridCol>
                <a:gridCol w="833561">
                  <a:extLst>
                    <a:ext uri="{9D8B030D-6E8A-4147-A177-3AD203B41FA5}">
                      <a16:colId xmlns:a16="http://schemas.microsoft.com/office/drawing/2014/main" val="190162575"/>
                    </a:ext>
                  </a:extLst>
                </a:gridCol>
                <a:gridCol w="833561">
                  <a:extLst>
                    <a:ext uri="{9D8B030D-6E8A-4147-A177-3AD203B41FA5}">
                      <a16:colId xmlns:a16="http://schemas.microsoft.com/office/drawing/2014/main" val="4164581668"/>
                    </a:ext>
                  </a:extLst>
                </a:gridCol>
              </a:tblGrid>
              <a:tr h="14202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Modulbezeichnung /</a:t>
                      </a:r>
                      <a:b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Modulcode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CP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Semester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66978"/>
                  </a:ext>
                </a:extLst>
              </a:tr>
              <a:tr h="14573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1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2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3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4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5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2979169"/>
                  </a:ext>
                </a:extLst>
              </a:tr>
              <a:tr h="18548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   Pflichtmodule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spc="-5" dirty="0">
                          <a:effectLst/>
                          <a:latin typeface="Garamond" panose="02020404030301010803" pitchFamily="18" charset="0"/>
                        </a:rPr>
                        <a:t>Grundlagenmodul </a:t>
                      </a:r>
                      <a:r>
                        <a:rPr lang="de-DE" sz="1200" kern="800" dirty="0">
                          <a:effectLst/>
                          <a:latin typeface="Garamond" panose="02020404030301010803" pitchFamily="18" charset="0"/>
                        </a:rPr>
                        <a:t>Alte</a:t>
                      </a:r>
                      <a:r>
                        <a:rPr lang="de-DE" sz="1200" kern="80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DE" sz="1200" kern="800" dirty="0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77902"/>
                  </a:ext>
                </a:extLst>
              </a:tr>
              <a:tr h="23582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77920"/>
                  </a:ext>
                </a:extLst>
              </a:tr>
              <a:tr h="17753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Grundlagenmodul</a:t>
                      </a:r>
                      <a:b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Mittelalterliche Geschichte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17535"/>
                  </a:ext>
                </a:extLst>
              </a:tr>
              <a:tr h="24377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305274"/>
                  </a:ext>
                </a:extLst>
              </a:tr>
              <a:tr h="208270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  Wahlpflichtmodul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kern="800" dirty="0">
                          <a:effectLst/>
                          <a:latin typeface="Garamond" panose="02020404030301010803" pitchFamily="18" charset="0"/>
                        </a:rPr>
                        <a:t>  1 aus 2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69850" marR="660400">
                        <a:spcAft>
                          <a:spcPts val="0"/>
                        </a:spcAft>
                      </a:pPr>
                      <a:r>
                        <a:rPr lang="en-US" sz="1200" b="0" i="0" spc="-5" dirty="0" err="1">
                          <a:effectLst/>
                          <a:latin typeface="Garamond" panose="02020404030301010803" pitchFamily="18" charset="0"/>
                        </a:rPr>
                        <a:t>Grundlagenmodul</a:t>
                      </a:r>
                      <a:r>
                        <a:rPr lang="en-US" sz="1200" b="0" i="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en-US" sz="1200" b="0" i="0" spc="-5" dirty="0" err="1">
                          <a:effectLst/>
                          <a:latin typeface="Garamond" panose="02020404030301010803" pitchFamily="18" charset="0"/>
                        </a:rPr>
                        <a:t>Neuzeit</a:t>
                      </a:r>
                      <a:r>
                        <a:rPr lang="en-US" sz="1200" b="0" i="0" spc="-5" dirty="0">
                          <a:effectLst/>
                          <a:latin typeface="Garamond" panose="02020404030301010803" pitchFamily="18" charset="0"/>
                        </a:rPr>
                        <a:t> A </a:t>
                      </a:r>
                    </a:p>
                    <a:p>
                      <a:pPr marL="69850" marR="660400">
                        <a:spcAft>
                          <a:spcPts val="0"/>
                        </a:spcAft>
                      </a:pPr>
                      <a:r>
                        <a:rPr lang="de-DE" sz="1200" kern="800" spc="-5" dirty="0">
                          <a:effectLst/>
                          <a:latin typeface="Garamond" panose="02020404030301010803" pitchFamily="18" charset="0"/>
                        </a:rPr>
                        <a:t>(VL Neuere Geschichte / PS Frühe Neuzeit)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40676"/>
                  </a:ext>
                </a:extLst>
              </a:tr>
              <a:tr h="31433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928749"/>
                  </a:ext>
                </a:extLst>
              </a:tr>
              <a:tr h="1992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9850" marR="155575">
                        <a:spcAft>
                          <a:spcPts val="0"/>
                        </a:spcAft>
                      </a:pPr>
                      <a:r>
                        <a:rPr lang="de-DE" sz="1200" b="0" i="0" dirty="0">
                          <a:effectLst/>
                          <a:latin typeface="Garamond" panose="02020404030301010803" pitchFamily="18" charset="0"/>
                        </a:rPr>
                        <a:t>Grundlagenmodul </a:t>
                      </a:r>
                      <a:r>
                        <a:rPr lang="de-DE" sz="1200" dirty="0">
                          <a:effectLst/>
                          <a:latin typeface="Garamond" panose="02020404030301010803" pitchFamily="18" charset="0"/>
                        </a:rPr>
                        <a:t>Neuzeit B </a:t>
                      </a:r>
                    </a:p>
                    <a:p>
                      <a:pPr marL="69850" marR="155575"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Garamond" panose="02020404030301010803" pitchFamily="18" charset="0"/>
                        </a:rPr>
                        <a:t>(VL Frühe Neuzeit / PS Neuere Geschichte)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208815"/>
                  </a:ext>
                </a:extLst>
              </a:tr>
              <a:tr h="23980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21352"/>
                  </a:ext>
                </a:extLst>
              </a:tr>
              <a:tr h="18124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  Pflichtmodul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Theorie I Didaktik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6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highlight>
                            <a:srgbClr val="000000"/>
                          </a:highlight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040376"/>
                  </a:ext>
                </a:extLst>
              </a:tr>
              <a:tr h="1828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highlight>
                            <a:srgbClr val="000000"/>
                          </a:highlight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989841"/>
                  </a:ext>
                </a:extLst>
              </a:tr>
              <a:tr h="18124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  Pflichtmodul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Pragmatik – </a:t>
                      </a:r>
                      <a:b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Didaktik und Fachwissenschaft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44825"/>
                  </a:ext>
                </a:extLst>
              </a:tr>
              <a:tr h="18283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832580"/>
                  </a:ext>
                </a:extLst>
              </a:tr>
              <a:tr h="18389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  Wahlpflicht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kern="800" dirty="0">
                          <a:effectLst/>
                          <a:latin typeface="Garamond" panose="02020404030301010803" pitchFamily="18" charset="0"/>
                        </a:rPr>
                        <a:t>  1 aus 2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Theorie des Historischen</a:t>
                      </a:r>
                      <a:b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Lehrens und Lernens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565855"/>
                  </a:ext>
                </a:extLst>
              </a:tr>
              <a:tr h="23635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OS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685540"/>
                  </a:ext>
                </a:extLst>
              </a:tr>
              <a:tr h="17011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Geschichtskultur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648004"/>
                  </a:ext>
                </a:extLst>
              </a:tr>
              <a:tr h="25119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OS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00861"/>
                  </a:ext>
                </a:extLst>
              </a:tr>
              <a:tr h="191841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  Wahlpflicht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kern="800" dirty="0">
                          <a:effectLst/>
                          <a:latin typeface="Garamond" panose="02020404030301010803" pitchFamily="18" charset="0"/>
                        </a:rPr>
                        <a:t>  1 aus 3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spc="-5" dirty="0">
                          <a:effectLst/>
                          <a:latin typeface="Garamond" panose="02020404030301010803" pitchFamily="18" charset="0"/>
                        </a:rPr>
                        <a:t>Vertiefungsmodul </a:t>
                      </a:r>
                      <a:r>
                        <a:rPr lang="de-DE" sz="1200" kern="800" dirty="0">
                          <a:effectLst/>
                          <a:latin typeface="Garamond" panose="02020404030301010803" pitchFamily="18" charset="0"/>
                        </a:rPr>
                        <a:t>Alte</a:t>
                      </a:r>
                      <a:r>
                        <a:rPr lang="de-DE" sz="1200" kern="800" spc="-5" dirty="0"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de-DE" sz="1200" kern="800" dirty="0">
                          <a:effectLst/>
                          <a:latin typeface="Garamond" panose="02020404030301010803" pitchFamily="18" charset="0"/>
                        </a:rPr>
                        <a:t>Geschichte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02551"/>
                  </a:ext>
                </a:extLst>
              </a:tr>
              <a:tr h="22946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1334"/>
                  </a:ext>
                </a:extLst>
              </a:tr>
              <a:tr h="1992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Vertiefungsmodul</a:t>
                      </a:r>
                      <a:b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Mittelalterliche Geschichte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00608"/>
                  </a:ext>
                </a:extLst>
              </a:tr>
              <a:tr h="22204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717628"/>
                  </a:ext>
                </a:extLst>
              </a:tr>
              <a:tr h="1420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Vertiefungsmodul</a:t>
                      </a:r>
                      <a:b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Neuere/Neueste Geschichte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9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VL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76441"/>
                  </a:ext>
                </a:extLst>
              </a:tr>
              <a:tr h="27928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HS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140961"/>
                  </a:ext>
                </a:extLst>
              </a:tr>
              <a:tr h="4276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  Praxissemester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Praxissemester im Lehramt</a:t>
                      </a:r>
                      <a:b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</a:b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für L2/L3 und L5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18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 err="1">
                          <a:effectLst/>
                          <a:latin typeface="Garamond" panose="02020404030301010803" pitchFamily="18" charset="0"/>
                        </a:rPr>
                        <a:t>PrSe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kern="800" dirty="0">
                          <a:effectLst/>
                          <a:latin typeface="Garamond" panose="02020404030301010803" pitchFamily="18" charset="0"/>
                        </a:rPr>
                        <a:t>(V)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i="0" kern="80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PrSe</a:t>
                      </a:r>
                      <a:endParaRPr lang="de-DE" sz="1200" b="0" kern="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de-DE" sz="1200" b="0" kern="80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(D/A)</a:t>
                      </a:r>
                      <a:endParaRPr lang="de-DE" sz="1200" b="0" i="0" kern="8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97207"/>
                  </a:ext>
                </a:extLst>
              </a:tr>
              <a:tr h="190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 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200" b="0" i="0" kern="800" dirty="0">
                          <a:effectLst/>
                          <a:latin typeface="Garamond" panose="02020404030301010803" pitchFamily="18" charset="0"/>
                        </a:rPr>
                        <a:t>S</a:t>
                      </a:r>
                      <a:endParaRPr lang="de-DE" sz="1200" b="0" i="0" kern="8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611524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7A4EB2E7-9B1C-A77A-8C97-81C5CC85B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08273" y="0"/>
            <a:ext cx="1060450" cy="10604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2A8B8AA-B303-56CE-BCD1-A2EFFEC837FC}"/>
              </a:ext>
            </a:extLst>
          </p:cNvPr>
          <p:cNvSpPr/>
          <p:nvPr/>
        </p:nvSpPr>
        <p:spPr>
          <a:xfrm>
            <a:off x="10437828" y="1060450"/>
            <a:ext cx="1505128" cy="153778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Garamond" panose="02020404030301010803" pitchFamily="18" charset="0"/>
              </a:rPr>
              <a:t>Nur ein kurzer Blick auf alles…</a:t>
            </a:r>
          </a:p>
        </p:txBody>
      </p:sp>
    </p:spTree>
    <p:extLst>
      <p:ext uri="{BB962C8B-B14F-4D97-AF65-F5344CB8AC3E}">
        <p14:creationId xmlns:p14="http://schemas.microsoft.com/office/powerpoint/2010/main" val="2714714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hteck 39">
            <a:extLst>
              <a:ext uri="{FF2B5EF4-FFF2-40B4-BE49-F238E27FC236}">
                <a16:creationId xmlns:a16="http://schemas.microsoft.com/office/drawing/2014/main" id="{C3A0EEDA-2919-5F8E-4B07-15759D9567FD}"/>
              </a:ext>
            </a:extLst>
          </p:cNvPr>
          <p:cNvSpPr/>
          <p:nvPr/>
        </p:nvSpPr>
        <p:spPr>
          <a:xfrm rot="10800000">
            <a:off x="1524000" y="6642100"/>
            <a:ext cx="9144000" cy="2159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305CFEC-2730-D019-7C37-D802C0A46966}"/>
              </a:ext>
            </a:extLst>
          </p:cNvPr>
          <p:cNvSpPr/>
          <p:nvPr/>
        </p:nvSpPr>
        <p:spPr>
          <a:xfrm rot="10800000">
            <a:off x="1524000" y="0"/>
            <a:ext cx="9144000" cy="714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Garamond" panose="02020404030301010803" pitchFamily="18" charset="0"/>
            </a:endParaRPr>
          </a:p>
        </p:txBody>
      </p:sp>
      <p:grpSp>
        <p:nvGrpSpPr>
          <p:cNvPr id="13315" name="Gruppieren 24">
            <a:extLst>
              <a:ext uri="{FF2B5EF4-FFF2-40B4-BE49-F238E27FC236}">
                <a16:creationId xmlns:a16="http://schemas.microsoft.com/office/drawing/2014/main" id="{8414830B-2417-B88B-2B8B-6145443BD749}"/>
              </a:ext>
            </a:extLst>
          </p:cNvPr>
          <p:cNvGrpSpPr>
            <a:grpSpLocks/>
          </p:cNvGrpSpPr>
          <p:nvPr/>
        </p:nvGrpSpPr>
        <p:grpSpPr bwMode="auto">
          <a:xfrm>
            <a:off x="1666875" y="5624513"/>
            <a:ext cx="8858250" cy="828087"/>
            <a:chOff x="142844" y="338741"/>
            <a:chExt cx="8858312" cy="827006"/>
          </a:xfrm>
        </p:grpSpPr>
        <p:pic>
          <p:nvPicPr>
            <p:cNvPr id="13321" name="Picture 2" descr="C:\Dokumente und Einstellungen\Administrator\Desktop\jlu-logo.wmf">
              <a:extLst>
                <a:ext uri="{FF2B5EF4-FFF2-40B4-BE49-F238E27FC236}">
                  <a16:creationId xmlns:a16="http://schemas.microsoft.com/office/drawing/2014/main" id="{55EECC2D-025A-377D-BA8E-4FF770201F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44" y="338741"/>
              <a:ext cx="2000264" cy="73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2" name="Textfeld 4">
              <a:extLst>
                <a:ext uri="{FF2B5EF4-FFF2-40B4-BE49-F238E27FC236}">
                  <a16:creationId xmlns:a16="http://schemas.microsoft.com/office/drawing/2014/main" id="{5E8EFC33-C513-D630-DF34-E4510981D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984" y="704684"/>
              <a:ext cx="2413017" cy="46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Prof. Dr. Bettina Brockmeyer</a:t>
              </a:r>
            </a:p>
            <a:p>
              <a:pPr eaLnBrk="1" hangingPunct="1"/>
              <a:r>
                <a:rPr lang="de-DE" altLang="de-DE" sz="1200" dirty="0">
                  <a:latin typeface="Garamond" panose="02020404030301010803" pitchFamily="18" charset="0"/>
                </a:rPr>
                <a:t>Dr. Monika </a:t>
              </a:r>
              <a:r>
                <a:rPr lang="de-DE" altLang="de-DE" sz="1200" dirty="0" err="1">
                  <a:latin typeface="Garamond" panose="02020404030301010803" pitchFamily="18" charset="0"/>
                </a:rPr>
                <a:t>Rox</a:t>
              </a:r>
              <a:r>
                <a:rPr lang="de-DE" altLang="de-DE" sz="1200" dirty="0">
                  <a:latin typeface="Garamond" panose="02020404030301010803" pitchFamily="18" charset="0"/>
                </a:rPr>
                <a:t>-Helmer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5D1A6960-6D1E-756C-E1F2-DE938664933B}"/>
                </a:ext>
              </a:extLst>
            </p:cNvPr>
            <p:cNvSpPr/>
            <p:nvPr/>
          </p:nvSpPr>
          <p:spPr>
            <a:xfrm>
              <a:off x="3857620" y="624637"/>
              <a:ext cx="5143536" cy="384219"/>
            </a:xfrm>
            <a:prstGeom prst="rect">
              <a:avLst/>
            </a:prstGeom>
          </p:spPr>
          <p:txBody>
            <a:bodyPr anchor="ctr">
              <a:spAutoFit/>
            </a:bodyPr>
            <a:lstStyle/>
            <a:p>
              <a:pPr algn="r">
                <a:defRPr/>
              </a:pPr>
              <a:r>
                <a:rPr lang="de-DE" sz="1900" cap="small" dirty="0">
                  <a:latin typeface="Garamond" panose="02020404030301010803" pitchFamily="18" charset="0"/>
                </a:rPr>
                <a:t>Kurzvorträge Geschichte Lehramt</a:t>
              </a:r>
            </a:p>
          </p:txBody>
        </p: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21F14CAA-D13A-7A17-A1F0-3916CDE716F2}"/>
                </a:ext>
              </a:extLst>
            </p:cNvPr>
            <p:cNvCxnSpPr/>
            <p:nvPr/>
          </p:nvCxnSpPr>
          <p:spPr>
            <a:xfrm>
              <a:off x="2571736" y="1052184"/>
              <a:ext cx="6408783" cy="158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3F91EF2-E83A-8ECC-FEB1-4944006B5D27}"/>
                </a:ext>
              </a:extLst>
            </p:cNvPr>
            <p:cNvSpPr/>
            <p:nvPr/>
          </p:nvSpPr>
          <p:spPr>
            <a:xfrm>
              <a:off x="142844" y="535334"/>
              <a:ext cx="2016139" cy="3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Garamond" panose="02020404030301010803" pitchFamily="18" charset="0"/>
              </a:endParaRPr>
            </a:p>
          </p:txBody>
        </p:sp>
        <p:cxnSp>
          <p:nvCxnSpPr>
            <p:cNvPr id="13" name="Gerade Verbindung 12">
              <a:extLst>
                <a:ext uri="{FF2B5EF4-FFF2-40B4-BE49-F238E27FC236}">
                  <a16:creationId xmlns:a16="http://schemas.microsoft.com/office/drawing/2014/main" id="{7847ADB0-572F-124F-2527-FA6DD8E0FE3F}"/>
                </a:ext>
              </a:extLst>
            </p:cNvPr>
            <p:cNvCxnSpPr/>
            <p:nvPr/>
          </p:nvCxnSpPr>
          <p:spPr>
            <a:xfrm>
              <a:off x="142844" y="571798"/>
              <a:ext cx="8840850" cy="158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8546060-33DB-1BEC-B669-83F9BD42FE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64210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18900000" algn="b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Gerade Verbindung 37">
            <a:extLst>
              <a:ext uri="{FF2B5EF4-FFF2-40B4-BE49-F238E27FC236}">
                <a16:creationId xmlns:a16="http://schemas.microsoft.com/office/drawing/2014/main" id="{19E0DD3B-CF81-0ADD-6D76-8861B2BF87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24000" y="69850"/>
            <a:ext cx="9144000" cy="1588"/>
          </a:xfrm>
          <a:prstGeom prst="line">
            <a:avLst/>
          </a:prstGeom>
          <a:noFill/>
          <a:ln w="9525">
            <a:solidFill>
              <a:srgbClr val="0D0D0D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18" name="Textfeld 38">
            <a:extLst>
              <a:ext uri="{FF2B5EF4-FFF2-40B4-BE49-F238E27FC236}">
                <a16:creationId xmlns:a16="http://schemas.microsoft.com/office/drawing/2014/main" id="{EB99FA60-98DA-EC7E-8D2F-02BBDA480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611780"/>
            <a:ext cx="9144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de-DE" altLang="de-DE" sz="1000" dirty="0">
                <a:latin typeface="Garamond" panose="02020404030301010803" pitchFamily="18" charset="0"/>
              </a:rPr>
              <a:t>FACHBEREICH 04 ■ GESCHICHTS- UND KULTURWISSENSCHAFTEN ■ PROFESSUR FÜR DIDAKTIK DER GESCHICHTE</a:t>
            </a:r>
          </a:p>
        </p:txBody>
      </p:sp>
      <p:sp>
        <p:nvSpPr>
          <p:cNvPr id="13319" name="Textfeld 41">
            <a:extLst>
              <a:ext uri="{FF2B5EF4-FFF2-40B4-BE49-F238E27FC236}">
                <a16:creationId xmlns:a16="http://schemas.microsoft.com/office/drawing/2014/main" id="{7540DE5E-6C15-70A1-9B65-613CCE484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1214439"/>
            <a:ext cx="8929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13320" name="Textfeld 42">
            <a:extLst>
              <a:ext uri="{FF2B5EF4-FFF2-40B4-BE49-F238E27FC236}">
                <a16:creationId xmlns:a16="http://schemas.microsoft.com/office/drawing/2014/main" id="{45014B7D-D24E-D017-E168-AD592AFE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14313"/>
            <a:ext cx="8858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2800" dirty="0">
              <a:latin typeface="Garamond" panose="02020404030301010803" pitchFamily="18" charset="0"/>
            </a:endParaRPr>
          </a:p>
          <a:p>
            <a:pPr eaLnBrk="1" hangingPunct="1"/>
            <a:endParaRPr lang="de-DE" altLang="de-DE" sz="1800" dirty="0">
              <a:latin typeface="Garamond" panose="02020404030301010803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477DA0-42AF-0147-7DF3-822DE128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388" y="365125"/>
            <a:ext cx="10541000" cy="1325563"/>
          </a:xfrm>
        </p:spPr>
        <p:txBody>
          <a:bodyPr/>
          <a:lstStyle/>
          <a:p>
            <a:r>
              <a:rPr lang="de-DE" dirty="0"/>
              <a:t>Geschichte L3 und BBB: alle Module 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D44ED2D-EF8D-6704-B395-A6BB0BCF2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387" y="1289051"/>
            <a:ext cx="5183189" cy="491947"/>
          </a:xfrm>
        </p:spPr>
        <p:txBody>
          <a:bodyPr>
            <a:normAutofit/>
          </a:bodyPr>
          <a:lstStyle/>
          <a:p>
            <a:r>
              <a:rPr lang="de-DE" dirty="0"/>
              <a:t>Fachwissenschaft </a:t>
            </a:r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7942CFBE-7E75-8B51-48E8-2862DD8FB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3512" y="1690688"/>
            <a:ext cx="5004063" cy="4498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600" dirty="0">
                <a:latin typeface="Garamond" panose="02020404030301010803" pitchFamily="18" charset="0"/>
              </a:rPr>
              <a:t>Grundlagenmodule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Alte Geschichte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Mittelalterliche Geschichte 1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Mittelalterliche Geschichte 2 (P)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Frühe Neuzeit </a:t>
            </a:r>
            <a:r>
              <a:rPr lang="de-DE" sz="1600" i="1" dirty="0">
                <a:latin typeface="Garamond" panose="02020404030301010803" pitchFamily="18" charset="0"/>
              </a:rPr>
              <a:t>oder</a:t>
            </a:r>
            <a:r>
              <a:rPr lang="de-DE" sz="1600" dirty="0">
                <a:latin typeface="Garamond" panose="02020404030301010803" pitchFamily="18" charset="0"/>
              </a:rPr>
              <a:t> Neuere und Neueste Geschichte A oder B (WP)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Frühe Neuzeit </a:t>
            </a:r>
            <a:r>
              <a:rPr lang="de-DE" sz="1600" i="1" dirty="0">
                <a:latin typeface="Garamond" panose="02020404030301010803" pitchFamily="18" charset="0"/>
              </a:rPr>
              <a:t>oder</a:t>
            </a:r>
            <a:r>
              <a:rPr lang="de-DE" sz="1600" dirty="0">
                <a:latin typeface="Garamond" panose="02020404030301010803" pitchFamily="18" charset="0"/>
              </a:rPr>
              <a:t> Neuere und Neueste Geschichte (WP)</a:t>
            </a:r>
          </a:p>
          <a:p>
            <a:pPr marL="0" indent="0">
              <a:buNone/>
            </a:pPr>
            <a:r>
              <a:rPr lang="de-DE" sz="1600" dirty="0">
                <a:latin typeface="Garamond" panose="02020404030301010803" pitchFamily="18" charset="0"/>
              </a:rPr>
              <a:t>Vertiefungsmodule </a:t>
            </a:r>
          </a:p>
          <a:p>
            <a:pPr marL="971550" lvl="1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Alte Geschichte </a:t>
            </a:r>
            <a:r>
              <a:rPr lang="de-DE" sz="1600" i="1" dirty="0">
                <a:latin typeface="Garamond" panose="02020404030301010803" pitchFamily="18" charset="0"/>
              </a:rPr>
              <a:t>oder</a:t>
            </a:r>
            <a:r>
              <a:rPr lang="de-DE" sz="1600" dirty="0">
                <a:latin typeface="Garamond" panose="02020404030301010803" pitchFamily="18" charset="0"/>
              </a:rPr>
              <a:t> Mittelalterliche Geschichte (WP)</a:t>
            </a:r>
          </a:p>
          <a:p>
            <a:pPr marL="914400" lvl="1" indent="-457200"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Neuere und Neueste Geschichte (P)</a:t>
            </a:r>
          </a:p>
          <a:p>
            <a:pPr marL="914400" lvl="1" indent="-457200"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Alte Geschichte </a:t>
            </a:r>
            <a:r>
              <a:rPr lang="de-DE" sz="1600" i="1" dirty="0">
                <a:latin typeface="Garamond" panose="02020404030301010803" pitchFamily="18" charset="0"/>
              </a:rPr>
              <a:t>oder</a:t>
            </a:r>
            <a:r>
              <a:rPr lang="de-DE" sz="1600" dirty="0">
                <a:latin typeface="Garamond" panose="02020404030301010803" pitchFamily="18" charset="0"/>
              </a:rPr>
              <a:t> Mittelalterliche Geschichte </a:t>
            </a:r>
            <a:r>
              <a:rPr lang="de-DE" sz="1600" i="1" dirty="0">
                <a:latin typeface="Garamond" panose="02020404030301010803" pitchFamily="18" charset="0"/>
              </a:rPr>
              <a:t>oder</a:t>
            </a:r>
            <a:r>
              <a:rPr lang="de-DE" sz="1600" dirty="0">
                <a:latin typeface="Garamond" panose="02020404030301010803" pitchFamily="18" charset="0"/>
              </a:rPr>
              <a:t> Neuere und Neueste Geschichte(WP) </a:t>
            </a:r>
          </a:p>
          <a:p>
            <a:pPr marL="0" indent="0">
              <a:buNone/>
            </a:pPr>
            <a:endParaRPr lang="de-DE" sz="1600" dirty="0">
              <a:latin typeface="Garamond" panose="02020404030301010803" pitchFamily="18" charset="0"/>
            </a:endParaRPr>
          </a:p>
          <a:p>
            <a:endParaRPr lang="de-DE" sz="1600" dirty="0">
              <a:latin typeface="Garamond" panose="02020404030301010803" pitchFamily="18" charset="0"/>
            </a:endParaRP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667EFDD9-BABA-826A-CCC5-C0F14367C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6" y="1289051"/>
            <a:ext cx="5160962" cy="491947"/>
          </a:xfrm>
        </p:spPr>
        <p:txBody>
          <a:bodyPr>
            <a:normAutofit/>
          </a:bodyPr>
          <a:lstStyle/>
          <a:p>
            <a:r>
              <a:rPr lang="de-DE" dirty="0"/>
              <a:t>Fachdidaktik </a:t>
            </a:r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id="{C5C68EDE-CB15-900F-3C45-32952F304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1839914"/>
            <a:ext cx="5160962" cy="43497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Theorie I: Didaktik (P)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Pragmatik: Didaktik und Fachwissenschaft (P)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Theorie des Historischen Lehrens und Lernens </a:t>
            </a:r>
            <a:r>
              <a:rPr lang="de-DE" sz="1600" i="1" dirty="0">
                <a:latin typeface="Garamond" panose="02020404030301010803" pitchFamily="18" charset="0"/>
              </a:rPr>
              <a:t>oder</a:t>
            </a:r>
            <a:r>
              <a:rPr lang="de-DE" sz="1600" dirty="0">
                <a:latin typeface="Garamond" panose="02020404030301010803" pitchFamily="18" charset="0"/>
              </a:rPr>
              <a:t> Geschichtskultur (WP)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1600" dirty="0">
                <a:latin typeface="Garamond" panose="02020404030301010803" pitchFamily="18" charset="0"/>
              </a:rPr>
              <a:t>Praxissemester (WP)</a:t>
            </a:r>
          </a:p>
          <a:p>
            <a:pPr marL="0" indent="0">
              <a:buNone/>
            </a:pPr>
            <a:endParaRPr lang="de-DE" sz="1600" dirty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de-DE" sz="1600" dirty="0">
              <a:latin typeface="Garamond" panose="02020404030301010803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6C866C6-E5B0-0149-F798-E9758CF35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81293" y="182421"/>
            <a:ext cx="1547458" cy="15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98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2559</Words>
  <Application>Microsoft Macintosh PowerPoint</Application>
  <PresentationFormat>Breitbild</PresentationFormat>
  <Paragraphs>891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Mistral</vt:lpstr>
      <vt:lpstr>Symbol</vt:lpstr>
      <vt:lpstr>Wingdings</vt:lpstr>
      <vt:lpstr>Office</vt:lpstr>
      <vt:lpstr>PowerPoint-Präsentation</vt:lpstr>
      <vt:lpstr>Ablauf und Inhalte des Kurzvortrags </vt:lpstr>
      <vt:lpstr>Das Historische Institut - Studiengänge</vt:lpstr>
      <vt:lpstr>Das Historische Institut - Professuren</vt:lpstr>
      <vt:lpstr>PowerPoint-Präsentation</vt:lpstr>
      <vt:lpstr>Die zwei Standbeine einer Geschichtslehrkraft</vt:lpstr>
      <vt:lpstr>Geschichte L2 und L5: alle Module </vt:lpstr>
      <vt:lpstr>PowerPoint-Präsentation</vt:lpstr>
      <vt:lpstr>Geschichte L3 und BBB: alle Module </vt:lpstr>
      <vt:lpstr>PowerPoint-Präsentation</vt:lpstr>
      <vt:lpstr>Wie wähle ich meine Veranstaltungen aus? </vt:lpstr>
      <vt:lpstr>Das erste Studienjahr im Kontext der ersten drei Semester L2/L5</vt:lpstr>
      <vt:lpstr>Das erste Studienjahr im Kontext der ersten vier Semester L3</vt:lpstr>
      <vt:lpstr>Fachwissenschaftliche Grundlagenmodule </vt:lpstr>
      <vt:lpstr>Fachdidaktische Module </vt:lpstr>
      <vt:lpstr>Wo und wie melde ich mich für die Veranstaltungen an? </vt:lpstr>
      <vt:lpstr>Sprachanforderungen L2/L5</vt:lpstr>
      <vt:lpstr>Sprachanforderungen L3/BBB</vt:lpstr>
      <vt:lpstr>Für diejenigen L3/BBB-Studierenden, die bislang kein Latinum erworben haben, gilt: </vt:lpstr>
      <vt:lpstr>Beratungsmöglichkeiten </vt:lpstr>
      <vt:lpstr>Weitere Informationsmöglichkeiten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Rox-Helmer</dc:creator>
  <cp:lastModifiedBy>Monika Rox-Helmer</cp:lastModifiedBy>
  <cp:revision>7</cp:revision>
  <dcterms:created xsi:type="dcterms:W3CDTF">2024-09-17T10:54:19Z</dcterms:created>
  <dcterms:modified xsi:type="dcterms:W3CDTF">2024-10-01T10:17:18Z</dcterms:modified>
</cp:coreProperties>
</file>