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3625" cy="30275213"/>
  <p:notesSz cx="29818013" cy="42354500"/>
  <p:defaultTextStyle>
    <a:defPPr>
      <a:defRPr lang="en-US"/>
    </a:defPPr>
    <a:lvl1pPr marL="0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1pPr>
    <a:lvl2pPr marL="322976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2pPr>
    <a:lvl3pPr marL="645947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3pPr>
    <a:lvl4pPr marL="968921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4pPr>
    <a:lvl5pPr marL="1291894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5pPr>
    <a:lvl6pPr marL="1614870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6pPr>
    <a:lvl7pPr marL="1937841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7pPr>
    <a:lvl8pPr marL="2260817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8pPr>
    <a:lvl9pPr marL="2583793" algn="l" defTabSz="322976" rtl="0" eaLnBrk="1" latinLnBrk="0" hangingPunct="1">
      <a:defRPr sz="12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5" userDrawn="1">
          <p15:clr>
            <a:srgbClr val="A4A3A4"/>
          </p15:clr>
        </p15:guide>
        <p15:guide id="2" pos="12935" userDrawn="1">
          <p15:clr>
            <a:srgbClr val="A4A3A4"/>
          </p15:clr>
        </p15:guide>
        <p15:guide id="3" pos="535" userDrawn="1">
          <p15:clr>
            <a:srgbClr val="A4A3A4"/>
          </p15:clr>
        </p15:guide>
        <p15:guide id="4" orient="horz" pos="181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dach, Oliver" initials="LO" lastIdx="1" clrIdx="0">
    <p:extLst/>
  </p:cmAuthor>
  <p:cmAuthor id="2" name="Pfeiffer, Jella (IISM)" initials="PJ(" lastIdx="5" clrIdx="1">
    <p:extLst/>
  </p:cmAuthor>
  <p:cmAuthor id="3" name="Jella Pfeiffer" initials="JP" lastIdx="1" clrIdx="2">
    <p:extLst>
      <p:ext uri="{19B8F6BF-5375-455C-9EA6-DF929625EA0E}">
        <p15:presenceInfo xmlns:p15="http://schemas.microsoft.com/office/powerpoint/2012/main" userId="ecd361389c427f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A97"/>
    <a:srgbClr val="DCE6EB"/>
    <a:srgbClr val="006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26" d="100"/>
          <a:sy n="26" d="100"/>
        </p:scale>
        <p:origin x="2448" y="198"/>
      </p:cViewPr>
      <p:guideLst>
        <p:guide orient="horz" pos="2365"/>
        <p:guide pos="12935"/>
        <p:guide pos="535"/>
        <p:guide orient="horz" pos="181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10-07T14:47:21.706" idx="3">
    <p:pos x="626" y="14887"/>
    <p:text>Beispiele im richtigen Zitationsstil</p:text>
    <p:extLst>
      <p:ext uri="{C676402C-5697-4E1C-873F-D02D1690AC5C}">
        <p15:threadingInfo xmlns:p15="http://schemas.microsoft.com/office/powerpoint/2012/main" timeZoneBias="-120"/>
      </p:ext>
    </p:extLst>
  </p:cm>
  <p:cm authorId="2" dt="2019-10-07T15:04:42.966" idx="5">
    <p:pos x="7291" y="14756"/>
    <p:text>Hier kommen dann Kommentare Ihrer Kommiliton*inen bei der Posterpräsentation rein</p:text>
    <p:extLst>
      <p:ext uri="{C676402C-5697-4E1C-873F-D02D1690AC5C}">
        <p15:threadingInfo xmlns:p15="http://schemas.microsoft.com/office/powerpoint/2012/main" timeZoneBias="-120"/>
      </p:ext>
    </p:extLst>
  </p:cm>
  <p:cm authorId="3" dt="2020-04-14T17:45:23.839" idx="1">
    <p:pos x="2232" y="2400"/>
    <p:text>Bitte anpassen, je nachdem ob Proseminar oder Masterseminar und welches Semester</p:text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12919586" cy="2115915"/>
          </a:xfrm>
          <a:prstGeom prst="rect">
            <a:avLst/>
          </a:prstGeom>
        </p:spPr>
        <p:txBody>
          <a:bodyPr vert="horz" lIns="236656" tIns="118328" rIns="236656" bIns="118328" rtlCol="0"/>
          <a:lstStyle>
            <a:lvl1pPr algn="l">
              <a:defRPr sz="3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16889952" y="1"/>
            <a:ext cx="12919586" cy="2115915"/>
          </a:xfrm>
          <a:prstGeom prst="rect">
            <a:avLst/>
          </a:prstGeom>
        </p:spPr>
        <p:txBody>
          <a:bodyPr vert="horz" lIns="236656" tIns="118328" rIns="236656" bIns="118328" rtlCol="0"/>
          <a:lstStyle>
            <a:lvl1pPr algn="r">
              <a:defRPr sz="3100"/>
            </a:lvl1pPr>
          </a:lstStyle>
          <a:p>
            <a:fld id="{533FB98B-4D26-4130-843A-B7771325F07F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40230541"/>
            <a:ext cx="12919586" cy="2115915"/>
          </a:xfrm>
          <a:prstGeom prst="rect">
            <a:avLst/>
          </a:prstGeom>
        </p:spPr>
        <p:txBody>
          <a:bodyPr vert="horz" lIns="236656" tIns="118328" rIns="236656" bIns="118328" rtlCol="0" anchor="b"/>
          <a:lstStyle>
            <a:lvl1pPr algn="l">
              <a:defRPr sz="31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16889952" y="40230541"/>
            <a:ext cx="12919586" cy="2115915"/>
          </a:xfrm>
          <a:prstGeom prst="rect">
            <a:avLst/>
          </a:prstGeom>
        </p:spPr>
        <p:txBody>
          <a:bodyPr vert="horz" lIns="236656" tIns="118328" rIns="236656" bIns="118328" rtlCol="0" anchor="b"/>
          <a:lstStyle>
            <a:lvl1pPr algn="r">
              <a:defRPr sz="3100"/>
            </a:lvl1pPr>
          </a:lstStyle>
          <a:p>
            <a:fld id="{38186CF0-357E-43D8-B774-F3BEF796B9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49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12919586" cy="2115915"/>
          </a:xfrm>
          <a:prstGeom prst="rect">
            <a:avLst/>
          </a:prstGeom>
        </p:spPr>
        <p:txBody>
          <a:bodyPr vert="horz" lIns="236627" tIns="118312" rIns="236627" bIns="118312" rtlCol="0"/>
          <a:lstStyle>
            <a:lvl1pPr algn="l">
              <a:defRPr sz="2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6889952" y="1"/>
            <a:ext cx="12919586" cy="2115915"/>
          </a:xfrm>
          <a:prstGeom prst="rect">
            <a:avLst/>
          </a:prstGeom>
        </p:spPr>
        <p:txBody>
          <a:bodyPr vert="horz" lIns="236627" tIns="118312" rIns="236627" bIns="118312" rtlCol="0"/>
          <a:lstStyle>
            <a:lvl1pPr algn="r">
              <a:defRPr sz="2800"/>
            </a:lvl1pPr>
          </a:lstStyle>
          <a:p>
            <a:fld id="{4014C0EE-DBCD-45D7-BC0D-AD05E5EB64DB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99575" y="3178175"/>
            <a:ext cx="11218863" cy="15884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36627" tIns="118312" rIns="236627" bIns="11831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983079" y="20117283"/>
            <a:ext cx="23851866" cy="19059323"/>
          </a:xfrm>
          <a:prstGeom prst="rect">
            <a:avLst/>
          </a:prstGeom>
        </p:spPr>
        <p:txBody>
          <a:bodyPr vert="horz" lIns="236627" tIns="118312" rIns="236627" bIns="11831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40230541"/>
            <a:ext cx="12919586" cy="2115915"/>
          </a:xfrm>
          <a:prstGeom prst="rect">
            <a:avLst/>
          </a:prstGeom>
        </p:spPr>
        <p:txBody>
          <a:bodyPr vert="horz" lIns="236627" tIns="118312" rIns="236627" bIns="118312" rtlCol="0" anchor="b"/>
          <a:lstStyle>
            <a:lvl1pPr algn="l">
              <a:defRPr sz="28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6889952" y="40230541"/>
            <a:ext cx="12919586" cy="2115915"/>
          </a:xfrm>
          <a:prstGeom prst="rect">
            <a:avLst/>
          </a:prstGeom>
        </p:spPr>
        <p:txBody>
          <a:bodyPr vert="horz" lIns="236627" tIns="118312" rIns="236627" bIns="118312" rtlCol="0" anchor="b"/>
          <a:lstStyle>
            <a:lvl1pPr algn="r">
              <a:defRPr sz="2800"/>
            </a:lvl1pPr>
          </a:lstStyle>
          <a:p>
            <a:fld id="{CD432F51-6D7D-4CDE-91BC-1C1537AC6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23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1pPr>
    <a:lvl2pPr marL="322976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2pPr>
    <a:lvl3pPr marL="645947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3pPr>
    <a:lvl4pPr marL="968921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4pPr>
    <a:lvl5pPr marL="1291894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5pPr>
    <a:lvl6pPr marL="1614870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6pPr>
    <a:lvl7pPr marL="1937841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7pPr>
    <a:lvl8pPr marL="2260817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8pPr>
    <a:lvl9pPr marL="2583793" algn="l" defTabSz="645947" rtl="0" eaLnBrk="1" latinLnBrk="0" hangingPunct="1">
      <a:defRPr sz="8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99575" y="3178175"/>
            <a:ext cx="11218863" cy="15884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32F51-6D7D-4CDE-91BC-1C1537AC622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0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48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91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64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50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36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74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23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38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89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EAA7-5B29-4043-99EC-72DDB115F110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908EC-CF56-4A6D-B108-2F33180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0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79809" y="2852906"/>
            <a:ext cx="19973632" cy="25115033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7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4215" y="1295315"/>
            <a:ext cx="2493870" cy="3115182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1392315" y="2852906"/>
            <a:ext cx="14411695" cy="1100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797" b="1" smtClean="0">
                <a:solidFill>
                  <a:schemeClr val="tx1"/>
                </a:solidFill>
              </a:rPr>
              <a:t>Ihr Titel</a:t>
            </a:r>
            <a:endParaRPr lang="de-DE" sz="2931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300491" y="4536337"/>
            <a:ext cx="18563195" cy="23431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5862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1090422" y="5704336"/>
            <a:ext cx="9517928" cy="3910144"/>
            <a:chOff x="1080057" y="6555322"/>
            <a:chExt cx="19061402" cy="3910144"/>
          </a:xfrm>
        </p:grpSpPr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1080057" y="6876988"/>
              <a:ext cx="19061402" cy="3588478"/>
            </a:xfrm>
            <a:prstGeom prst="roundRect">
              <a:avLst>
                <a:gd name="adj" fmla="val 5311"/>
              </a:avLst>
            </a:prstGeom>
            <a:noFill/>
            <a:ln w="19050">
              <a:solidFill>
                <a:srgbClr val="165A97"/>
              </a:solidFill>
              <a:round/>
              <a:headEnd/>
              <a:tailEnd/>
            </a:ln>
            <a:effectLst>
              <a:glow rad="101600">
                <a:schemeClr val="accent1">
                  <a:alpha val="60000"/>
                </a:schemeClr>
              </a:glow>
            </a:effectLst>
          </p:spPr>
          <p:txBody>
            <a:bodyPr wrap="none" lIns="45688" tIns="22843" rIns="45688" bIns="22843" anchor="ctr"/>
            <a:lstStyle>
              <a:lvl1pPr marL="609600" indent="-609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90000"/>
                </a:lnSpc>
                <a:buSzPct val="55000"/>
                <a:buFont typeface="Wingdings" pitchFamily="2" charset="2"/>
                <a:buNone/>
                <a:defRPr/>
              </a:pPr>
              <a:endParaRPr kumimoji="0" lang="en-US" altLang="en-US" sz="3700" dirty="0">
                <a:cs typeface="Arial" pitchFamily="34" charset="0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1684653" y="6555322"/>
              <a:ext cx="11934917" cy="63094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65A9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3500" b="1" dirty="0" smtClean="0">
                  <a:solidFill>
                    <a:srgbClr val="165A97"/>
                  </a:solidFill>
                </a:rPr>
                <a:t>Motivation &amp; Problemstellung</a:t>
              </a:r>
              <a:endParaRPr lang="en-US" sz="3500" b="1" dirty="0">
                <a:solidFill>
                  <a:srgbClr val="165A97"/>
                </a:solidFill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1090422" y="10173890"/>
            <a:ext cx="19489590" cy="5358290"/>
            <a:chOff x="1111997" y="10972800"/>
            <a:chExt cx="9338338" cy="9582912"/>
          </a:xfrm>
        </p:grpSpPr>
        <p:sp>
          <p:nvSpPr>
            <p:cNvPr id="21" name="AutoShape 25"/>
            <p:cNvSpPr>
              <a:spLocks noChangeArrowheads="1"/>
            </p:cNvSpPr>
            <p:nvPr/>
          </p:nvSpPr>
          <p:spPr bwMode="auto">
            <a:xfrm>
              <a:off x="1111997" y="10972800"/>
              <a:ext cx="9338338" cy="9582912"/>
            </a:xfrm>
            <a:prstGeom prst="roundRect">
              <a:avLst>
                <a:gd name="adj" fmla="val 5311"/>
              </a:avLst>
            </a:prstGeom>
            <a:noFill/>
            <a:ln w="19050">
              <a:solidFill>
                <a:srgbClr val="165A97"/>
              </a:solidFill>
              <a:round/>
              <a:headEnd/>
              <a:tailEnd/>
            </a:ln>
            <a:effectLst>
              <a:glow rad="101600">
                <a:schemeClr val="accent1">
                  <a:alpha val="60000"/>
                </a:schemeClr>
              </a:glow>
            </a:effectLst>
          </p:spPr>
          <p:txBody>
            <a:bodyPr wrap="none" lIns="45688" tIns="22843" rIns="45688" bIns="22843" anchor="ctr"/>
            <a:lstStyle>
              <a:lvl1pPr marL="609600" indent="-609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90000"/>
                </a:lnSpc>
                <a:buSzPct val="55000"/>
                <a:buFont typeface="Wingdings" pitchFamily="2" charset="2"/>
                <a:buNone/>
                <a:defRPr/>
              </a:pPr>
              <a:endParaRPr kumimoji="0" lang="en-US" altLang="en-US" sz="3700" dirty="0">
                <a:cs typeface="Arial" pitchFamily="34" charset="0"/>
              </a:endParaRPr>
            </a:p>
          </p:txBody>
        </p:sp>
        <p:sp>
          <p:nvSpPr>
            <p:cNvPr id="23" name="Text Box 177"/>
            <p:cNvSpPr txBox="1">
              <a:spLocks noChangeArrowheads="1"/>
            </p:cNvSpPr>
            <p:nvPr/>
          </p:nvSpPr>
          <p:spPr bwMode="auto">
            <a:xfrm>
              <a:off x="1344319" y="12611775"/>
              <a:ext cx="8763807" cy="264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4631" tIns="32315" rIns="64631" bIns="32315">
              <a:spAutoFit/>
            </a:bodyPr>
            <a:lstStyle>
              <a:lvl1pPr marL="290513" indent="-290513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r>
                <a:rPr lang="en-US" sz="2300" dirty="0" smtClean="0">
                  <a:latin typeface="+mn-lt"/>
                </a:rPr>
                <a:t>Auf </a:t>
              </a:r>
              <a:r>
                <a:rPr lang="en-US" sz="2300" dirty="0" err="1" smtClean="0">
                  <a:latin typeface="+mn-lt"/>
                </a:rPr>
                <a:t>welchen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Theorien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bauen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Sie</a:t>
              </a:r>
              <a:r>
                <a:rPr lang="en-US" sz="2300" dirty="0" smtClean="0">
                  <a:latin typeface="+mn-lt"/>
                </a:rPr>
                <a:t> auf? </a:t>
              </a:r>
              <a:r>
                <a:rPr lang="en-US" sz="2300" dirty="0" err="1" smtClean="0">
                  <a:latin typeface="+mn-lt"/>
                </a:rPr>
                <a:t>Bitte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mit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Quellangaben</a:t>
              </a:r>
              <a:r>
                <a:rPr lang="en-US" sz="2300" dirty="0" smtClean="0">
                  <a:latin typeface="+mn-lt"/>
                </a:rPr>
                <a:t> (</a:t>
              </a:r>
              <a:r>
                <a:rPr lang="en-US" sz="2300" dirty="0" err="1" smtClean="0">
                  <a:latin typeface="+mn-lt"/>
                </a:rPr>
                <a:t>Literatur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steht</a:t>
              </a:r>
              <a:r>
                <a:rPr lang="en-US" sz="2300" dirty="0" smtClean="0">
                  <a:latin typeface="+mn-lt"/>
                </a:rPr>
                <a:t> </a:t>
              </a:r>
              <a:r>
                <a:rPr lang="en-US" sz="2300" dirty="0" err="1" smtClean="0">
                  <a:latin typeface="+mn-lt"/>
                </a:rPr>
                <a:t>unten</a:t>
              </a:r>
              <a:r>
                <a:rPr lang="en-US" sz="2300" dirty="0" smtClean="0">
                  <a:latin typeface="+mn-lt"/>
                </a:rPr>
                <a:t> links)</a:t>
              </a:r>
              <a:endParaRPr lang="en-US" sz="2300" dirty="0">
                <a:latin typeface="+mn-lt"/>
              </a:endParaRPr>
            </a:p>
            <a:p>
              <a:pPr marL="205339" lvl="5" indent="-205339"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r>
                <a:rPr lang="en-US" sz="2300" dirty="0"/>
                <a:t>…</a:t>
              </a:r>
            </a:p>
            <a:p>
              <a:pPr marL="205339" lvl="5" indent="-205339"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r>
                <a:rPr lang="en-US" sz="2300" dirty="0"/>
                <a:t>…</a:t>
              </a: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10866625" y="5704336"/>
            <a:ext cx="9713388" cy="3910144"/>
            <a:chOff x="1080057" y="6555322"/>
            <a:chExt cx="19061402" cy="3910144"/>
          </a:xfrm>
        </p:grpSpPr>
        <p:sp>
          <p:nvSpPr>
            <p:cNvPr id="25" name="AutoShape 25"/>
            <p:cNvSpPr>
              <a:spLocks noChangeArrowheads="1"/>
            </p:cNvSpPr>
            <p:nvPr/>
          </p:nvSpPr>
          <p:spPr bwMode="auto">
            <a:xfrm>
              <a:off x="1080057" y="6876988"/>
              <a:ext cx="19061402" cy="3588478"/>
            </a:xfrm>
            <a:prstGeom prst="roundRect">
              <a:avLst>
                <a:gd name="adj" fmla="val 5311"/>
              </a:avLst>
            </a:prstGeom>
            <a:noFill/>
            <a:ln w="19050">
              <a:solidFill>
                <a:srgbClr val="165A97"/>
              </a:solidFill>
              <a:round/>
              <a:headEnd/>
              <a:tailEnd/>
            </a:ln>
            <a:effectLst>
              <a:glow rad="101600">
                <a:schemeClr val="accent1">
                  <a:alpha val="60000"/>
                </a:schemeClr>
              </a:glow>
            </a:effectLst>
          </p:spPr>
          <p:txBody>
            <a:bodyPr wrap="none" lIns="45688" tIns="22843" rIns="45688" bIns="22843" anchor="ctr"/>
            <a:lstStyle>
              <a:lvl1pPr marL="609600" indent="-609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defTabSz="4171950"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defTabSz="4171950" fontAlgn="base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>
                <a:lnSpc>
                  <a:spcPct val="90000"/>
                </a:lnSpc>
                <a:buSzPct val="55000"/>
                <a:buFont typeface="Wingdings" pitchFamily="2" charset="2"/>
                <a:buNone/>
                <a:defRPr/>
              </a:pPr>
              <a:endParaRPr kumimoji="0" lang="en-US" altLang="en-US" sz="3700" dirty="0">
                <a:cs typeface="Arial" pitchFamily="34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1684654" y="6555322"/>
              <a:ext cx="6924929" cy="63094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65A9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3500" b="1" dirty="0" smtClean="0">
                  <a:solidFill>
                    <a:srgbClr val="165A97"/>
                  </a:solidFill>
                </a:rPr>
                <a:t>Forschungsfrage</a:t>
              </a:r>
              <a:endParaRPr lang="en-US" sz="3500" b="1" dirty="0">
                <a:solidFill>
                  <a:srgbClr val="165A97"/>
                </a:solidFill>
              </a:endParaRPr>
            </a:p>
          </p:txBody>
        </p:sp>
        <p:sp>
          <p:nvSpPr>
            <p:cNvPr id="27" name="Text Box 177"/>
            <p:cNvSpPr txBox="1">
              <a:spLocks noChangeArrowheads="1"/>
            </p:cNvSpPr>
            <p:nvPr/>
          </p:nvSpPr>
          <p:spPr bwMode="auto">
            <a:xfrm>
              <a:off x="1495017" y="7433002"/>
              <a:ext cx="8763807" cy="419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4631" tIns="32315" rIns="64631" bIns="32315">
              <a:spAutoFit/>
            </a:bodyPr>
            <a:lstStyle>
              <a:lvl1pPr marL="290513" indent="-290513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endParaRPr lang="en-US" sz="2300" dirty="0"/>
            </a:p>
          </p:txBody>
        </p:sp>
        <p:sp>
          <p:nvSpPr>
            <p:cNvPr id="28" name="Text Box 177"/>
            <p:cNvSpPr txBox="1">
              <a:spLocks noChangeArrowheads="1"/>
            </p:cNvSpPr>
            <p:nvPr/>
          </p:nvSpPr>
          <p:spPr bwMode="auto">
            <a:xfrm>
              <a:off x="1813432" y="7424809"/>
              <a:ext cx="17786511" cy="1481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4631" tIns="32315" rIns="64631" bIns="32315">
              <a:spAutoFit/>
            </a:bodyPr>
            <a:lstStyle>
              <a:lvl1pPr marL="290513" indent="-290513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4171950" eaLnBrk="0" hangingPunct="0"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417195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r>
                <a:rPr lang="en-US" altLang="zh-CN" sz="2300" dirty="0" err="1" smtClean="0">
                  <a:latin typeface="+mn-lt"/>
                </a:rPr>
                <a:t>Eine</a:t>
              </a:r>
              <a:r>
                <a:rPr lang="en-US" altLang="zh-CN" sz="2300" dirty="0" smtClean="0">
                  <a:latin typeface="+mn-lt"/>
                </a:rPr>
                <a:t> </a:t>
              </a:r>
              <a:r>
                <a:rPr lang="en-US" altLang="zh-CN" sz="2300" dirty="0" err="1" smtClean="0">
                  <a:latin typeface="+mn-lt"/>
                </a:rPr>
                <a:t>oder</a:t>
              </a:r>
              <a:r>
                <a:rPr lang="en-US" altLang="zh-CN" sz="2300" dirty="0" smtClean="0">
                  <a:latin typeface="+mn-lt"/>
                </a:rPr>
                <a:t> </a:t>
              </a:r>
              <a:r>
                <a:rPr lang="en-US" altLang="zh-CN" sz="2300" dirty="0" err="1" smtClean="0">
                  <a:latin typeface="+mn-lt"/>
                </a:rPr>
                <a:t>mehrere</a:t>
              </a:r>
              <a:r>
                <a:rPr lang="en-US" altLang="zh-CN" sz="2300" dirty="0" smtClean="0">
                  <a:latin typeface="+mn-lt"/>
                </a:rPr>
                <a:t> </a:t>
              </a:r>
              <a:r>
                <a:rPr lang="en-US" altLang="zh-CN" sz="2300" dirty="0" err="1">
                  <a:latin typeface="+mn-lt"/>
                </a:rPr>
                <a:t>F</a:t>
              </a:r>
              <a:r>
                <a:rPr lang="en-US" altLang="zh-CN" sz="2300" dirty="0" err="1" smtClean="0">
                  <a:latin typeface="+mn-lt"/>
                </a:rPr>
                <a:t>orschungsfragen</a:t>
              </a:r>
              <a:r>
                <a:rPr lang="en-US" altLang="zh-CN" sz="2300" dirty="0" smtClean="0">
                  <a:latin typeface="+mn-lt"/>
                </a:rPr>
                <a:t>…</a:t>
              </a:r>
              <a:endParaRPr lang="en-US" sz="2300" dirty="0">
                <a:latin typeface="+mn-lt"/>
              </a:endParaRPr>
            </a:p>
            <a:p>
              <a:pPr marL="205339" lvl="5" indent="-205339"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r>
                <a:rPr lang="en-US" sz="2300" dirty="0"/>
                <a:t>…</a:t>
              </a:r>
            </a:p>
            <a:p>
              <a:pPr marL="205339" lvl="5" indent="-205339" eaLnBrk="1" hangingPunct="1">
                <a:spcBef>
                  <a:spcPct val="50000"/>
                </a:spcBef>
                <a:buClr>
                  <a:schemeClr val="accent1"/>
                </a:buClr>
                <a:buFont typeface="Arial" charset="0"/>
                <a:buChar char="•"/>
              </a:pPr>
              <a:r>
                <a:rPr lang="en-US" sz="2300" dirty="0"/>
                <a:t>…</a:t>
              </a:r>
            </a:p>
          </p:txBody>
        </p:sp>
      </p:grpSp>
      <p:sp>
        <p:nvSpPr>
          <p:cNvPr id="29" name="AutoShape 25"/>
          <p:cNvSpPr>
            <a:spLocks noChangeArrowheads="1"/>
          </p:cNvSpPr>
          <p:nvPr/>
        </p:nvSpPr>
        <p:spPr bwMode="auto">
          <a:xfrm>
            <a:off x="1090422" y="16252139"/>
            <a:ext cx="19489590" cy="6607861"/>
          </a:xfrm>
          <a:prstGeom prst="roundRect">
            <a:avLst>
              <a:gd name="adj" fmla="val 5311"/>
            </a:avLst>
          </a:prstGeom>
          <a:noFill/>
          <a:ln w="19050">
            <a:solidFill>
              <a:srgbClr val="165A97"/>
            </a:solidFill>
            <a:round/>
            <a:headEnd/>
            <a:tailEnd/>
          </a:ln>
          <a:effectLst>
            <a:glow rad="101600">
              <a:schemeClr val="accent1">
                <a:alpha val="60000"/>
              </a:schemeClr>
            </a:glow>
          </a:effectLst>
        </p:spPr>
        <p:txBody>
          <a:bodyPr wrap="none" lIns="45688" tIns="22843" rIns="45688" bIns="22843" anchor="ctr"/>
          <a:lstStyle>
            <a:lvl1pPr marL="609600" indent="-609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90000"/>
              </a:lnSpc>
              <a:buSzPct val="55000"/>
              <a:buFont typeface="Wingdings" pitchFamily="2" charset="2"/>
              <a:buNone/>
              <a:defRPr/>
            </a:pPr>
            <a:endParaRPr kumimoji="0" lang="en-US" altLang="en-US" sz="3700" dirty="0">
              <a:cs typeface="Arial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376737" y="5042411"/>
            <a:ext cx="18979776" cy="557712"/>
          </a:xfrm>
          <a:prstGeom prst="rect">
            <a:avLst/>
          </a:prstGeom>
          <a:noFill/>
        </p:spPr>
        <p:txBody>
          <a:bodyPr wrap="square" lIns="64639" tIns="32319" rIns="64639" bIns="32319" rtlCol="0">
            <a:spAutoFit/>
          </a:bodyPr>
          <a:lstStyle/>
          <a:p>
            <a:r>
              <a:rPr lang="de-DE" sz="3200" dirty="0" smtClean="0"/>
              <a:t>Name:</a:t>
            </a:r>
            <a:endParaRPr lang="de-DE" sz="3200" dirty="0"/>
          </a:p>
        </p:txBody>
      </p:sp>
      <p:sp>
        <p:nvSpPr>
          <p:cNvPr id="32" name="Textfeld 31"/>
          <p:cNvSpPr txBox="1"/>
          <p:nvPr/>
        </p:nvSpPr>
        <p:spPr>
          <a:xfrm>
            <a:off x="1392315" y="15936668"/>
            <a:ext cx="4687181" cy="630942"/>
          </a:xfrm>
          <a:prstGeom prst="rect">
            <a:avLst/>
          </a:prstGeom>
          <a:solidFill>
            <a:schemeClr val="bg1"/>
          </a:solidFill>
          <a:ln>
            <a:solidFill>
              <a:srgbClr val="165A97"/>
            </a:solidFill>
          </a:ln>
        </p:spPr>
        <p:txBody>
          <a:bodyPr wrap="none" rtlCol="0">
            <a:spAutoFit/>
          </a:bodyPr>
          <a:lstStyle/>
          <a:p>
            <a:r>
              <a:rPr lang="de-DE" sz="3500" b="1" dirty="0" smtClean="0">
                <a:solidFill>
                  <a:srgbClr val="165A97"/>
                </a:solidFill>
              </a:rPr>
              <a:t>Methodisches Vorgehen</a:t>
            </a:r>
            <a:endParaRPr lang="en-US" sz="3500" b="1" dirty="0">
              <a:solidFill>
                <a:srgbClr val="165A97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1392315" y="9907409"/>
            <a:ext cx="4847674" cy="646331"/>
          </a:xfrm>
          <a:prstGeom prst="rect">
            <a:avLst/>
          </a:prstGeom>
          <a:solidFill>
            <a:schemeClr val="bg1"/>
          </a:solidFill>
          <a:ln>
            <a:solidFill>
              <a:srgbClr val="165A97"/>
            </a:solidFill>
          </a:ln>
        </p:spPr>
        <p:txBody>
          <a:bodyPr wrap="none" rtlCol="0">
            <a:spAutoFit/>
          </a:bodyPr>
          <a:lstStyle/>
          <a:p>
            <a:r>
              <a:rPr lang="de-DE" sz="3500" b="1" dirty="0" smtClean="0">
                <a:solidFill>
                  <a:srgbClr val="165A97"/>
                </a:solidFill>
              </a:rPr>
              <a:t>Theorie und Grundlagen</a:t>
            </a:r>
            <a:endParaRPr lang="en-US" sz="3500" b="1" dirty="0">
              <a:solidFill>
                <a:srgbClr val="165A97"/>
              </a:solidFill>
            </a:endParaRPr>
          </a:p>
        </p:txBody>
      </p:sp>
      <p:sp>
        <p:nvSpPr>
          <p:cNvPr id="34" name="AutoShape 25"/>
          <p:cNvSpPr>
            <a:spLocks noChangeArrowheads="1"/>
          </p:cNvSpPr>
          <p:nvPr/>
        </p:nvSpPr>
        <p:spPr bwMode="auto">
          <a:xfrm>
            <a:off x="1035534" y="23646947"/>
            <a:ext cx="9627704" cy="5408296"/>
          </a:xfrm>
          <a:prstGeom prst="roundRect">
            <a:avLst>
              <a:gd name="adj" fmla="val 5311"/>
            </a:avLst>
          </a:prstGeom>
          <a:noFill/>
          <a:ln w="19050">
            <a:solidFill>
              <a:srgbClr val="165A97"/>
            </a:solidFill>
            <a:round/>
            <a:headEnd/>
            <a:tailEnd/>
          </a:ln>
          <a:effectLst>
            <a:glow rad="101600">
              <a:schemeClr val="accent1">
                <a:alpha val="60000"/>
              </a:schemeClr>
            </a:glow>
          </a:effectLst>
        </p:spPr>
        <p:txBody>
          <a:bodyPr wrap="none" lIns="45688" tIns="22843" rIns="45688" bIns="22843" anchor="ctr"/>
          <a:lstStyle>
            <a:lvl1pPr marL="609600" indent="-609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90000"/>
              </a:lnSpc>
              <a:buSzPct val="55000"/>
              <a:buFont typeface="Wingdings" pitchFamily="2" charset="2"/>
              <a:buNone/>
              <a:defRPr/>
            </a:pPr>
            <a:endParaRPr kumimoji="0" lang="en-US" altLang="en-US" sz="3700" dirty="0">
              <a:cs typeface="Arial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1392315" y="23373827"/>
            <a:ext cx="1784206" cy="630942"/>
          </a:xfrm>
          <a:prstGeom prst="rect">
            <a:avLst/>
          </a:prstGeom>
          <a:solidFill>
            <a:schemeClr val="bg1"/>
          </a:solidFill>
          <a:ln>
            <a:solidFill>
              <a:srgbClr val="165A97"/>
            </a:solidFill>
          </a:ln>
        </p:spPr>
        <p:txBody>
          <a:bodyPr wrap="none" rtlCol="0">
            <a:spAutoFit/>
          </a:bodyPr>
          <a:lstStyle/>
          <a:p>
            <a:r>
              <a:rPr lang="de-DE" sz="3500" b="1" dirty="0" smtClean="0">
                <a:solidFill>
                  <a:srgbClr val="165A97"/>
                </a:solidFill>
              </a:rPr>
              <a:t>Literatur</a:t>
            </a:r>
            <a:endParaRPr lang="en-US" sz="3500" b="1" dirty="0">
              <a:solidFill>
                <a:srgbClr val="165A97"/>
              </a:solidFill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10986039" y="23718471"/>
            <a:ext cx="9593973" cy="5265248"/>
          </a:xfrm>
          <a:prstGeom prst="roundRect">
            <a:avLst>
              <a:gd name="adj" fmla="val 5311"/>
            </a:avLst>
          </a:prstGeom>
          <a:noFill/>
          <a:ln w="19050">
            <a:solidFill>
              <a:srgbClr val="165A97"/>
            </a:solidFill>
            <a:round/>
            <a:headEnd/>
            <a:tailEnd/>
          </a:ln>
          <a:effectLst>
            <a:glow rad="101600">
              <a:schemeClr val="accent1">
                <a:alpha val="60000"/>
              </a:schemeClr>
            </a:glow>
          </a:effectLst>
        </p:spPr>
        <p:txBody>
          <a:bodyPr wrap="none" lIns="45688" tIns="22843" rIns="45688" bIns="22843" anchor="ctr"/>
          <a:lstStyle>
            <a:lvl1pPr marL="609600" indent="-609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defTabSz="4171950"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defTabSz="417195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lnSpc>
                <a:spcPct val="90000"/>
              </a:lnSpc>
              <a:buSzPct val="55000"/>
              <a:buFont typeface="Wingdings" pitchFamily="2" charset="2"/>
              <a:buNone/>
              <a:defRPr/>
            </a:pPr>
            <a:endParaRPr kumimoji="0" lang="en-US" altLang="en-US" sz="3700" dirty="0">
              <a:cs typeface="Arial" pitchFamily="34" charset="0"/>
            </a:endParaRPr>
          </a:p>
        </p:txBody>
      </p:sp>
      <p:sp>
        <p:nvSpPr>
          <p:cNvPr id="39" name="Text Box 177"/>
          <p:cNvSpPr txBox="1">
            <a:spLocks noChangeArrowheads="1"/>
          </p:cNvSpPr>
          <p:nvPr/>
        </p:nvSpPr>
        <p:spPr bwMode="auto">
          <a:xfrm>
            <a:off x="1575290" y="17423632"/>
            <a:ext cx="17967883" cy="2011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631" tIns="32315" rIns="64631" bIns="32315">
            <a:spAutoFit/>
          </a:bodyPr>
          <a:lstStyle>
            <a:lvl1pPr marL="290513" indent="-290513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300" dirty="0" err="1" smtClean="0">
                <a:latin typeface="+mn-lt"/>
              </a:rPr>
              <a:t>Wie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möchten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Sie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Ihre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Forschungsfragen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beantworten</a:t>
            </a:r>
            <a:r>
              <a:rPr lang="en-US" sz="2300" dirty="0" smtClean="0">
                <a:latin typeface="+mn-lt"/>
              </a:rPr>
              <a:t>? </a:t>
            </a:r>
            <a:r>
              <a:rPr lang="en-US" sz="2300" dirty="0" err="1" smtClean="0">
                <a:latin typeface="+mn-lt"/>
              </a:rPr>
              <a:t>Mit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welcher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Methode</a:t>
            </a:r>
            <a:r>
              <a:rPr lang="en-US" sz="2300" dirty="0" smtClean="0">
                <a:latin typeface="+mn-lt"/>
              </a:rPr>
              <a:t>? </a:t>
            </a:r>
            <a:r>
              <a:rPr lang="en-US" sz="2300" dirty="0" err="1" smtClean="0">
                <a:latin typeface="+mn-lt"/>
              </a:rPr>
              <a:t>Wie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gehen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Sie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hier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genau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vor</a:t>
            </a:r>
            <a:r>
              <a:rPr lang="en-US" sz="2300" dirty="0" smtClean="0">
                <a:latin typeface="+mn-lt"/>
              </a:rPr>
              <a:t>?</a:t>
            </a:r>
          </a:p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300" dirty="0" err="1" smtClean="0">
                <a:latin typeface="+mn-lt"/>
              </a:rPr>
              <a:t>Wenn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es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erste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Ergebnisse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gibt</a:t>
            </a:r>
            <a:r>
              <a:rPr lang="en-US" sz="2300" dirty="0" smtClean="0">
                <a:latin typeface="+mn-lt"/>
              </a:rPr>
              <a:t>, </a:t>
            </a:r>
            <a:r>
              <a:rPr lang="en-US" sz="2300" dirty="0" err="1" smtClean="0">
                <a:latin typeface="+mn-lt"/>
              </a:rPr>
              <a:t>können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Sie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gerne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eine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weitere</a:t>
            </a:r>
            <a:r>
              <a:rPr lang="en-US" sz="2300" dirty="0" smtClean="0">
                <a:latin typeface="+mn-lt"/>
              </a:rPr>
              <a:t> Box </a:t>
            </a:r>
            <a:r>
              <a:rPr lang="en-US" sz="2300" dirty="0" err="1" smtClean="0">
                <a:latin typeface="+mn-lt"/>
              </a:rPr>
              <a:t>einfügen</a:t>
            </a:r>
            <a:r>
              <a:rPr lang="en-US" sz="2300" dirty="0" smtClean="0">
                <a:latin typeface="+mn-lt"/>
              </a:rPr>
              <a:t>, die </a:t>
            </a:r>
            <a:r>
              <a:rPr lang="en-US" sz="2300" dirty="0" err="1" smtClean="0">
                <a:latin typeface="+mn-lt"/>
              </a:rPr>
              <a:t>diese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Ergebnisse</a:t>
            </a:r>
            <a:r>
              <a:rPr lang="en-US" sz="2300" dirty="0" smtClean="0">
                <a:latin typeface="+mn-lt"/>
              </a:rPr>
              <a:t> </a:t>
            </a:r>
            <a:r>
              <a:rPr lang="en-US" sz="2300" dirty="0" err="1" smtClean="0">
                <a:latin typeface="+mn-lt"/>
              </a:rPr>
              <a:t>zeigt</a:t>
            </a:r>
            <a:endParaRPr lang="en-US" sz="2300" dirty="0">
              <a:latin typeface="+mn-lt"/>
            </a:endParaRPr>
          </a:p>
          <a:p>
            <a:pPr marL="205339" lvl="5" indent="-205339"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300" dirty="0">
                <a:latin typeface="+mn-lt"/>
              </a:rPr>
              <a:t>…</a:t>
            </a:r>
          </a:p>
          <a:p>
            <a:pPr marL="205339" lvl="5" indent="-205339"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300" dirty="0">
                <a:latin typeface="+mn-lt"/>
              </a:rPr>
              <a:t>…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392315" y="4410497"/>
            <a:ext cx="18899365" cy="557712"/>
          </a:xfrm>
          <a:prstGeom prst="rect">
            <a:avLst/>
          </a:prstGeom>
          <a:noFill/>
        </p:spPr>
        <p:txBody>
          <a:bodyPr wrap="square" lIns="64639" tIns="32319" rIns="64639" bIns="32319" rtlCol="0">
            <a:spAutoFit/>
          </a:bodyPr>
          <a:lstStyle/>
          <a:p>
            <a:r>
              <a:rPr lang="en-US" sz="3200" dirty="0" err="1" smtClean="0"/>
              <a:t>Masterseminar</a:t>
            </a:r>
            <a:r>
              <a:rPr lang="en-US" sz="3200" dirty="0" smtClean="0"/>
              <a:t> WS 2019/2020, </a:t>
            </a:r>
            <a:r>
              <a:rPr lang="en-US" sz="3200" dirty="0" err="1" smtClean="0"/>
              <a:t>Professur</a:t>
            </a:r>
            <a:r>
              <a:rPr lang="en-US" sz="3200" dirty="0" smtClean="0"/>
              <a:t> </a:t>
            </a:r>
            <a:r>
              <a:rPr lang="en-US" sz="3200" dirty="0" err="1" smtClean="0"/>
              <a:t>für</a:t>
            </a:r>
            <a:r>
              <a:rPr lang="en-US" sz="3200" dirty="0" smtClean="0"/>
              <a:t> </a:t>
            </a:r>
            <a:r>
              <a:rPr lang="en-US" sz="3200" dirty="0" err="1" smtClean="0"/>
              <a:t>Digitalisierung</a:t>
            </a:r>
            <a:r>
              <a:rPr lang="en-US" sz="3200" dirty="0" smtClean="0"/>
              <a:t>, E-Business und Operations Management</a:t>
            </a:r>
            <a:endParaRPr lang="en-US" sz="3200" dirty="0"/>
          </a:p>
        </p:txBody>
      </p:sp>
      <p:sp>
        <p:nvSpPr>
          <p:cNvPr id="41" name="Text Box 177"/>
          <p:cNvSpPr txBox="1">
            <a:spLocks noChangeArrowheads="1"/>
          </p:cNvSpPr>
          <p:nvPr/>
        </p:nvSpPr>
        <p:spPr bwMode="auto">
          <a:xfrm>
            <a:off x="1575290" y="6611899"/>
            <a:ext cx="8342562" cy="1481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631" tIns="32315" rIns="64631" bIns="32315">
            <a:spAutoFit/>
          </a:bodyPr>
          <a:lstStyle>
            <a:lvl1pPr marL="290513" indent="-290513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altLang="zh-CN" sz="2300" dirty="0"/>
              <a:t>…</a:t>
            </a:r>
            <a:endParaRPr lang="en-US" sz="2300" dirty="0"/>
          </a:p>
          <a:p>
            <a:pPr marL="205339" lvl="5" indent="-205339"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300" dirty="0"/>
              <a:t>…</a:t>
            </a:r>
          </a:p>
          <a:p>
            <a:pPr marL="205339" lvl="5" indent="-205339"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300" dirty="0"/>
              <a:t>…</a:t>
            </a:r>
          </a:p>
        </p:txBody>
      </p:sp>
      <p:sp>
        <p:nvSpPr>
          <p:cNvPr id="30" name="Text Box 177"/>
          <p:cNvSpPr txBox="1">
            <a:spLocks noChangeArrowheads="1"/>
          </p:cNvSpPr>
          <p:nvPr/>
        </p:nvSpPr>
        <p:spPr bwMode="auto">
          <a:xfrm>
            <a:off x="1298373" y="24256722"/>
            <a:ext cx="8725024" cy="206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631" tIns="32315" rIns="64631" bIns="32315">
            <a:spAutoFit/>
          </a:bodyPr>
          <a:lstStyle>
            <a:lvl1pPr marL="290513" indent="-290513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defTabSz="4171950" eaLnBrk="0" hangingPunct="0"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de-DE" sz="2000" dirty="0">
                <a:latin typeface="+mn-lt"/>
              </a:rPr>
              <a:t>Hariharan, A., Adam, M. T. P., Lux, E., Pfeiffer, J., Dorner, V., Müller, M. B., &amp; Weinhardt, C. (2017). </a:t>
            </a:r>
            <a:r>
              <a:rPr lang="de-DE" sz="2000" dirty="0" err="1">
                <a:latin typeface="+mn-lt"/>
              </a:rPr>
              <a:t>Brownie</a:t>
            </a:r>
            <a:r>
              <a:rPr lang="de-DE" sz="2000" dirty="0">
                <a:latin typeface="+mn-lt"/>
              </a:rPr>
              <a:t>: A </a:t>
            </a:r>
            <a:r>
              <a:rPr lang="de-DE" sz="2000" dirty="0" err="1">
                <a:latin typeface="+mn-lt"/>
              </a:rPr>
              <a:t>platform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for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conducting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NeuroIS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experiments</a:t>
            </a:r>
            <a:r>
              <a:rPr lang="de-DE" sz="2000" dirty="0">
                <a:latin typeface="+mn-lt"/>
              </a:rPr>
              <a:t>. </a:t>
            </a:r>
            <a:r>
              <a:rPr lang="de-DE" sz="2000" i="1" dirty="0">
                <a:latin typeface="+mn-lt"/>
              </a:rPr>
              <a:t>Journal of </a:t>
            </a:r>
            <a:r>
              <a:rPr lang="de-DE" sz="2000" i="1" dirty="0" err="1">
                <a:latin typeface="+mn-lt"/>
              </a:rPr>
              <a:t>the</a:t>
            </a:r>
            <a:r>
              <a:rPr lang="de-DE" sz="2000" i="1" dirty="0">
                <a:latin typeface="+mn-lt"/>
              </a:rPr>
              <a:t> </a:t>
            </a:r>
            <a:r>
              <a:rPr lang="de-DE" sz="2000" i="1" dirty="0" err="1">
                <a:latin typeface="+mn-lt"/>
              </a:rPr>
              <a:t>Association</a:t>
            </a:r>
            <a:r>
              <a:rPr lang="de-DE" sz="2000" i="1" dirty="0">
                <a:latin typeface="+mn-lt"/>
              </a:rPr>
              <a:t> </a:t>
            </a:r>
            <a:r>
              <a:rPr lang="de-DE" sz="2000" i="1" dirty="0" err="1">
                <a:latin typeface="+mn-lt"/>
              </a:rPr>
              <a:t>for</a:t>
            </a:r>
            <a:r>
              <a:rPr lang="de-DE" sz="2000" i="1" dirty="0">
                <a:latin typeface="+mn-lt"/>
              </a:rPr>
              <a:t> Information Systems</a:t>
            </a:r>
            <a:r>
              <a:rPr lang="de-DE" sz="2000" dirty="0">
                <a:latin typeface="+mn-lt"/>
              </a:rPr>
              <a:t>, </a:t>
            </a:r>
            <a:r>
              <a:rPr lang="de-DE" sz="2000" i="1" dirty="0">
                <a:latin typeface="+mn-lt"/>
              </a:rPr>
              <a:t>18</a:t>
            </a:r>
            <a:r>
              <a:rPr lang="de-DE" sz="2000" dirty="0">
                <a:latin typeface="+mn-lt"/>
              </a:rPr>
              <a:t>(4), </a:t>
            </a:r>
            <a:r>
              <a:rPr lang="de-DE" sz="2000" dirty="0" smtClean="0">
                <a:latin typeface="+mn-lt"/>
              </a:rPr>
              <a:t>264-296.</a:t>
            </a:r>
          </a:p>
          <a:p>
            <a:pPr lvl="0" eaLnBrk="1" hangingPunct="1">
              <a:spcBef>
                <a:spcPct val="5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en-US" sz="2000" dirty="0">
                <a:latin typeface="+mn-lt"/>
              </a:rPr>
              <a:t>Pfeiffer, J., </a:t>
            </a:r>
            <a:r>
              <a:rPr lang="en-US" sz="2000" dirty="0" err="1">
                <a:latin typeface="+mn-lt"/>
              </a:rPr>
              <a:t>Meißner</a:t>
            </a:r>
            <a:r>
              <a:rPr lang="en-US" sz="2000" dirty="0">
                <a:latin typeface="+mn-lt"/>
              </a:rPr>
              <a:t>, M., </a:t>
            </a:r>
            <a:r>
              <a:rPr lang="en-US" sz="2000" dirty="0" err="1">
                <a:latin typeface="+mn-lt"/>
              </a:rPr>
              <a:t>Prosiegel</a:t>
            </a:r>
            <a:r>
              <a:rPr lang="en-US" sz="2000" dirty="0">
                <a:latin typeface="+mn-lt"/>
              </a:rPr>
              <a:t>, J., &amp; Pfeiffer, T. (2014). Classification of goal-directed search </a:t>
            </a:r>
            <a:r>
              <a:rPr lang="en-US" sz="2000" dirty="0" smtClean="0">
                <a:latin typeface="+mn-lt"/>
              </a:rPr>
              <a:t>and </a:t>
            </a:r>
            <a:r>
              <a:rPr lang="en-US" sz="2000" dirty="0">
                <a:latin typeface="+mn-lt"/>
              </a:rPr>
              <a:t>exploratory search using mobile eye-tracking</a:t>
            </a:r>
            <a:r>
              <a:rPr lang="en-US" sz="2000" dirty="0" smtClean="0">
                <a:latin typeface="+mn-lt"/>
              </a:rPr>
              <a:t>. </a:t>
            </a:r>
            <a:r>
              <a:rPr lang="en-US" sz="2000" i="1" dirty="0" smtClean="0">
                <a:latin typeface="+mn-lt"/>
              </a:rPr>
              <a:t>Proceedings of the International Conference on Information Systems (ICIS). </a:t>
            </a:r>
            <a:endParaRPr lang="en-US" sz="2000" i="1" dirty="0">
              <a:latin typeface="+mn-lt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11240341" y="23546195"/>
            <a:ext cx="2611612" cy="630942"/>
          </a:xfrm>
          <a:prstGeom prst="rect">
            <a:avLst/>
          </a:prstGeom>
          <a:solidFill>
            <a:schemeClr val="bg1"/>
          </a:solidFill>
          <a:ln>
            <a:solidFill>
              <a:srgbClr val="165A97"/>
            </a:solidFill>
          </a:ln>
        </p:spPr>
        <p:txBody>
          <a:bodyPr wrap="none" rtlCol="0">
            <a:spAutoFit/>
          </a:bodyPr>
          <a:lstStyle/>
          <a:p>
            <a:r>
              <a:rPr lang="de-DE" sz="3500" b="1" dirty="0" smtClean="0">
                <a:solidFill>
                  <a:srgbClr val="165A97"/>
                </a:solidFill>
              </a:rPr>
              <a:t>Kommentare</a:t>
            </a:r>
            <a:endParaRPr lang="en-US" sz="3500" b="1" dirty="0">
              <a:solidFill>
                <a:srgbClr val="165A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Benutzerdefiniert</PresentationFormat>
  <Paragraphs>25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Wingdings</vt:lpstr>
      <vt:lpstr>Office</vt:lpstr>
      <vt:lpstr>PowerPoint-Präsentation</vt:lpstr>
    </vt:vector>
  </TitlesOfParts>
  <Manager>Pressestelle JLU-Gießen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Pressestelle JLU-Gießen</dc:creator>
  <cp:lastModifiedBy>Jella Pfeiffer</cp:lastModifiedBy>
  <cp:revision>47</cp:revision>
  <cp:lastPrinted>2018-11-01T08:45:19Z</cp:lastPrinted>
  <dcterms:created xsi:type="dcterms:W3CDTF">2018-10-23T13:57:48Z</dcterms:created>
  <dcterms:modified xsi:type="dcterms:W3CDTF">2020-04-14T15:45:47Z</dcterms:modified>
</cp:coreProperties>
</file>